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notesSlides/notesSlide2.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ppt/charts/chart10.xml" ContentType="application/vnd.openxmlformats-officedocument.drawingml.chart+xml"/>
  <Override PartName="/ppt/theme/themeOverride9.xml" ContentType="application/vnd.openxmlformats-officedocument.themeOverride+xml"/>
  <Override PartName="/ppt/drawings/drawing1.xml" ContentType="application/vnd.openxmlformats-officedocument.drawingml.chartshapes+xml"/>
  <Override PartName="/ppt/charts/chart11.xml" ContentType="application/vnd.openxmlformats-officedocument.drawingml.chart+xml"/>
  <Override PartName="/ppt/theme/themeOverride10.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 id="2147483780" r:id="rId3"/>
    <p:sldMasterId id="2147483792" r:id="rId4"/>
  </p:sldMasterIdLst>
  <p:notesMasterIdLst>
    <p:notesMasterId r:id="rId29"/>
  </p:notesMasterIdLst>
  <p:handoutMasterIdLst>
    <p:handoutMasterId r:id="rId30"/>
  </p:handoutMasterIdLst>
  <p:sldIdLst>
    <p:sldId id="510" r:id="rId5"/>
    <p:sldId id="274" r:id="rId6"/>
    <p:sldId id="731" r:id="rId7"/>
    <p:sldId id="691" r:id="rId8"/>
    <p:sldId id="726" r:id="rId9"/>
    <p:sldId id="719" r:id="rId10"/>
    <p:sldId id="733" r:id="rId11"/>
    <p:sldId id="734" r:id="rId12"/>
    <p:sldId id="720" r:id="rId13"/>
    <p:sldId id="735" r:id="rId14"/>
    <p:sldId id="660" r:id="rId15"/>
    <p:sldId id="623" r:id="rId16"/>
    <p:sldId id="692" r:id="rId17"/>
    <p:sldId id="704" r:id="rId18"/>
    <p:sldId id="690" r:id="rId19"/>
    <p:sldId id="722" r:id="rId20"/>
    <p:sldId id="736" r:id="rId21"/>
    <p:sldId id="727" r:id="rId22"/>
    <p:sldId id="723" r:id="rId23"/>
    <p:sldId id="728" r:id="rId24"/>
    <p:sldId id="732" r:id="rId25"/>
    <p:sldId id="659" r:id="rId26"/>
    <p:sldId id="525" r:id="rId27"/>
    <p:sldId id="663"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r" initials="A" lastIdx="16" clrIdx="0"/>
  <p:cmAuthor id="1" name="William Mullen" initials="" lastIdx="0" clrIdx="1"/>
  <p:cmAuthor id="2" name="Lori Weigel" initials="LW" lastIdx="52" clrIdx="2"/>
  <p:cmAuthor id="3" name="Cara Daniel" initials="CD" lastIdx="1" clrIdx="3"/>
  <p:cmAuthor id="4" name="Brian Fraser" initials="BF" lastIdx="2" clrIdx="4"/>
  <p:cmAuthor id="5" name="Gordon Price" initials="GP"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60066"/>
    <a:srgbClr val="401D49"/>
    <a:srgbClr val="381353"/>
    <a:srgbClr val="CC706E"/>
    <a:srgbClr val="06235D"/>
    <a:srgbClr val="BC0706"/>
    <a:srgbClr val="C10100"/>
    <a:srgbClr val="B4783F"/>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0" autoAdjust="0"/>
    <p:restoredTop sz="96272" autoAdjust="0"/>
  </p:normalViewPr>
  <p:slideViewPr>
    <p:cSldViewPr>
      <p:cViewPr>
        <p:scale>
          <a:sx n="120" d="100"/>
          <a:sy n="120" d="100"/>
        </p:scale>
        <p:origin x="976" y="216"/>
      </p:cViewPr>
      <p:guideLst>
        <p:guide orient="horz" pos="2208"/>
        <p:guide pos="2880"/>
      </p:guideLst>
    </p:cSldViewPr>
  </p:slideViewPr>
  <p:notesTextViewPr>
    <p:cViewPr>
      <p:scale>
        <a:sx n="100" d="100"/>
        <a:sy n="100" d="100"/>
      </p:scale>
      <p:origin x="0" y="0"/>
    </p:cViewPr>
  </p:notesTextViewPr>
  <p:notesViewPr>
    <p:cSldViewPr>
      <p:cViewPr varScale="1">
        <p:scale>
          <a:sx n="72" d="100"/>
          <a:sy n="72" d="100"/>
        </p:scale>
        <p:origin x="-3216"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handoutMaster" Target="handoutMasters/handout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package" Target="../embeddings/Microsoft_Excel_Worksheet10.xlsx"/><Relationship Id="rId3" Type="http://schemas.openxmlformats.org/officeDocument/2006/relationships/chartUserShapes" Target="../drawings/drawing1.xml"/></Relationships>
</file>

<file path=ppt/charts/_rels/chart11.xml.rels><?xml version="1.0" encoding="UTF-8" standalone="yes"?>
<Relationships xmlns="http://schemas.openxmlformats.org/package/2006/relationships"><Relationship Id="rId1" Type="http://schemas.openxmlformats.org/officeDocument/2006/relationships/themeOverride" Target="../theme/themeOverride10.xml"/><Relationship Id="rId2"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4331273511901"/>
          <c:y val="0.0621762568140521"/>
          <c:w val="0.445453518453665"/>
          <c:h val="0.93782380958086"/>
        </c:manualLayout>
      </c:layout>
      <c:barChart>
        <c:barDir val="bar"/>
        <c:grouping val="stacked"/>
        <c:varyColors val="0"/>
        <c:ser>
          <c:idx val="0"/>
          <c:order val="0"/>
          <c:tx>
            <c:strRef>
              <c:f>Sheet1!$B$1</c:f>
              <c:strCache>
                <c:ptCount val="1"/>
                <c:pt idx="0">
                  <c:v>Series 1</c:v>
                </c:pt>
              </c:strCache>
            </c:strRef>
          </c:tx>
          <c:spPr>
            <a:solidFill>
              <a:schemeClr val="tx2"/>
            </a:solidFill>
            <a:scene3d>
              <a:camera prst="orthographicFront"/>
              <a:lightRig rig="threePt" dir="t"/>
            </a:scene3d>
            <a:sp3d>
              <a:bevelT w="190500" h="38100"/>
            </a:sp3d>
          </c:spPr>
          <c:invertIfNegative val="0"/>
          <c:dLbls>
            <c:numFmt formatCode="0%" sourceLinked="0"/>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0%</c:formatCode>
                <c:ptCount val="8"/>
                <c:pt idx="0">
                  <c:v>0.03</c:v>
                </c:pt>
                <c:pt idx="1">
                  <c:v>0.04</c:v>
                </c:pt>
                <c:pt idx="2">
                  <c:v>0.01</c:v>
                </c:pt>
                <c:pt idx="3">
                  <c:v>0.02</c:v>
                </c:pt>
                <c:pt idx="4">
                  <c:v>0.05</c:v>
                </c:pt>
                <c:pt idx="5">
                  <c:v>0.06</c:v>
                </c:pt>
                <c:pt idx="6">
                  <c:v>0.07</c:v>
                </c:pt>
                <c:pt idx="7">
                  <c:v>0.08</c:v>
                </c:pt>
              </c:numCache>
            </c:numRef>
          </c:cat>
          <c:val>
            <c:numRef>
              <c:f>Sheet1!$B$2:$B$9</c:f>
              <c:numCache>
                <c:formatCode>0%</c:formatCode>
                <c:ptCount val="8"/>
                <c:pt idx="0">
                  <c:v>0.44</c:v>
                </c:pt>
                <c:pt idx="1">
                  <c:v>0.42</c:v>
                </c:pt>
                <c:pt idx="2">
                  <c:v>0.47</c:v>
                </c:pt>
                <c:pt idx="3">
                  <c:v>0.46</c:v>
                </c:pt>
                <c:pt idx="4">
                  <c:v>0.41</c:v>
                </c:pt>
                <c:pt idx="5">
                  <c:v>0.34</c:v>
                </c:pt>
                <c:pt idx="6">
                  <c:v>0.28</c:v>
                </c:pt>
                <c:pt idx="7">
                  <c:v>0.23</c:v>
                </c:pt>
              </c:numCache>
            </c:numRef>
          </c:val>
        </c:ser>
        <c:ser>
          <c:idx val="1"/>
          <c:order val="1"/>
          <c:tx>
            <c:strRef>
              <c:f>Sheet1!$C$1</c:f>
              <c:strCache>
                <c:ptCount val="1"/>
                <c:pt idx="0">
                  <c:v>Series 2</c:v>
                </c:pt>
              </c:strCache>
            </c:strRef>
          </c:tx>
          <c:spPr>
            <a:solidFill>
              <a:schemeClr val="accent1"/>
            </a:solidFill>
            <a:scene3d>
              <a:camera prst="orthographicFront"/>
              <a:lightRig rig="threePt" dir="t"/>
            </a:scene3d>
            <a:sp3d>
              <a:bevelT w="190500" h="38100"/>
            </a:sp3d>
          </c:spPr>
          <c:invertIfNegative val="0"/>
          <c:cat>
            <c:numRef>
              <c:f>Sheet1!$A$2:$A$9</c:f>
              <c:numCache>
                <c:formatCode>0%</c:formatCode>
                <c:ptCount val="8"/>
                <c:pt idx="0">
                  <c:v>0.03</c:v>
                </c:pt>
                <c:pt idx="1">
                  <c:v>0.04</c:v>
                </c:pt>
                <c:pt idx="2">
                  <c:v>0.01</c:v>
                </c:pt>
                <c:pt idx="3">
                  <c:v>0.02</c:v>
                </c:pt>
                <c:pt idx="4">
                  <c:v>0.05</c:v>
                </c:pt>
                <c:pt idx="5">
                  <c:v>0.06</c:v>
                </c:pt>
                <c:pt idx="6">
                  <c:v>0.07</c:v>
                </c:pt>
                <c:pt idx="7">
                  <c:v>0.08</c:v>
                </c:pt>
              </c:numCache>
            </c:numRef>
          </c:cat>
          <c:val>
            <c:numRef>
              <c:f>Sheet1!$C$2:$C$9</c:f>
              <c:numCache>
                <c:formatCode>0%</c:formatCode>
                <c:ptCount val="8"/>
                <c:pt idx="0">
                  <c:v>0.42</c:v>
                </c:pt>
                <c:pt idx="1">
                  <c:v>0.44</c:v>
                </c:pt>
                <c:pt idx="2">
                  <c:v>0.36</c:v>
                </c:pt>
                <c:pt idx="3">
                  <c:v>0.37</c:v>
                </c:pt>
                <c:pt idx="4">
                  <c:v>0.41</c:v>
                </c:pt>
                <c:pt idx="5">
                  <c:v>0.36</c:v>
                </c:pt>
                <c:pt idx="6">
                  <c:v>0.35</c:v>
                </c:pt>
                <c:pt idx="7">
                  <c:v>0.24</c:v>
                </c:pt>
              </c:numCache>
            </c:numRef>
          </c:val>
        </c:ser>
        <c:ser>
          <c:idx val="2"/>
          <c:order val="2"/>
          <c:tx>
            <c:strRef>
              <c:f>Sheet1!$D$1</c:f>
              <c:strCache>
                <c:ptCount val="1"/>
                <c:pt idx="0">
                  <c:v>Series 3</c:v>
                </c:pt>
              </c:strCache>
            </c:strRef>
          </c:tx>
          <c:spPr>
            <a:noFill/>
          </c:spPr>
          <c:invertIfNegative val="0"/>
          <c:dLbls>
            <c:spPr>
              <a:noFill/>
              <a:ln>
                <a:noFill/>
              </a:ln>
              <a:effectLst/>
            </c:spPr>
            <c:txPr>
              <a:bodyPr/>
              <a:lstStyle/>
              <a:p>
                <a:pPr>
                  <a:defRPr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0%</c:formatCode>
                <c:ptCount val="8"/>
                <c:pt idx="0">
                  <c:v>0.03</c:v>
                </c:pt>
                <c:pt idx="1">
                  <c:v>0.04</c:v>
                </c:pt>
                <c:pt idx="2">
                  <c:v>0.01</c:v>
                </c:pt>
                <c:pt idx="3">
                  <c:v>0.02</c:v>
                </c:pt>
                <c:pt idx="4">
                  <c:v>0.05</c:v>
                </c:pt>
                <c:pt idx="5">
                  <c:v>0.06</c:v>
                </c:pt>
                <c:pt idx="6">
                  <c:v>0.07</c:v>
                </c:pt>
                <c:pt idx="7">
                  <c:v>0.08</c:v>
                </c:pt>
              </c:numCache>
            </c:numRef>
          </c:cat>
          <c:val>
            <c:numRef>
              <c:f>Sheet1!$D$2:$D$9</c:f>
              <c:numCache>
                <c:formatCode>0%</c:formatCode>
                <c:ptCount val="8"/>
                <c:pt idx="0">
                  <c:v>0.86</c:v>
                </c:pt>
                <c:pt idx="1">
                  <c:v>0.86</c:v>
                </c:pt>
                <c:pt idx="2">
                  <c:v>0.83</c:v>
                </c:pt>
                <c:pt idx="3">
                  <c:v>0.83</c:v>
                </c:pt>
                <c:pt idx="4">
                  <c:v>0.82</c:v>
                </c:pt>
                <c:pt idx="5">
                  <c:v>0.7</c:v>
                </c:pt>
                <c:pt idx="6">
                  <c:v>0.63</c:v>
                </c:pt>
                <c:pt idx="7">
                  <c:v>0.47</c:v>
                </c:pt>
              </c:numCache>
            </c:numRef>
          </c:val>
        </c:ser>
        <c:dLbls>
          <c:showLegendKey val="0"/>
          <c:showVal val="0"/>
          <c:showCatName val="0"/>
          <c:showSerName val="0"/>
          <c:showPercent val="0"/>
          <c:showBubbleSize val="0"/>
        </c:dLbls>
        <c:gapWidth val="19"/>
        <c:overlap val="100"/>
        <c:axId val="-2040380064"/>
        <c:axId val="-2046715264"/>
      </c:barChart>
      <c:catAx>
        <c:axId val="-2040380064"/>
        <c:scaling>
          <c:orientation val="maxMin"/>
        </c:scaling>
        <c:delete val="1"/>
        <c:axPos val="l"/>
        <c:numFmt formatCode="0%" sourceLinked="1"/>
        <c:majorTickMark val="out"/>
        <c:minorTickMark val="none"/>
        <c:tickLblPos val="nextTo"/>
        <c:crossAx val="-2046715264"/>
        <c:crosses val="autoZero"/>
        <c:auto val="1"/>
        <c:lblAlgn val="ctr"/>
        <c:lblOffset val="100"/>
        <c:noMultiLvlLbl val="0"/>
      </c:catAx>
      <c:valAx>
        <c:axId val="-2046715264"/>
        <c:scaling>
          <c:orientation val="minMax"/>
          <c:max val="1.0"/>
          <c:min val="0.0"/>
        </c:scaling>
        <c:delete val="1"/>
        <c:axPos val="t"/>
        <c:numFmt formatCode="0%" sourceLinked="1"/>
        <c:majorTickMark val="out"/>
        <c:minorTickMark val="none"/>
        <c:tickLblPos val="none"/>
        <c:crossAx val="-2040380064"/>
        <c:crosses val="autoZero"/>
        <c:crossBetween val="between"/>
        <c:majorUnit val="0.1"/>
        <c:minorUnit val="0.02"/>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0631862247057827"/>
          <c:w val="1.0"/>
          <c:h val="0.776407374481416"/>
        </c:manualLayout>
      </c:layout>
      <c:barChart>
        <c:barDir val="col"/>
        <c:grouping val="clustered"/>
        <c:varyColors val="0"/>
        <c:ser>
          <c:idx val="0"/>
          <c:order val="0"/>
          <c:tx>
            <c:strRef>
              <c:f>Sheet1!$B$1</c:f>
              <c:strCache>
                <c:ptCount val="1"/>
                <c:pt idx="0">
                  <c:v>Great Deal / Fair / Some</c:v>
                </c:pt>
              </c:strCache>
            </c:strRef>
          </c:tx>
          <c:spPr>
            <a:solidFill>
              <a:srgbClr val="002060"/>
            </a:solidFill>
            <a:ln>
              <a:noFill/>
            </a:ln>
            <a:effectLst/>
            <a:scene3d>
              <a:camera prst="orthographicFront"/>
              <a:lightRig rig="balanced" dir="t">
                <a:rot lat="0" lon="0" rev="8700000"/>
              </a:lightRig>
            </a:scene3d>
            <a:sp3d>
              <a:bevelT w="190500" h="38100"/>
            </a:sp3d>
          </c:spPr>
          <c:invertIfNegative val="0"/>
          <c:cat>
            <c:numRef>
              <c:f>Sheet1!$A$2</c:f>
              <c:numCache>
                <c:formatCode>@</c:formatCode>
                <c:ptCount val="1"/>
              </c:numCache>
            </c:numRef>
          </c:cat>
          <c:val>
            <c:numRef>
              <c:f>Sheet1!$B$2</c:f>
              <c:numCache>
                <c:formatCode>0%</c:formatCode>
                <c:ptCount val="1"/>
                <c:pt idx="0">
                  <c:v>0.92</c:v>
                </c:pt>
              </c:numCache>
            </c:numRef>
          </c:val>
        </c:ser>
        <c:ser>
          <c:idx val="1"/>
          <c:order val="1"/>
          <c:tx>
            <c:strRef>
              <c:f>Sheet1!$C$1</c:f>
              <c:strCache>
                <c:ptCount val="1"/>
                <c:pt idx="0">
                  <c:v>Little / Not At All</c:v>
                </c:pt>
              </c:strCache>
            </c:strRef>
          </c:tx>
          <c:spPr>
            <a:solidFill>
              <a:srgbClr val="C00000"/>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cat>
            <c:numRef>
              <c:f>Sheet1!$A$2</c:f>
              <c:numCache>
                <c:formatCode>@</c:formatCode>
                <c:ptCount val="1"/>
              </c:numCache>
            </c:numRef>
          </c:cat>
          <c:val>
            <c:numRef>
              <c:f>Sheet1!$C$2</c:f>
              <c:numCache>
                <c:formatCode>0%</c:formatCode>
                <c:ptCount val="1"/>
                <c:pt idx="0">
                  <c:v>0.06</c:v>
                </c:pt>
              </c:numCache>
            </c:numRef>
          </c:val>
        </c:ser>
        <c:dLbls>
          <c:showLegendKey val="0"/>
          <c:showVal val="0"/>
          <c:showCatName val="0"/>
          <c:showSerName val="0"/>
          <c:showPercent val="0"/>
          <c:showBubbleSize val="0"/>
        </c:dLbls>
        <c:gapWidth val="25"/>
        <c:axId val="-2036729136"/>
        <c:axId val="-2036730192"/>
      </c:barChart>
      <c:catAx>
        <c:axId val="-2036729136"/>
        <c:scaling>
          <c:orientation val="minMax"/>
        </c:scaling>
        <c:delete val="0"/>
        <c:axPos val="b"/>
        <c:numFmt formatCode="@"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36730192"/>
        <c:crosses val="autoZero"/>
        <c:auto val="1"/>
        <c:lblAlgn val="ctr"/>
        <c:lblOffset val="100"/>
        <c:noMultiLvlLbl val="0"/>
      </c:catAx>
      <c:valAx>
        <c:axId val="-2036730192"/>
        <c:scaling>
          <c:orientation val="minMax"/>
          <c:max val="1.0"/>
          <c:min val="0.0"/>
        </c:scaling>
        <c:delete val="1"/>
        <c:axPos val="l"/>
        <c:numFmt formatCode="0%" sourceLinked="1"/>
        <c:majorTickMark val="out"/>
        <c:minorTickMark val="none"/>
        <c:tickLblPos val="none"/>
        <c:crossAx val="-2036729136"/>
        <c:crosses val="autoZero"/>
        <c:crossBetween val="between"/>
        <c:majorUnit val="0.2"/>
        <c:minorUnit val="0.0400000000000001"/>
      </c:valAx>
      <c:spPr>
        <a:noFill/>
        <a:ln w="25400">
          <a:noFill/>
        </a:ln>
      </c:spPr>
    </c:plotArea>
    <c:plotVisOnly val="1"/>
    <c:dispBlanksAs val="gap"/>
    <c:showDLblsOverMax val="0"/>
  </c:chart>
  <c:txPr>
    <a:bodyPr/>
    <a:lstStyle/>
    <a:p>
      <a:pPr>
        <a:defRPr sz="1800"/>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0903817529913768"/>
          <c:w val="1.0"/>
          <c:h val="0.659085373871802"/>
        </c:manualLayout>
      </c:layout>
      <c:barChart>
        <c:barDir val="col"/>
        <c:grouping val="clustered"/>
        <c:varyColors val="0"/>
        <c:ser>
          <c:idx val="0"/>
          <c:order val="0"/>
          <c:tx>
            <c:strRef>
              <c:f>Sheet1!$B$1</c:f>
              <c:strCache>
                <c:ptCount val="1"/>
                <c:pt idx="0">
                  <c:v>Total More Favorable</c:v>
                </c:pt>
              </c:strCache>
            </c:strRef>
          </c:tx>
          <c:spPr>
            <a:solidFill>
              <a:srgbClr val="002060"/>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Total</c:v>
                </c:pt>
                <c:pt idx="1">
                  <c:v>Republicans
(36%)</c:v>
                </c:pt>
                <c:pt idx="2">
                  <c:v>Independents
(24%)</c:v>
                </c:pt>
                <c:pt idx="3">
                  <c:v>Democrats
(39%)</c:v>
                </c:pt>
                <c:pt idx="4">
                  <c:v>Parents
(34%)</c:v>
                </c:pt>
                <c:pt idx="5">
                  <c:v>Non-Parents
(66%)</c:v>
                </c:pt>
              </c:strCache>
            </c:strRef>
          </c:cat>
          <c:val>
            <c:numRef>
              <c:f>Sheet1!$B$2:$B$7</c:f>
              <c:numCache>
                <c:formatCode>0%</c:formatCode>
                <c:ptCount val="6"/>
                <c:pt idx="0">
                  <c:v>0.49</c:v>
                </c:pt>
                <c:pt idx="1">
                  <c:v>0.31</c:v>
                </c:pt>
                <c:pt idx="2">
                  <c:v>0.44</c:v>
                </c:pt>
                <c:pt idx="3">
                  <c:v>0.68</c:v>
                </c:pt>
                <c:pt idx="4">
                  <c:v>0.47</c:v>
                </c:pt>
                <c:pt idx="5">
                  <c:v>0.5</c:v>
                </c:pt>
              </c:numCache>
            </c:numRef>
          </c:val>
        </c:ser>
        <c:ser>
          <c:idx val="1"/>
          <c:order val="1"/>
          <c:tx>
            <c:strRef>
              <c:f>Sheet1!$C$1</c:f>
              <c:strCache>
                <c:ptCount val="1"/>
                <c:pt idx="0">
                  <c:v>No Difference</c:v>
                </c:pt>
              </c:strCache>
            </c:strRef>
          </c:tx>
          <c:spPr>
            <a:solidFill>
              <a:srgbClr val="006600"/>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Total</c:v>
                </c:pt>
                <c:pt idx="1">
                  <c:v>Republicans
(36%)</c:v>
                </c:pt>
                <c:pt idx="2">
                  <c:v>Independents
(24%)</c:v>
                </c:pt>
                <c:pt idx="3">
                  <c:v>Democrats
(39%)</c:v>
                </c:pt>
                <c:pt idx="4">
                  <c:v>Parents
(34%)</c:v>
                </c:pt>
                <c:pt idx="5">
                  <c:v>Non-Parents
(66%)</c:v>
                </c:pt>
              </c:strCache>
            </c:strRef>
          </c:cat>
          <c:val>
            <c:numRef>
              <c:f>Sheet1!$C$2:$C$7</c:f>
              <c:numCache>
                <c:formatCode>0%</c:formatCode>
                <c:ptCount val="6"/>
                <c:pt idx="0">
                  <c:v>0.44</c:v>
                </c:pt>
                <c:pt idx="1">
                  <c:v>0.56</c:v>
                </c:pt>
                <c:pt idx="2">
                  <c:v>0.53</c:v>
                </c:pt>
                <c:pt idx="3">
                  <c:v>0.29</c:v>
                </c:pt>
                <c:pt idx="4">
                  <c:v>0.45</c:v>
                </c:pt>
                <c:pt idx="5">
                  <c:v>0.44</c:v>
                </c:pt>
              </c:numCache>
            </c:numRef>
          </c:val>
        </c:ser>
        <c:ser>
          <c:idx val="2"/>
          <c:order val="2"/>
          <c:tx>
            <c:strRef>
              <c:f>Sheet1!$D$1</c:f>
              <c:strCache>
                <c:ptCount val="1"/>
                <c:pt idx="0">
                  <c:v>Total Less Favorable</c:v>
                </c:pt>
              </c:strCache>
            </c:strRef>
          </c:tx>
          <c:spPr>
            <a:solidFill>
              <a:srgbClr val="C00000"/>
            </a:solidFill>
            <a:scene3d>
              <a:camera prst="orthographicFront"/>
              <a:lightRig rig="threePt" dir="t"/>
            </a:scene3d>
            <a:sp3d>
              <a:bevelT w="190500" h="38100"/>
            </a:sp3d>
          </c:spPr>
          <c:invertIfNegative val="0"/>
          <c:dLbls>
            <c:spPr>
              <a:noFill/>
              <a:ln>
                <a:noFill/>
              </a:ln>
              <a:effectLst/>
            </c:spPr>
            <c:txPr>
              <a:bodyPr/>
              <a:lstStyle/>
              <a:p>
                <a:pPr algn="ctr">
                  <a:defRPr lang="en-US" sz="1300" b="1"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Total</c:v>
                </c:pt>
                <c:pt idx="1">
                  <c:v>Republicans
(36%)</c:v>
                </c:pt>
                <c:pt idx="2">
                  <c:v>Independents
(24%)</c:v>
                </c:pt>
                <c:pt idx="3">
                  <c:v>Democrats
(39%)</c:v>
                </c:pt>
                <c:pt idx="4">
                  <c:v>Parents
(34%)</c:v>
                </c:pt>
                <c:pt idx="5">
                  <c:v>Non-Parents
(66%)</c:v>
                </c:pt>
              </c:strCache>
            </c:strRef>
          </c:cat>
          <c:val>
            <c:numRef>
              <c:f>Sheet1!$D$2:$D$7</c:f>
              <c:numCache>
                <c:formatCode>0%</c:formatCode>
                <c:ptCount val="6"/>
                <c:pt idx="0">
                  <c:v>0.05</c:v>
                </c:pt>
                <c:pt idx="1">
                  <c:v>0.11</c:v>
                </c:pt>
                <c:pt idx="2">
                  <c:v>0.02</c:v>
                </c:pt>
                <c:pt idx="3">
                  <c:v>0.02</c:v>
                </c:pt>
                <c:pt idx="4">
                  <c:v>0.07</c:v>
                </c:pt>
                <c:pt idx="5">
                  <c:v>0.04</c:v>
                </c:pt>
              </c:numCache>
            </c:numRef>
          </c:val>
        </c:ser>
        <c:dLbls>
          <c:showLegendKey val="0"/>
          <c:showVal val="1"/>
          <c:showCatName val="0"/>
          <c:showSerName val="0"/>
          <c:showPercent val="0"/>
          <c:showBubbleSize val="0"/>
        </c:dLbls>
        <c:gapWidth val="75"/>
        <c:axId val="-2036849952"/>
        <c:axId val="-2036847152"/>
      </c:barChart>
      <c:catAx>
        <c:axId val="-2036849952"/>
        <c:scaling>
          <c:orientation val="minMax"/>
        </c:scaling>
        <c:delete val="0"/>
        <c:axPos val="b"/>
        <c:numFmt formatCode="General"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36847152"/>
        <c:crosses val="autoZero"/>
        <c:auto val="1"/>
        <c:lblAlgn val="ctr"/>
        <c:lblOffset val="100"/>
        <c:noMultiLvlLbl val="0"/>
      </c:catAx>
      <c:valAx>
        <c:axId val="-2036847152"/>
        <c:scaling>
          <c:orientation val="minMax"/>
          <c:max val="1.0"/>
          <c:min val="0.0"/>
        </c:scaling>
        <c:delete val="0"/>
        <c:axPos val="l"/>
        <c:numFmt formatCode="0%" sourceLinked="1"/>
        <c:majorTickMark val="out"/>
        <c:minorTickMark val="none"/>
        <c:tickLblPos val="none"/>
        <c:crossAx val="-2036849952"/>
        <c:crosses val="autoZero"/>
        <c:crossBetween val="between"/>
        <c:majorUnit val="0.2"/>
        <c:minorUnit val="0.0400000000000001"/>
      </c:valAx>
      <c:spPr>
        <a:noFill/>
        <a:ln w="25400">
          <a:noFill/>
        </a:ln>
      </c:spPr>
    </c:plotArea>
    <c:legend>
      <c:legendPos val="b"/>
      <c:layout>
        <c:manualLayout>
          <c:xMode val="edge"/>
          <c:yMode val="edge"/>
          <c:x val="0.106313648293963"/>
          <c:y val="0.912718354767306"/>
          <c:w val="0.787372703412073"/>
          <c:h val="0.0579401707311861"/>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8195572412087"/>
          <c:y val="0.0645161290322581"/>
          <c:w val="0.616813153591403"/>
          <c:h val="0.79253640673948"/>
        </c:manualLayout>
      </c:layout>
      <c:barChart>
        <c:barDir val="col"/>
        <c:grouping val="stacked"/>
        <c:varyColors val="0"/>
        <c:ser>
          <c:idx val="0"/>
          <c:order val="0"/>
          <c:tx>
            <c:strRef>
              <c:f>Sheet1!$B$1</c:f>
              <c:strCache>
                <c:ptCount val="1"/>
                <c:pt idx="0">
                  <c:v>&lt;1</c:v>
                </c:pt>
              </c:strCache>
            </c:strRef>
          </c:tx>
          <c:spPr>
            <a:solidFill>
              <a:srgbClr val="4F81BD">
                <a:lumMod val="75000"/>
              </a:srgbClr>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Sheet1!$B$2:$B$3</c:f>
              <c:numCache>
                <c:formatCode>General</c:formatCode>
                <c:ptCount val="2"/>
                <c:pt idx="0" formatCode="0%">
                  <c:v>0.07</c:v>
                </c:pt>
              </c:numCache>
            </c:numRef>
          </c:val>
        </c:ser>
        <c:ser>
          <c:idx val="1"/>
          <c:order val="1"/>
          <c:tx>
            <c:strRef>
              <c:f>Sheet1!$C$1</c:f>
              <c:strCache>
                <c:ptCount val="1"/>
                <c:pt idx="0">
                  <c:v>1-2</c:v>
                </c:pt>
              </c:strCache>
            </c:strRef>
          </c:tx>
          <c:spPr>
            <a:solidFill>
              <a:srgbClr val="4F81BD"/>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Sheet1!$C$2:$C$3</c:f>
              <c:numCache>
                <c:formatCode>General</c:formatCode>
                <c:ptCount val="2"/>
                <c:pt idx="0" formatCode="0%">
                  <c:v>0.15</c:v>
                </c:pt>
              </c:numCache>
            </c:numRef>
          </c:val>
        </c:ser>
        <c:ser>
          <c:idx val="2"/>
          <c:order val="2"/>
          <c:tx>
            <c:strRef>
              <c:f>Sheet1!$D$1</c:f>
              <c:strCache>
                <c:ptCount val="1"/>
                <c:pt idx="0">
                  <c:v>3-5</c:v>
                </c:pt>
              </c:strCache>
            </c:strRef>
          </c:tx>
          <c:spPr>
            <a:solidFill>
              <a:srgbClr val="1F497D"/>
            </a:solidFill>
            <a:scene3d>
              <a:camera prst="orthographicFront"/>
              <a:lightRig rig="threePt" dir="t"/>
            </a:scene3d>
            <a:sp3d>
              <a:bevelT w="190500" h="38100"/>
            </a:sp3d>
          </c:spPr>
          <c:invertIfNegative val="0"/>
          <c:dLbls>
            <c:spPr>
              <a:noFill/>
              <a:ln>
                <a:noFill/>
              </a:ln>
              <a:effectLst/>
            </c:spPr>
            <c:txPr>
              <a:bodyPr/>
              <a:lstStyle/>
              <a:p>
                <a:pPr algn="ctr">
                  <a:defRPr lang="en-US"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Sheet1!$D$2:$D$3</c:f>
              <c:numCache>
                <c:formatCode>General</c:formatCode>
                <c:ptCount val="2"/>
                <c:pt idx="0" formatCode="0%">
                  <c:v>0.5</c:v>
                </c:pt>
              </c:numCache>
            </c:numRef>
          </c:val>
        </c:ser>
        <c:ser>
          <c:idx val="3"/>
          <c:order val="3"/>
          <c:tx>
            <c:strRef>
              <c:f>Sheet1!$E$1</c:f>
              <c:strCache>
                <c:ptCount val="1"/>
                <c:pt idx="0">
                  <c:v>6-10</c:v>
                </c:pt>
              </c:strCache>
            </c:strRef>
          </c:tx>
          <c:spPr>
            <a:solidFill>
              <a:srgbClr val="9BBB59">
                <a:lumMod val="75000"/>
              </a:srgbClr>
            </a:solidFill>
            <a:scene3d>
              <a:camera prst="orthographicFront"/>
              <a:lightRig rig="threePt" dir="t"/>
            </a:scene3d>
            <a:sp3d>
              <a:bevelT w="190500" h="38100"/>
            </a:sp3d>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Sheet1!$E$2:$E$3</c:f>
              <c:numCache>
                <c:formatCode>0%</c:formatCode>
                <c:ptCount val="2"/>
                <c:pt idx="1">
                  <c:v>0.15</c:v>
                </c:pt>
              </c:numCache>
            </c:numRef>
          </c:val>
        </c:ser>
        <c:ser>
          <c:idx val="4"/>
          <c:order val="4"/>
          <c:tx>
            <c:strRef>
              <c:f>Sheet1!$F$1</c:f>
              <c:strCache>
                <c:ptCount val="1"/>
                <c:pt idx="0">
                  <c:v>11-14</c:v>
                </c:pt>
              </c:strCache>
            </c:strRef>
          </c:tx>
          <c:spPr>
            <a:solidFill>
              <a:srgbClr val="8064A2">
                <a:lumMod val="75000"/>
              </a:srgbClr>
            </a:solidFill>
            <a:scene3d>
              <a:camera prst="orthographicFront"/>
              <a:lightRig rig="threePt" dir="t"/>
            </a:scene3d>
            <a:sp3d>
              <a:bevelT w="190500" h="38100"/>
            </a:sp3d>
          </c:spPr>
          <c:invertIfNegative val="0"/>
          <c:dLbls>
            <c:spPr>
              <a:noFill/>
              <a:ln>
                <a:noFill/>
              </a:ln>
              <a:effectLst/>
            </c:spPr>
            <c:txPr>
              <a:bodyPr/>
              <a:lstStyle/>
              <a:p>
                <a:pPr>
                  <a:defRPr sz="9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Sheet1!$F$2:$F$3</c:f>
              <c:numCache>
                <c:formatCode>0%</c:formatCode>
                <c:ptCount val="2"/>
                <c:pt idx="1">
                  <c:v>0.03</c:v>
                </c:pt>
              </c:numCache>
            </c:numRef>
          </c:val>
        </c:ser>
        <c:ser>
          <c:idx val="5"/>
          <c:order val="5"/>
          <c:tx>
            <c:strRef>
              <c:f>Sheet1!$G$1</c:f>
              <c:strCache>
                <c:ptCount val="1"/>
                <c:pt idx="0">
                  <c:v>15-17</c:v>
                </c:pt>
              </c:strCache>
            </c:strRef>
          </c:tx>
          <c:spPr>
            <a:solidFill>
              <a:srgbClr val="4BACC6">
                <a:lumMod val="75000"/>
              </a:srgbClr>
            </a:solidFill>
            <a:scene3d>
              <a:camera prst="orthographicFront"/>
              <a:lightRig rig="threePt" dir="t"/>
            </a:scene3d>
            <a:sp3d>
              <a:bevelT w="190500" h="38100"/>
            </a:sp3d>
          </c:spPr>
          <c:invertIfNegative val="0"/>
          <c:dLbls>
            <c:spPr>
              <a:noFill/>
              <a:ln>
                <a:noFill/>
              </a:ln>
              <a:effectLst/>
            </c:spPr>
            <c:txPr>
              <a:bodyPr/>
              <a:lstStyle/>
              <a:p>
                <a:pPr>
                  <a:defRPr sz="9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numCache>
            </c:numRef>
          </c:cat>
          <c:val>
            <c:numRef>
              <c:f>Sheet1!$G$2:$G$3</c:f>
              <c:numCache>
                <c:formatCode>0%</c:formatCode>
                <c:ptCount val="2"/>
                <c:pt idx="1">
                  <c:v>0.02</c:v>
                </c:pt>
              </c:numCache>
            </c:numRef>
          </c:val>
        </c:ser>
        <c:dLbls>
          <c:showLegendKey val="0"/>
          <c:showVal val="1"/>
          <c:showCatName val="0"/>
          <c:showSerName val="0"/>
          <c:showPercent val="0"/>
          <c:showBubbleSize val="0"/>
        </c:dLbls>
        <c:gapWidth val="0"/>
        <c:overlap val="100"/>
        <c:axId val="2138881104"/>
        <c:axId val="-2046409632"/>
      </c:barChart>
      <c:catAx>
        <c:axId val="2138881104"/>
        <c:scaling>
          <c:orientation val="minMax"/>
        </c:scaling>
        <c:delete val="0"/>
        <c:axPos val="b"/>
        <c:numFmt formatCode="General" sourceLinked="1"/>
        <c:majorTickMark val="none"/>
        <c:minorTickMark val="none"/>
        <c:tickLblPos val="nextTo"/>
        <c:spPr>
          <a:ln>
            <a:noFill/>
          </a:ln>
        </c:spPr>
        <c:txPr>
          <a:bodyPr/>
          <a:lstStyle/>
          <a:p>
            <a:pPr>
              <a:defRPr sz="1800" b="1">
                <a:latin typeface="Arial" pitchFamily="34" charset="0"/>
                <a:cs typeface="Arial" pitchFamily="34" charset="0"/>
              </a:defRPr>
            </a:pPr>
            <a:endParaRPr lang="en-US"/>
          </a:p>
        </c:txPr>
        <c:crossAx val="-2046409632"/>
        <c:crosses val="autoZero"/>
        <c:auto val="1"/>
        <c:lblAlgn val="ctr"/>
        <c:lblOffset val="100"/>
        <c:noMultiLvlLbl val="0"/>
      </c:catAx>
      <c:valAx>
        <c:axId val="-2046409632"/>
        <c:scaling>
          <c:orientation val="minMax"/>
          <c:max val="0.8"/>
          <c:min val="0.0"/>
        </c:scaling>
        <c:delete val="1"/>
        <c:axPos val="l"/>
        <c:numFmt formatCode="0%" sourceLinked="1"/>
        <c:majorTickMark val="out"/>
        <c:minorTickMark val="none"/>
        <c:tickLblPos val="none"/>
        <c:crossAx val="2138881104"/>
        <c:crosses val="autoZero"/>
        <c:crossBetween val="between"/>
        <c:majorUnit val="0.2"/>
        <c:minorUnit val="0.0400000000000001"/>
      </c:valAx>
      <c:spPr>
        <a:noFill/>
        <a:ln w="25400">
          <a:noFill/>
        </a:ln>
      </c:spPr>
    </c:plotArea>
    <c:legend>
      <c:legendPos val="b"/>
      <c:layout>
        <c:manualLayout>
          <c:xMode val="edge"/>
          <c:yMode val="edge"/>
          <c:x val="0.655204133514724"/>
          <c:y val="0.129862204724409"/>
          <c:w val="0.315127454617911"/>
          <c:h val="0.203484463635594"/>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6125271449535"/>
          <c:y val="4.20719468889918E-5"/>
          <c:w val="0.700707152985187"/>
          <c:h val="0.835089346708374"/>
        </c:manualLayout>
      </c:layout>
      <c:pieChart>
        <c:varyColors val="1"/>
        <c:ser>
          <c:idx val="0"/>
          <c:order val="0"/>
          <c:tx>
            <c:strRef>
              <c:f>Sheet1!$B$1</c:f>
              <c:strCache>
                <c:ptCount val="1"/>
                <c:pt idx="0">
                  <c:v>Series 1</c:v>
                </c:pt>
              </c:strCache>
            </c:strRef>
          </c:tx>
          <c:spPr>
            <a:ln>
              <a:noFill/>
            </a:ln>
            <a:scene3d>
              <a:camera prst="orthographicFront"/>
              <a:lightRig rig="threePt" dir="t"/>
            </a:scene3d>
            <a:sp3d>
              <a:bevelT w="165100" h="101600"/>
            </a:sp3d>
          </c:spPr>
          <c:dPt>
            <c:idx val="0"/>
            <c:bubble3D val="0"/>
            <c:spPr>
              <a:solidFill>
                <a:srgbClr val="1F497D"/>
              </a:solidFill>
              <a:ln>
                <a:noFill/>
              </a:ln>
              <a:scene3d>
                <a:camera prst="orthographicFront"/>
                <a:lightRig rig="threePt" dir="t"/>
              </a:scene3d>
              <a:sp3d>
                <a:bevelT w="165100" h="101600"/>
              </a:sp3d>
            </c:spPr>
          </c:dPt>
          <c:dPt>
            <c:idx val="1"/>
            <c:bubble3D val="0"/>
            <c:spPr>
              <a:solidFill>
                <a:srgbClr val="4F81BD"/>
              </a:solidFill>
              <a:ln>
                <a:noFill/>
              </a:ln>
              <a:scene3d>
                <a:camera prst="orthographicFront"/>
                <a:lightRig rig="threePt" dir="t"/>
              </a:scene3d>
              <a:sp3d>
                <a:bevelT w="165100" h="101600"/>
              </a:sp3d>
            </c:spPr>
          </c:dPt>
          <c:dPt>
            <c:idx val="2"/>
            <c:bubble3D val="0"/>
            <c:spPr>
              <a:solidFill>
                <a:srgbClr val="8064A2">
                  <a:lumMod val="75000"/>
                </a:srgbClr>
              </a:solidFill>
              <a:ln>
                <a:noFill/>
              </a:ln>
              <a:scene3d>
                <a:camera prst="orthographicFront"/>
                <a:lightRig rig="threePt" dir="t"/>
              </a:scene3d>
              <a:sp3d>
                <a:bevelT w="165100" h="101600"/>
              </a:sp3d>
            </c:spPr>
          </c:dPt>
          <c:dPt>
            <c:idx val="3"/>
            <c:bubble3D val="0"/>
            <c:spPr>
              <a:solidFill>
                <a:srgbClr val="C0504D"/>
              </a:solidFill>
              <a:ln>
                <a:noFill/>
              </a:ln>
              <a:scene3d>
                <a:camera prst="orthographicFront"/>
                <a:lightRig rig="threePt" dir="t"/>
              </a:scene3d>
              <a:sp3d>
                <a:bevelT w="165100" h="101600"/>
              </a:sp3d>
            </c:spPr>
          </c:dPt>
          <c:dPt>
            <c:idx val="4"/>
            <c:bubble3D val="0"/>
            <c:spPr>
              <a:solidFill>
                <a:srgbClr val="C0504D">
                  <a:lumMod val="75000"/>
                </a:srgbClr>
              </a:solidFill>
              <a:ln>
                <a:noFill/>
              </a:ln>
              <a:scene3d>
                <a:camera prst="orthographicFront"/>
                <a:lightRig rig="threePt" dir="t"/>
              </a:scene3d>
              <a:sp3d>
                <a:bevelT w="165100" h="101600"/>
              </a:sp3d>
            </c:spPr>
          </c:dPt>
          <c:dPt>
            <c:idx val="5"/>
            <c:bubble3D val="0"/>
            <c:spPr>
              <a:solidFill>
                <a:sysClr val="window" lastClr="FFFFFF">
                  <a:lumMod val="50000"/>
                </a:sysClr>
              </a:solidFill>
              <a:ln>
                <a:noFill/>
              </a:ln>
              <a:scene3d>
                <a:camera prst="orthographicFront"/>
                <a:lightRig rig="threePt" dir="t"/>
              </a:scene3d>
              <a:sp3d>
                <a:bevelT w="165100" h="101600"/>
              </a:sp3d>
            </c:spPr>
          </c:dPt>
          <c:dPt>
            <c:idx val="6"/>
            <c:bubble3D val="0"/>
            <c:spPr>
              <a:solidFill>
                <a:srgbClr val="006600"/>
              </a:solidFill>
              <a:ln>
                <a:noFill/>
              </a:ln>
              <a:scene3d>
                <a:camera prst="orthographicFront"/>
                <a:lightRig rig="threePt" dir="t"/>
              </a:scene3d>
              <a:sp3d>
                <a:bevelT w="165100" h="101600"/>
              </a:sp3d>
            </c:spPr>
          </c:dPt>
          <c:dLbls>
            <c:dLbl>
              <c:idx val="0"/>
              <c:layout>
                <c:manualLayout>
                  <c:x val="-0.0028920608418735"/>
                  <c:y val="0.00946030183727034"/>
                </c:manualLayout>
              </c:layout>
              <c:dLblPos val="bestFi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0637135931288702"/>
                  <c:y val="0.109375"/>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0.200032431107682"/>
                  <c:y val="0.15933686023622"/>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0.21664053750665"/>
                  <c:y val="-0.119078494094488"/>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0812696983710135"/>
                  <c:y val="-0.231511031824147"/>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5"/>
              <c:layout>
                <c:manualLayout>
                  <c:x val="0.205275542203993"/>
                  <c:y val="0.00959297080052498"/>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6"/>
              <c:layout/>
              <c:spPr/>
              <c:txPr>
                <a:bodyPr/>
                <a:lstStyle/>
                <a:p>
                  <a:pPr>
                    <a:defRPr sz="1600">
                      <a:solidFill>
                        <a:schemeClr val="tx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solidFill>
                      <a:schemeClr val="tx1"/>
                    </a:solidFill>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Sheet1!$A$2:$A$8</c:f>
              <c:strCache>
                <c:ptCount val="7"/>
                <c:pt idx="0">
                  <c:v>All</c:v>
                </c:pt>
                <c:pt idx="1">
                  <c:v>Most</c:v>
                </c:pt>
                <c:pt idx="2">
                  <c:v>About Half</c:v>
                </c:pt>
                <c:pt idx="3">
                  <c:v>Only Some</c:v>
                </c:pt>
                <c:pt idx="4">
                  <c:v>Very Few</c:v>
                </c:pt>
                <c:pt idx="5">
                  <c:v>Unsure</c:v>
                </c:pt>
                <c:pt idx="6">
                  <c:v>Refused</c:v>
                </c:pt>
              </c:strCache>
            </c:strRef>
          </c:cat>
          <c:val>
            <c:numRef>
              <c:f>Sheet1!$B$2:$B$8</c:f>
              <c:numCache>
                <c:formatCode>0%</c:formatCode>
                <c:ptCount val="7"/>
                <c:pt idx="0">
                  <c:v>0.05</c:v>
                </c:pt>
                <c:pt idx="1">
                  <c:v>0.15</c:v>
                </c:pt>
                <c:pt idx="2">
                  <c:v>0.19</c:v>
                </c:pt>
                <c:pt idx="3">
                  <c:v>0.18</c:v>
                </c:pt>
                <c:pt idx="4">
                  <c:v>0.23</c:v>
                </c:pt>
                <c:pt idx="5">
                  <c:v>0.19</c:v>
                </c:pt>
                <c:pt idx="6">
                  <c:v>0.01</c:v>
                </c:pt>
              </c:numCache>
            </c:numRef>
          </c:val>
        </c:ser>
        <c:dLbls>
          <c:showLegendKey val="0"/>
          <c:showVal val="0"/>
          <c:showCatName val="0"/>
          <c:showSerName val="0"/>
          <c:showPercent val="0"/>
          <c:showBubbleSize val="0"/>
          <c:showLeaderLines val="1"/>
        </c:dLbls>
        <c:firstSliceAng val="306"/>
      </c:pieChart>
    </c:plotArea>
    <c:plotVisOnly val="1"/>
    <c:dispBlanksAs val="zero"/>
    <c:showDLblsOverMax val="0"/>
  </c:chart>
  <c:txPr>
    <a:bodyPr/>
    <a:lstStyle/>
    <a:p>
      <a:pPr>
        <a:defRPr sz="1600" b="1">
          <a:solidFill>
            <a:schemeClr val="bg1"/>
          </a:solidFill>
          <a:latin typeface="Arial" pitchFamily="34" charset="0"/>
          <a:cs typeface="Arial"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127702353738041"/>
          <c:w val="1.0"/>
          <c:h val="0.663504148674964"/>
        </c:manualLayout>
      </c:layout>
      <c:barChart>
        <c:barDir val="col"/>
        <c:grouping val="clustered"/>
        <c:varyColors val="0"/>
        <c:ser>
          <c:idx val="0"/>
          <c:order val="0"/>
          <c:tx>
            <c:strRef>
              <c:f>Sheet1!$B$1</c:f>
              <c:strCache>
                <c:ptCount val="1"/>
                <c:pt idx="0">
                  <c:v>All/Most</c:v>
                </c:pt>
              </c:strCache>
            </c:strRef>
          </c:tx>
          <c:spPr>
            <a:solidFill>
              <a:srgbClr val="002060"/>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&lt;$30K
(16%)</c:v>
                </c:pt>
                <c:pt idx="1">
                  <c:v>$30-$50K
(21%)</c:v>
                </c:pt>
                <c:pt idx="2">
                  <c:v>$50-$75K
(16%)</c:v>
                </c:pt>
                <c:pt idx="3">
                  <c:v>$75-$100K
(14%)</c:v>
                </c:pt>
                <c:pt idx="4">
                  <c:v>$100K+
(22%)</c:v>
                </c:pt>
              </c:strCache>
            </c:strRef>
          </c:cat>
          <c:val>
            <c:numRef>
              <c:f>Sheet1!$B$2:$B$6</c:f>
              <c:numCache>
                <c:formatCode>0%</c:formatCode>
                <c:ptCount val="5"/>
                <c:pt idx="0">
                  <c:v>0.15</c:v>
                </c:pt>
                <c:pt idx="1">
                  <c:v>0.23</c:v>
                </c:pt>
                <c:pt idx="2">
                  <c:v>0.14</c:v>
                </c:pt>
                <c:pt idx="3">
                  <c:v>0.18</c:v>
                </c:pt>
                <c:pt idx="4">
                  <c:v>0.23</c:v>
                </c:pt>
              </c:numCache>
            </c:numRef>
          </c:val>
        </c:ser>
        <c:ser>
          <c:idx val="1"/>
          <c:order val="1"/>
          <c:tx>
            <c:strRef>
              <c:f>Sheet1!$C$1</c:f>
              <c:strCache>
                <c:ptCount val="1"/>
                <c:pt idx="0">
                  <c:v>About Half</c:v>
                </c:pt>
              </c:strCache>
            </c:strRef>
          </c:tx>
          <c:spPr>
            <a:solidFill>
              <a:sysClr val="window" lastClr="FFFFFF">
                <a:lumMod val="50000"/>
              </a:sysClr>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&lt;$30K
(16%)</c:v>
                </c:pt>
                <c:pt idx="1">
                  <c:v>$30-$50K
(21%)</c:v>
                </c:pt>
                <c:pt idx="2">
                  <c:v>$50-$75K
(16%)</c:v>
                </c:pt>
                <c:pt idx="3">
                  <c:v>$75-$100K
(14%)</c:v>
                </c:pt>
                <c:pt idx="4">
                  <c:v>$100K+
(22%)</c:v>
                </c:pt>
              </c:strCache>
            </c:strRef>
          </c:cat>
          <c:val>
            <c:numRef>
              <c:f>Sheet1!$C$2:$C$6</c:f>
              <c:numCache>
                <c:formatCode>0%</c:formatCode>
                <c:ptCount val="5"/>
                <c:pt idx="0">
                  <c:v>0.23</c:v>
                </c:pt>
                <c:pt idx="1">
                  <c:v>0.2</c:v>
                </c:pt>
                <c:pt idx="2">
                  <c:v>0.18</c:v>
                </c:pt>
                <c:pt idx="3">
                  <c:v>0.23</c:v>
                </c:pt>
                <c:pt idx="4">
                  <c:v>0.21</c:v>
                </c:pt>
              </c:numCache>
            </c:numRef>
          </c:val>
        </c:ser>
        <c:ser>
          <c:idx val="2"/>
          <c:order val="2"/>
          <c:tx>
            <c:strRef>
              <c:f>Sheet1!$D$1</c:f>
              <c:strCache>
                <c:ptCount val="1"/>
                <c:pt idx="0">
                  <c:v>Some/Few</c:v>
                </c:pt>
              </c:strCache>
            </c:strRef>
          </c:tx>
          <c:spPr>
            <a:solidFill>
              <a:srgbClr val="C00000"/>
            </a:solidFill>
            <a:scene3d>
              <a:camera prst="orthographicFront"/>
              <a:lightRig rig="threePt" dir="t"/>
            </a:scene3d>
            <a:sp3d>
              <a:bevelT w="190500" h="38100"/>
            </a:sp3d>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&lt;$30K
(16%)</c:v>
                </c:pt>
                <c:pt idx="1">
                  <c:v>$30-$50K
(21%)</c:v>
                </c:pt>
                <c:pt idx="2">
                  <c:v>$50-$75K
(16%)</c:v>
                </c:pt>
                <c:pt idx="3">
                  <c:v>$75-$100K
(14%)</c:v>
                </c:pt>
                <c:pt idx="4">
                  <c:v>$100K+
(22%)</c:v>
                </c:pt>
              </c:strCache>
            </c:strRef>
          </c:cat>
          <c:val>
            <c:numRef>
              <c:f>Sheet1!$D$2:$D$6</c:f>
              <c:numCache>
                <c:formatCode>0%</c:formatCode>
                <c:ptCount val="5"/>
                <c:pt idx="0">
                  <c:v>0.51</c:v>
                </c:pt>
                <c:pt idx="1">
                  <c:v>0.4</c:v>
                </c:pt>
                <c:pt idx="2">
                  <c:v>0.46</c:v>
                </c:pt>
                <c:pt idx="3">
                  <c:v>0.41</c:v>
                </c:pt>
                <c:pt idx="4">
                  <c:v>0.36</c:v>
                </c:pt>
              </c:numCache>
            </c:numRef>
          </c:val>
        </c:ser>
        <c:dLbls>
          <c:showLegendKey val="0"/>
          <c:showVal val="1"/>
          <c:showCatName val="0"/>
          <c:showSerName val="0"/>
          <c:showPercent val="0"/>
          <c:showBubbleSize val="0"/>
        </c:dLbls>
        <c:gapWidth val="75"/>
        <c:axId val="-2040487872"/>
        <c:axId val="-2033046080"/>
      </c:barChart>
      <c:catAx>
        <c:axId val="-2040487872"/>
        <c:scaling>
          <c:orientation val="minMax"/>
        </c:scaling>
        <c:delete val="0"/>
        <c:axPos val="b"/>
        <c:numFmt formatCode="General"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33046080"/>
        <c:crosses val="autoZero"/>
        <c:auto val="1"/>
        <c:lblAlgn val="ctr"/>
        <c:lblOffset val="100"/>
        <c:noMultiLvlLbl val="0"/>
      </c:catAx>
      <c:valAx>
        <c:axId val="-2033046080"/>
        <c:scaling>
          <c:orientation val="minMax"/>
          <c:max val="1.0"/>
          <c:min val="0.0"/>
        </c:scaling>
        <c:delete val="1"/>
        <c:axPos val="l"/>
        <c:numFmt formatCode="0%" sourceLinked="1"/>
        <c:majorTickMark val="out"/>
        <c:minorTickMark val="none"/>
        <c:tickLblPos val="none"/>
        <c:crossAx val="-2040487872"/>
        <c:crosses val="autoZero"/>
        <c:crossBetween val="between"/>
        <c:majorUnit val="0.2"/>
        <c:minorUnit val="0.0400000000000001"/>
      </c:valAx>
      <c:spPr>
        <a:noFill/>
        <a:ln w="25400">
          <a:noFill/>
        </a:ln>
      </c:spPr>
    </c:plotArea>
    <c:legend>
      <c:legendPos val="b"/>
      <c:layout>
        <c:manualLayout>
          <c:xMode val="edge"/>
          <c:yMode val="edge"/>
          <c:x val="0.0508604851117748"/>
          <c:y val="0.0653460756921514"/>
          <c:w val="0.466393225631279"/>
          <c:h val="0.0636995173990348"/>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0796872265966754"/>
          <c:y val="0.0174872999745999"/>
          <c:w val="0.992031277340333"/>
          <c:h val="0.79253640673948"/>
        </c:manualLayout>
      </c:layout>
      <c:barChart>
        <c:barDir val="col"/>
        <c:grouping val="clustered"/>
        <c:varyColors val="0"/>
        <c:ser>
          <c:idx val="0"/>
          <c:order val="0"/>
          <c:tx>
            <c:strRef>
              <c:f>Sheet1!$B$1</c:f>
              <c:strCache>
                <c:ptCount val="1"/>
                <c:pt idx="0">
                  <c:v>Doing More</c:v>
                </c:pt>
              </c:strCache>
            </c:strRef>
          </c:tx>
          <c:spPr>
            <a:solidFill>
              <a:srgbClr val="002060"/>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2014</c:v>
                </c:pt>
                <c:pt idx="1">
                  <c:v>2016</c:v>
                </c:pt>
              </c:strCache>
            </c:strRef>
          </c:cat>
          <c:val>
            <c:numRef>
              <c:f>Sheet1!$B$2:$B$3</c:f>
              <c:numCache>
                <c:formatCode>0%</c:formatCode>
                <c:ptCount val="2"/>
                <c:pt idx="0">
                  <c:v>0.57</c:v>
                </c:pt>
                <c:pt idx="1">
                  <c:v>0.68</c:v>
                </c:pt>
              </c:numCache>
            </c:numRef>
          </c:val>
        </c:ser>
        <c:ser>
          <c:idx val="1"/>
          <c:order val="1"/>
          <c:tx>
            <c:strRef>
              <c:f>Sheet1!$C$1</c:f>
              <c:strCache>
                <c:ptCount val="1"/>
                <c:pt idx="0">
                  <c:v>Doing Enough</c:v>
                </c:pt>
              </c:strCache>
            </c:strRef>
          </c:tx>
          <c:spPr>
            <a:solidFill>
              <a:srgbClr val="006600"/>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2014</c:v>
                </c:pt>
                <c:pt idx="1">
                  <c:v>2016</c:v>
                </c:pt>
              </c:strCache>
            </c:strRef>
          </c:cat>
          <c:val>
            <c:numRef>
              <c:f>Sheet1!$C$2:$C$3</c:f>
              <c:numCache>
                <c:formatCode>0%</c:formatCode>
                <c:ptCount val="2"/>
                <c:pt idx="0">
                  <c:v>0.32</c:v>
                </c:pt>
                <c:pt idx="1">
                  <c:v>0.24</c:v>
                </c:pt>
              </c:numCache>
            </c:numRef>
          </c:val>
        </c:ser>
        <c:ser>
          <c:idx val="2"/>
          <c:order val="2"/>
          <c:tx>
            <c:strRef>
              <c:f>Sheet1!$D$1</c:f>
              <c:strCache>
                <c:ptCount val="1"/>
                <c:pt idx="0">
                  <c:v>Doing Less</c:v>
                </c:pt>
              </c:strCache>
            </c:strRef>
          </c:tx>
          <c:spPr>
            <a:solidFill>
              <a:srgbClr val="C00000"/>
            </a:solidFill>
            <a:scene3d>
              <a:camera prst="orthographicFront"/>
              <a:lightRig rig="threePt" dir="t"/>
            </a:scene3d>
            <a:sp3d>
              <a:bevelT w="190500" h="38100"/>
            </a:sp3d>
          </c:spPr>
          <c:invertIfNegative val="0"/>
          <c:dLbls>
            <c:spPr>
              <a:noFill/>
              <a:ln>
                <a:noFill/>
              </a:ln>
              <a:effectLst/>
            </c:spPr>
            <c:txPr>
              <a:bodyPr/>
              <a:lstStyle/>
              <a:p>
                <a:pPr algn="ctr">
                  <a:defRPr lang="en-US" sz="1800" b="1"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2014</c:v>
                </c:pt>
                <c:pt idx="1">
                  <c:v>2016</c:v>
                </c:pt>
              </c:strCache>
            </c:strRef>
          </c:cat>
          <c:val>
            <c:numRef>
              <c:f>Sheet1!$D$2:$D$3</c:f>
              <c:numCache>
                <c:formatCode>0%</c:formatCode>
                <c:ptCount val="2"/>
                <c:pt idx="0">
                  <c:v>0.06</c:v>
                </c:pt>
                <c:pt idx="1">
                  <c:v>0.03</c:v>
                </c:pt>
              </c:numCache>
            </c:numRef>
          </c:val>
        </c:ser>
        <c:dLbls>
          <c:showLegendKey val="0"/>
          <c:showVal val="1"/>
          <c:showCatName val="0"/>
          <c:showSerName val="0"/>
          <c:showPercent val="0"/>
          <c:showBubbleSize val="0"/>
        </c:dLbls>
        <c:gapWidth val="75"/>
        <c:axId val="-2037319312"/>
        <c:axId val="-2037123712"/>
      </c:barChart>
      <c:catAx>
        <c:axId val="-2037319312"/>
        <c:scaling>
          <c:orientation val="minMax"/>
        </c:scaling>
        <c:delete val="0"/>
        <c:axPos val="b"/>
        <c:numFmt formatCode="General" sourceLinked="1"/>
        <c:majorTickMark val="none"/>
        <c:minorTickMark val="none"/>
        <c:tickLblPos val="nextTo"/>
        <c:spPr>
          <a:ln>
            <a:noFill/>
          </a:ln>
        </c:spPr>
        <c:txPr>
          <a:bodyPr/>
          <a:lstStyle/>
          <a:p>
            <a:pPr>
              <a:defRPr sz="1800" b="1">
                <a:latin typeface="Arial" pitchFamily="34" charset="0"/>
                <a:cs typeface="Arial" pitchFamily="34" charset="0"/>
              </a:defRPr>
            </a:pPr>
            <a:endParaRPr lang="en-US"/>
          </a:p>
        </c:txPr>
        <c:crossAx val="-2037123712"/>
        <c:crosses val="autoZero"/>
        <c:auto val="1"/>
        <c:lblAlgn val="ctr"/>
        <c:lblOffset val="100"/>
        <c:noMultiLvlLbl val="0"/>
      </c:catAx>
      <c:valAx>
        <c:axId val="-2037123712"/>
        <c:scaling>
          <c:orientation val="minMax"/>
          <c:max val="0.8"/>
          <c:min val="0.0"/>
        </c:scaling>
        <c:delete val="1"/>
        <c:axPos val="l"/>
        <c:numFmt formatCode="0%" sourceLinked="1"/>
        <c:majorTickMark val="out"/>
        <c:minorTickMark val="none"/>
        <c:tickLblPos val="none"/>
        <c:crossAx val="-2037319312"/>
        <c:crosses val="autoZero"/>
        <c:crossBetween val="between"/>
        <c:majorUnit val="0.2"/>
        <c:minorUnit val="0.0400000000000001"/>
      </c:valAx>
      <c:spPr>
        <a:noFill/>
        <a:ln w="25400">
          <a:noFill/>
        </a:ln>
      </c:spPr>
    </c:plotArea>
    <c:legend>
      <c:legendPos val="b"/>
      <c:layout>
        <c:manualLayout>
          <c:xMode val="edge"/>
          <c:yMode val="edge"/>
          <c:x val="0.776241032370954"/>
          <c:y val="0.113733172466345"/>
          <c:w val="0.203655183727034"/>
          <c:h val="0.289492633985268"/>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6125271449535"/>
          <c:y val="4.20719468889918E-5"/>
          <c:w val="0.700707152985187"/>
          <c:h val="0.835089346708374"/>
        </c:manualLayout>
      </c:layout>
      <c:pieChart>
        <c:varyColors val="1"/>
        <c:ser>
          <c:idx val="0"/>
          <c:order val="0"/>
          <c:tx>
            <c:strRef>
              <c:f>Sheet1!$B$1</c:f>
              <c:strCache>
                <c:ptCount val="1"/>
                <c:pt idx="0">
                  <c:v>Series 1</c:v>
                </c:pt>
              </c:strCache>
            </c:strRef>
          </c:tx>
          <c:spPr>
            <a:ln>
              <a:noFill/>
            </a:ln>
            <a:scene3d>
              <a:camera prst="orthographicFront"/>
              <a:lightRig rig="threePt" dir="t"/>
            </a:scene3d>
            <a:sp3d>
              <a:bevelT w="165100" h="101600"/>
            </a:sp3d>
          </c:spPr>
          <c:dPt>
            <c:idx val="0"/>
            <c:bubble3D val="0"/>
            <c:spPr>
              <a:solidFill>
                <a:srgbClr val="1F497D"/>
              </a:solidFill>
              <a:ln>
                <a:noFill/>
              </a:ln>
              <a:scene3d>
                <a:camera prst="orthographicFront"/>
                <a:lightRig rig="threePt" dir="t"/>
              </a:scene3d>
              <a:sp3d>
                <a:bevelT w="165100" h="101600"/>
              </a:sp3d>
            </c:spPr>
          </c:dPt>
          <c:dPt>
            <c:idx val="1"/>
            <c:bubble3D val="0"/>
            <c:spPr>
              <a:solidFill>
                <a:srgbClr val="4F81BD"/>
              </a:solidFill>
              <a:ln>
                <a:noFill/>
              </a:ln>
              <a:scene3d>
                <a:camera prst="orthographicFront"/>
                <a:lightRig rig="threePt" dir="t"/>
              </a:scene3d>
              <a:sp3d>
                <a:bevelT w="165100" h="101600"/>
              </a:sp3d>
            </c:spPr>
          </c:dPt>
          <c:dPt>
            <c:idx val="2"/>
            <c:bubble3D val="0"/>
            <c:spPr>
              <a:solidFill>
                <a:srgbClr val="C0504D"/>
              </a:solidFill>
              <a:ln>
                <a:noFill/>
              </a:ln>
              <a:scene3d>
                <a:camera prst="orthographicFront"/>
                <a:lightRig rig="threePt" dir="t"/>
              </a:scene3d>
              <a:sp3d>
                <a:bevelT w="165100" h="101600"/>
              </a:sp3d>
            </c:spPr>
          </c:dPt>
          <c:dPt>
            <c:idx val="3"/>
            <c:bubble3D val="0"/>
            <c:spPr>
              <a:solidFill>
                <a:srgbClr val="C0504D">
                  <a:lumMod val="75000"/>
                </a:srgbClr>
              </a:solidFill>
              <a:ln>
                <a:noFill/>
              </a:ln>
              <a:scene3d>
                <a:camera prst="orthographicFront"/>
                <a:lightRig rig="threePt" dir="t"/>
              </a:scene3d>
              <a:sp3d>
                <a:bevelT w="165100" h="101600"/>
              </a:sp3d>
            </c:spPr>
          </c:dPt>
          <c:dPt>
            <c:idx val="4"/>
            <c:bubble3D val="0"/>
            <c:spPr>
              <a:solidFill>
                <a:srgbClr val="FFFF00"/>
              </a:solidFill>
              <a:ln>
                <a:noFill/>
              </a:ln>
              <a:scene3d>
                <a:camera prst="orthographicFront"/>
                <a:lightRig rig="threePt" dir="t"/>
              </a:scene3d>
              <a:sp3d>
                <a:bevelT w="165100" h="101600"/>
              </a:sp3d>
            </c:spPr>
          </c:dPt>
          <c:dLbls>
            <c:dLbl>
              <c:idx val="0"/>
              <c:layout>
                <c:manualLayout>
                  <c:x val="-0.194361990544946"/>
                  <c:y val="0.1875"/>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00600328182468541"/>
                  <c:y val="-0.2390625"/>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0.00265296959530341"/>
                  <c:y val="-0.0132759186351706"/>
                </c:manualLayout>
              </c:layout>
              <c:tx>
                <c:rich>
                  <a:bodyPr/>
                  <a:lstStyle/>
                  <a:p>
                    <a:fld id="{B63D4389-07CD-124F-8500-E4BC0E1426A9}" type="CATEGORYNAME">
                      <a:rPr lang="en-US" smtClean="0"/>
                      <a:pPr/>
                      <a:t>[CATEGORY NAME]</a:t>
                    </a:fld>
                    <a:r>
                      <a:rPr lang="en-US" dirty="0" smtClean="0"/>
                      <a:t>,</a:t>
                    </a:r>
                    <a:r>
                      <a:rPr lang="en-US" baseline="0" dirty="0"/>
                      <a:t>
</a:t>
                    </a:r>
                    <a:fld id="{3B263BB3-8417-F148-8392-FE406D76B58D}" type="VALUE">
                      <a:rPr lang="en-US" baseline="0" dirty="0"/>
                      <a:pPr/>
                      <a:t>[VALUE]</a:t>
                    </a:fld>
                    <a:endParaRPr lang="en-US" baseline="0" dirty="0"/>
                  </a:p>
                </c:rich>
              </c:tx>
              <c:dLblPos val="bestFit"/>
              <c:showLegendKey val="0"/>
              <c:showVal val="1"/>
              <c:showCatName val="1"/>
              <c:showSerName val="0"/>
              <c:showPercent val="0"/>
              <c:showBubbleSize val="0"/>
              <c:separator>
</c:separator>
              <c:extLst>
                <c:ext xmlns:c15="http://schemas.microsoft.com/office/drawing/2012/chart" uri="{CE6537A1-D6FC-4f65-9D91-7224C49458BB}">
                  <c15:layout/>
                  <c15:dlblFieldTable/>
                  <c15:showDataLabelsRange val="0"/>
                </c:ext>
              </c:extLst>
            </c:dLbl>
            <c:dLbl>
              <c:idx val="3"/>
              <c:layout>
                <c:manualLayout>
                  <c:x val="0.20004407809122"/>
                  <c:y val="0.045320907152231"/>
                </c:manualLayout>
              </c:layout>
              <c:spPr/>
              <c:txPr>
                <a:bodyPr/>
                <a:lstStyle/>
                <a:p>
                  <a:pPr>
                    <a:defRPr sz="16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00666363298287943"/>
                  <c:y val="0.0100287073490814"/>
                </c:manualLayout>
              </c:layout>
              <c:dLblPos val="bestFi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solidFill>
                      <a:schemeClr val="tx1"/>
                    </a:solidFill>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Sheet1!$A$2:$A$6</c:f>
              <c:strCache>
                <c:ptCount val="5"/>
                <c:pt idx="0">
                  <c:v>Strongly Support</c:v>
                </c:pt>
                <c:pt idx="1">
                  <c:v>Somewhat Support</c:v>
                </c:pt>
                <c:pt idx="2">
                  <c:v>Somewhat Oppose</c:v>
                </c:pt>
                <c:pt idx="3">
                  <c:v>Strongly Oppose</c:v>
                </c:pt>
                <c:pt idx="4">
                  <c:v>Unsure</c:v>
                </c:pt>
              </c:strCache>
            </c:strRef>
          </c:cat>
          <c:val>
            <c:numRef>
              <c:f>Sheet1!$B$2:$B$6</c:f>
              <c:numCache>
                <c:formatCode>0%</c:formatCode>
                <c:ptCount val="5"/>
                <c:pt idx="0">
                  <c:v>0.48</c:v>
                </c:pt>
                <c:pt idx="1">
                  <c:v>0.26</c:v>
                </c:pt>
                <c:pt idx="2">
                  <c:v>0.08</c:v>
                </c:pt>
                <c:pt idx="3">
                  <c:v>0.14</c:v>
                </c:pt>
                <c:pt idx="4">
                  <c:v>0.04</c:v>
                </c:pt>
              </c:numCache>
            </c:numRef>
          </c:val>
        </c:ser>
        <c:dLbls>
          <c:showLegendKey val="0"/>
          <c:showVal val="0"/>
          <c:showCatName val="0"/>
          <c:showSerName val="0"/>
          <c:showPercent val="0"/>
          <c:showBubbleSize val="0"/>
          <c:showLeaderLines val="1"/>
        </c:dLbls>
        <c:firstSliceAng val="318"/>
      </c:pieChart>
    </c:plotArea>
    <c:plotVisOnly val="1"/>
    <c:dispBlanksAs val="zero"/>
    <c:showDLblsOverMax val="0"/>
  </c:chart>
  <c:txPr>
    <a:bodyPr/>
    <a:lstStyle/>
    <a:p>
      <a:pPr>
        <a:defRPr sz="1600" b="1">
          <a:solidFill>
            <a:schemeClr val="bg1"/>
          </a:solidFill>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15996041825417"/>
          <c:w val="1.0"/>
          <c:h val="0.631246084158835"/>
        </c:manualLayout>
      </c:layout>
      <c:barChart>
        <c:barDir val="col"/>
        <c:grouping val="clustered"/>
        <c:varyColors val="0"/>
        <c:ser>
          <c:idx val="0"/>
          <c:order val="0"/>
          <c:tx>
            <c:strRef>
              <c:f>Sheet1!$B$1</c:f>
              <c:strCache>
                <c:ptCount val="1"/>
                <c:pt idx="0">
                  <c:v>Total Support</c:v>
                </c:pt>
              </c:strCache>
            </c:strRef>
          </c:tx>
          <c:spPr>
            <a:solidFill>
              <a:srgbClr val="002060"/>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Republicans
(36%)</c:v>
                </c:pt>
                <c:pt idx="1">
                  <c:v>Independents
(24%)</c:v>
                </c:pt>
                <c:pt idx="2">
                  <c:v>Democrats
(39%)</c:v>
                </c:pt>
              </c:strCache>
            </c:strRef>
          </c:cat>
          <c:val>
            <c:numRef>
              <c:f>Sheet1!$B$2:$B$4</c:f>
              <c:numCache>
                <c:formatCode>0%</c:formatCode>
                <c:ptCount val="3"/>
                <c:pt idx="0">
                  <c:v>0.5</c:v>
                </c:pt>
                <c:pt idx="1">
                  <c:v>0.76</c:v>
                </c:pt>
                <c:pt idx="2">
                  <c:v>0.94</c:v>
                </c:pt>
              </c:numCache>
            </c:numRef>
          </c:val>
        </c:ser>
        <c:ser>
          <c:idx val="1"/>
          <c:order val="1"/>
          <c:tx>
            <c:strRef>
              <c:f>Sheet1!$C$1</c:f>
              <c:strCache>
                <c:ptCount val="1"/>
                <c:pt idx="0">
                  <c:v>Total Oppose</c:v>
                </c:pt>
              </c:strCache>
            </c:strRef>
          </c:tx>
          <c:spPr>
            <a:solidFill>
              <a:srgbClr val="C00000"/>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Republicans
(36%)</c:v>
                </c:pt>
                <c:pt idx="1">
                  <c:v>Independents
(24%)</c:v>
                </c:pt>
                <c:pt idx="2">
                  <c:v>Democrats
(39%)</c:v>
                </c:pt>
              </c:strCache>
            </c:strRef>
          </c:cat>
          <c:val>
            <c:numRef>
              <c:f>Sheet1!$C$2:$C$4</c:f>
              <c:numCache>
                <c:formatCode>0%</c:formatCode>
                <c:ptCount val="3"/>
                <c:pt idx="0">
                  <c:v>0.44</c:v>
                </c:pt>
                <c:pt idx="1">
                  <c:v>0.21</c:v>
                </c:pt>
                <c:pt idx="2">
                  <c:v>0.03</c:v>
                </c:pt>
              </c:numCache>
            </c:numRef>
          </c:val>
        </c:ser>
        <c:dLbls>
          <c:showLegendKey val="0"/>
          <c:showVal val="1"/>
          <c:showCatName val="0"/>
          <c:showSerName val="0"/>
          <c:showPercent val="0"/>
          <c:showBubbleSize val="0"/>
        </c:dLbls>
        <c:gapWidth val="75"/>
        <c:axId val="-2039169840"/>
        <c:axId val="-2034163520"/>
      </c:barChart>
      <c:catAx>
        <c:axId val="-2039169840"/>
        <c:scaling>
          <c:orientation val="minMax"/>
        </c:scaling>
        <c:delete val="0"/>
        <c:axPos val="b"/>
        <c:numFmt formatCode="General"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34163520"/>
        <c:crosses val="autoZero"/>
        <c:auto val="1"/>
        <c:lblAlgn val="ctr"/>
        <c:lblOffset val="100"/>
        <c:noMultiLvlLbl val="0"/>
      </c:catAx>
      <c:valAx>
        <c:axId val="-2034163520"/>
        <c:scaling>
          <c:orientation val="minMax"/>
          <c:max val="1.0"/>
          <c:min val="0.0"/>
        </c:scaling>
        <c:delete val="1"/>
        <c:axPos val="l"/>
        <c:numFmt formatCode="0%" sourceLinked="1"/>
        <c:majorTickMark val="out"/>
        <c:minorTickMark val="none"/>
        <c:tickLblPos val="none"/>
        <c:crossAx val="-2039169840"/>
        <c:crosses val="autoZero"/>
        <c:crossBetween val="between"/>
        <c:majorUnit val="0.2"/>
        <c:minorUnit val="0.0400000000000001"/>
      </c:valAx>
      <c:spPr>
        <a:noFill/>
        <a:ln w="25400">
          <a:noFill/>
        </a:ln>
      </c:spPr>
    </c:plotArea>
    <c:legend>
      <c:legendPos val="b"/>
      <c:layout>
        <c:manualLayout>
          <c:xMode val="edge"/>
          <c:yMode val="edge"/>
          <c:x val="0.0508604851117748"/>
          <c:y val="0.0653460756921514"/>
          <c:w val="0.406899719431623"/>
          <c:h val="0.0690625264583862"/>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208347515028363"/>
          <c:w val="1.0"/>
          <c:h val="0.582858987384642"/>
        </c:manualLayout>
      </c:layout>
      <c:barChart>
        <c:barDir val="col"/>
        <c:grouping val="clustered"/>
        <c:varyColors val="0"/>
        <c:ser>
          <c:idx val="0"/>
          <c:order val="0"/>
          <c:tx>
            <c:strRef>
              <c:f>Sheet1!$B$1</c:f>
              <c:strCache>
                <c:ptCount val="1"/>
                <c:pt idx="0">
                  <c:v>Total Support</c:v>
                </c:pt>
              </c:strCache>
            </c:strRef>
          </c:tx>
          <c:spPr>
            <a:solidFill>
              <a:srgbClr val="002060"/>
            </a:solidFill>
            <a:ln>
              <a:noFill/>
            </a:ln>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Cleveland
(33%)</c:v>
                </c:pt>
                <c:pt idx="1">
                  <c:v>Dayton
(11%)</c:v>
                </c:pt>
                <c:pt idx="2">
                  <c:v>Columbus
(21%)</c:v>
                </c:pt>
                <c:pt idx="3">
                  <c:v>Cincinnati
(15%)</c:v>
                </c:pt>
                <c:pt idx="4">
                  <c:v>Other Media Markets
(11%)</c:v>
                </c:pt>
              </c:strCache>
            </c:strRef>
          </c:cat>
          <c:val>
            <c:numRef>
              <c:f>Sheet1!$B$2:$B$6</c:f>
              <c:numCache>
                <c:formatCode>0%</c:formatCode>
                <c:ptCount val="5"/>
                <c:pt idx="0">
                  <c:v>0.77</c:v>
                </c:pt>
                <c:pt idx="1">
                  <c:v>0.75</c:v>
                </c:pt>
                <c:pt idx="2">
                  <c:v>0.7</c:v>
                </c:pt>
                <c:pt idx="3">
                  <c:v>0.68</c:v>
                </c:pt>
                <c:pt idx="4">
                  <c:v>0.7</c:v>
                </c:pt>
              </c:numCache>
            </c:numRef>
          </c:val>
        </c:ser>
        <c:ser>
          <c:idx val="1"/>
          <c:order val="1"/>
          <c:tx>
            <c:strRef>
              <c:f>Sheet1!$C$1</c:f>
              <c:strCache>
                <c:ptCount val="1"/>
                <c:pt idx="0">
                  <c:v>Total Oppose</c:v>
                </c:pt>
              </c:strCache>
            </c:strRef>
          </c:tx>
          <c:spPr>
            <a:solidFill>
              <a:srgbClr val="C00000"/>
            </a:solidFill>
            <a:ln>
              <a:noFill/>
            </a:ln>
            <a:effectLst>
              <a:outerShdw blurRad="50800" dist="38100" dir="2700000" algn="tl" rotWithShape="0">
                <a:srgbClr val="C0504D">
                  <a:lumMod val="50000"/>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Cleveland
(33%)</c:v>
                </c:pt>
                <c:pt idx="1">
                  <c:v>Dayton
(11%)</c:v>
                </c:pt>
                <c:pt idx="2">
                  <c:v>Columbus
(21%)</c:v>
                </c:pt>
                <c:pt idx="3">
                  <c:v>Cincinnati
(15%)</c:v>
                </c:pt>
                <c:pt idx="4">
                  <c:v>Other Media Markets
(11%)</c:v>
                </c:pt>
              </c:strCache>
            </c:strRef>
          </c:cat>
          <c:val>
            <c:numRef>
              <c:f>Sheet1!$C$2:$C$6</c:f>
              <c:numCache>
                <c:formatCode>0%</c:formatCode>
                <c:ptCount val="5"/>
                <c:pt idx="0">
                  <c:v>0.17</c:v>
                </c:pt>
                <c:pt idx="1">
                  <c:v>0.23</c:v>
                </c:pt>
                <c:pt idx="2">
                  <c:v>0.28</c:v>
                </c:pt>
                <c:pt idx="3">
                  <c:v>0.29</c:v>
                </c:pt>
                <c:pt idx="4">
                  <c:v>0.28</c:v>
                </c:pt>
              </c:numCache>
            </c:numRef>
          </c:val>
        </c:ser>
        <c:dLbls>
          <c:showLegendKey val="0"/>
          <c:showVal val="1"/>
          <c:showCatName val="0"/>
          <c:showSerName val="0"/>
          <c:showPercent val="0"/>
          <c:showBubbleSize val="0"/>
        </c:dLbls>
        <c:gapWidth val="75"/>
        <c:axId val="-2036647264"/>
        <c:axId val="-2036644528"/>
      </c:barChart>
      <c:catAx>
        <c:axId val="-2036647264"/>
        <c:scaling>
          <c:orientation val="minMax"/>
        </c:scaling>
        <c:delete val="0"/>
        <c:axPos val="b"/>
        <c:numFmt formatCode="General"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36644528"/>
        <c:crosses val="autoZero"/>
        <c:auto val="1"/>
        <c:lblAlgn val="ctr"/>
        <c:lblOffset val="100"/>
        <c:noMultiLvlLbl val="0"/>
      </c:catAx>
      <c:valAx>
        <c:axId val="-2036644528"/>
        <c:scaling>
          <c:orientation val="minMax"/>
          <c:max val="1.0"/>
          <c:min val="0.0"/>
        </c:scaling>
        <c:delete val="1"/>
        <c:axPos val="l"/>
        <c:numFmt formatCode="0%" sourceLinked="1"/>
        <c:majorTickMark val="out"/>
        <c:minorTickMark val="none"/>
        <c:tickLblPos val="none"/>
        <c:crossAx val="-2036647264"/>
        <c:crosses val="autoZero"/>
        <c:crossBetween val="between"/>
        <c:majorUnit val="0.2"/>
        <c:minorUnit val="0.0400000000000001"/>
      </c:valAx>
      <c:spPr>
        <a:noFill/>
        <a:ln w="25400">
          <a:noFill/>
        </a:ln>
      </c:spPr>
    </c:plotArea>
    <c:legend>
      <c:legendPos val="b"/>
      <c:layout>
        <c:manualLayout>
          <c:xMode val="edge"/>
          <c:yMode val="edge"/>
          <c:x val="0.0508604851117748"/>
          <c:y val="0.0653460756921514"/>
          <c:w val="0.406899719431623"/>
          <c:h val="0.0690625264583862"/>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
          <c:y val="0.192218482770299"/>
          <c:w val="1.0"/>
          <c:h val="0.582858987384642"/>
        </c:manualLayout>
      </c:layout>
      <c:barChart>
        <c:barDir val="col"/>
        <c:grouping val="clustered"/>
        <c:varyColors val="0"/>
        <c:ser>
          <c:idx val="0"/>
          <c:order val="0"/>
          <c:tx>
            <c:strRef>
              <c:f>Sheet1!$B$1</c:f>
              <c:strCache>
                <c:ptCount val="1"/>
                <c:pt idx="0">
                  <c:v>Total Support</c:v>
                </c:pt>
              </c:strCache>
            </c:strRef>
          </c:tx>
          <c:spPr>
            <a:solidFill>
              <a:srgbClr val="002060"/>
            </a:solidFill>
            <a:ln>
              <a:noFill/>
            </a:ln>
            <a:effectLst>
              <a:outerShdw blurRad="50800" dist="38100" dir="2700000" algn="tl" rotWithShape="0">
                <a:srgbClr val="0033CC">
                  <a:alpha val="40000"/>
                </a:srgbClr>
              </a:outerShdw>
            </a:effectLst>
            <a:scene3d>
              <a:camera prst="orthographicFront"/>
              <a:lightRig rig="balanced" dir="t">
                <a:rot lat="0" lon="0" rev="8700000"/>
              </a:lightRig>
            </a:scene3d>
            <a:sp3d>
              <a:bevelT w="190500" h="38100"/>
            </a:sp3d>
          </c:spPr>
          <c:invertIfNegative val="0"/>
          <c:dLbls>
            <c:spPr>
              <a:noFill/>
              <a:ln>
                <a:noFill/>
              </a:ln>
              <a:effectLst/>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Independents_x000d_Ages 18-44_x000d_(13%)</c:v>
                </c:pt>
                <c:pt idx="1">
                  <c:v>Women_x000d_Ages 18-44_x000d_(23%)</c:v>
                </c:pt>
                <c:pt idx="2">
                  <c:v>Moderates_x000d_(33%)</c:v>
                </c:pt>
                <c:pt idx="3">
                  <c:v>Moms_x000d_(20%)</c:v>
                </c:pt>
              </c:strCache>
            </c:strRef>
          </c:cat>
          <c:val>
            <c:numRef>
              <c:f>Sheet1!$B$2:$B$5</c:f>
              <c:numCache>
                <c:formatCode>0%</c:formatCode>
                <c:ptCount val="4"/>
                <c:pt idx="0">
                  <c:v>0.83</c:v>
                </c:pt>
                <c:pt idx="1">
                  <c:v>0.79</c:v>
                </c:pt>
                <c:pt idx="2">
                  <c:v>0.79</c:v>
                </c:pt>
                <c:pt idx="3">
                  <c:v>0.76</c:v>
                </c:pt>
              </c:numCache>
            </c:numRef>
          </c:val>
        </c:ser>
        <c:ser>
          <c:idx val="1"/>
          <c:order val="1"/>
          <c:tx>
            <c:strRef>
              <c:f>Sheet1!$C$1</c:f>
              <c:strCache>
                <c:ptCount val="1"/>
                <c:pt idx="0">
                  <c:v>Total Oppose</c:v>
                </c:pt>
              </c:strCache>
            </c:strRef>
          </c:tx>
          <c:spPr>
            <a:solidFill>
              <a:srgbClr val="C00000"/>
            </a:solidFill>
            <a:scene3d>
              <a:camera prst="orthographicFront"/>
              <a:lightRig rig="threePt" dir="t"/>
            </a:scene3d>
            <a:sp3d>
              <a:bevelT w="190500" h="38100"/>
            </a:sp3d>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Independents_x000d_Ages 18-44_x000d_(13%)</c:v>
                </c:pt>
                <c:pt idx="1">
                  <c:v>Women_x000d_Ages 18-44_x000d_(23%)</c:v>
                </c:pt>
                <c:pt idx="2">
                  <c:v>Moderates_x000d_(33%)</c:v>
                </c:pt>
                <c:pt idx="3">
                  <c:v>Moms_x000d_(20%)</c:v>
                </c:pt>
              </c:strCache>
            </c:strRef>
          </c:cat>
          <c:val>
            <c:numRef>
              <c:f>Sheet1!$C$2:$C$5</c:f>
              <c:numCache>
                <c:formatCode>0%</c:formatCode>
                <c:ptCount val="4"/>
                <c:pt idx="0">
                  <c:v>0.17</c:v>
                </c:pt>
                <c:pt idx="1">
                  <c:v>0.17</c:v>
                </c:pt>
                <c:pt idx="2">
                  <c:v>0.18</c:v>
                </c:pt>
                <c:pt idx="3">
                  <c:v>0.19</c:v>
                </c:pt>
              </c:numCache>
            </c:numRef>
          </c:val>
        </c:ser>
        <c:dLbls>
          <c:showLegendKey val="0"/>
          <c:showVal val="1"/>
          <c:showCatName val="0"/>
          <c:showSerName val="0"/>
          <c:showPercent val="0"/>
          <c:showBubbleSize val="0"/>
        </c:dLbls>
        <c:gapWidth val="75"/>
        <c:axId val="2102948144"/>
        <c:axId val="2085238208"/>
      </c:barChart>
      <c:catAx>
        <c:axId val="2102948144"/>
        <c:scaling>
          <c:orientation val="minMax"/>
        </c:scaling>
        <c:delete val="0"/>
        <c:axPos val="b"/>
        <c:numFmt formatCode="General" sourceLinked="1"/>
        <c:majorTickMark val="none"/>
        <c:minorTickMark val="none"/>
        <c:tickLblPos val="nextTo"/>
        <c:spPr>
          <a:ln>
            <a:noFill/>
          </a:ln>
        </c:spPr>
        <c:txPr>
          <a:bodyPr/>
          <a:lstStyle/>
          <a:p>
            <a:pPr>
              <a:defRPr sz="1600" b="1">
                <a:latin typeface="Arial" pitchFamily="34" charset="0"/>
                <a:cs typeface="Arial" pitchFamily="34" charset="0"/>
              </a:defRPr>
            </a:pPr>
            <a:endParaRPr lang="en-US"/>
          </a:p>
        </c:txPr>
        <c:crossAx val="2085238208"/>
        <c:crosses val="autoZero"/>
        <c:auto val="1"/>
        <c:lblAlgn val="ctr"/>
        <c:lblOffset val="100"/>
        <c:noMultiLvlLbl val="0"/>
      </c:catAx>
      <c:valAx>
        <c:axId val="2085238208"/>
        <c:scaling>
          <c:orientation val="minMax"/>
          <c:max val="1.0"/>
          <c:min val="0.0"/>
        </c:scaling>
        <c:delete val="1"/>
        <c:axPos val="l"/>
        <c:numFmt formatCode="0%" sourceLinked="1"/>
        <c:majorTickMark val="out"/>
        <c:minorTickMark val="none"/>
        <c:tickLblPos val="none"/>
        <c:crossAx val="2102948144"/>
        <c:crosses val="autoZero"/>
        <c:crossBetween val="between"/>
        <c:majorUnit val="0.2"/>
        <c:minorUnit val="0.0400000000000001"/>
      </c:valAx>
      <c:spPr>
        <a:noFill/>
        <a:ln w="25400">
          <a:noFill/>
        </a:ln>
      </c:spPr>
    </c:plotArea>
    <c:legend>
      <c:legendPos val="b"/>
      <c:layout>
        <c:manualLayout>
          <c:xMode val="edge"/>
          <c:yMode val="edge"/>
          <c:x val="0.0508604851117748"/>
          <c:y val="0.0653460756921514"/>
          <c:w val="0.411052810209069"/>
          <c:h val="0.0636995173990348"/>
        </c:manualLayout>
      </c:layout>
      <c:overlay val="0"/>
      <c:spPr>
        <a:ln>
          <a:solidFill>
            <a:srgbClr val="000000"/>
          </a:solidFill>
        </a:ln>
      </c:spPr>
      <c:txPr>
        <a:bodyPr/>
        <a:lstStyle/>
        <a:p>
          <a:pPr>
            <a:defRPr sz="1600" b="1"/>
          </a:pPr>
          <a:endParaRPr lang="en-US"/>
        </a:p>
      </c:txPr>
    </c:legend>
    <c:plotVisOnly val="1"/>
    <c:dispBlanksAs val="gap"/>
    <c:showDLblsOverMax val="0"/>
  </c:chart>
  <c:txPr>
    <a:bodyPr/>
    <a:lstStyle/>
    <a:p>
      <a:pPr>
        <a:defRPr sz="1800"/>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0.48953</cdr:x>
      <cdr:y>0.70968</cdr:y>
    </cdr:from>
    <cdr:to>
      <cdr:x>0.96188</cdr:x>
      <cdr:y>0.79437</cdr:y>
    </cdr:to>
    <cdr:sp macro="" textlink="">
      <cdr:nvSpPr>
        <cdr:cNvPr id="2" name="TextBox 1"/>
        <cdr:cNvSpPr txBox="1">
          <a:spLocks xmlns:a="http://schemas.openxmlformats.org/drawingml/2006/main" noChangeArrowheads="1"/>
        </cdr:cNvSpPr>
      </cdr:nvSpPr>
      <cdr:spPr bwMode="black">
        <a:xfrm xmlns:a="http://schemas.openxmlformats.org/drawingml/2006/main">
          <a:off x="3562350" y="3352800"/>
          <a:ext cx="3437378" cy="4001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1" hangingPunct="1"/>
          <a:r>
            <a:rPr lang="en-US" sz="2000" b="1" dirty="0" smtClean="0">
              <a:solidFill>
                <a:srgbClr val="000000"/>
              </a:solidFill>
              <a:latin typeface="+mn-lt"/>
              <a:cs typeface="+mn-cs"/>
            </a:rPr>
            <a:t>Total </a:t>
          </a:r>
          <a:r>
            <a:rPr lang="en-US" sz="2000" b="1" smtClean="0">
              <a:solidFill>
                <a:srgbClr val="000000"/>
              </a:solidFill>
              <a:latin typeface="+mn-lt"/>
              <a:cs typeface="+mn-cs"/>
            </a:rPr>
            <a:t>Should </a:t>
          </a:r>
          <a:r>
            <a:rPr lang="en-US" sz="2000" b="1" smtClean="0">
              <a:solidFill>
                <a:srgbClr val="000000"/>
              </a:solidFill>
              <a:latin typeface="+mn-lt"/>
              <a:cs typeface="+mn-cs"/>
            </a:rPr>
            <a:t>Not – 6%</a:t>
          </a:r>
          <a:endParaRPr lang="en-US" sz="2000" b="1" dirty="0">
            <a:solidFill>
              <a:srgbClr val="000000"/>
            </a:solidFill>
            <a:latin typeface="+mn-lt"/>
            <a:cs typeface="+mn-cs"/>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CD8AFC40-6001-431C-BBA6-3369FD9F93BF}" type="datetimeFigureOut">
              <a:rPr lang="en-US" smtClean="0"/>
              <a:pPr/>
              <a:t>8/22/16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5543040-2824-4024-B59D-ECCD6A0E3B50}" type="slidenum">
              <a:rPr lang="en-US" smtClean="0"/>
              <a:pPr/>
              <a:t>‹#›</a:t>
            </a:fld>
            <a:endParaRPr lang="en-US" dirty="0"/>
          </a:p>
        </p:txBody>
      </p:sp>
    </p:spTree>
    <p:extLst>
      <p:ext uri="{BB962C8B-B14F-4D97-AF65-F5344CB8AC3E}">
        <p14:creationId xmlns:p14="http://schemas.microsoft.com/office/powerpoint/2010/main" val="1505101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5B0BBA3A-9684-43E7-AF4E-E34663B8AD70}" type="datetimeFigureOut">
              <a:rPr lang="en-US" smtClean="0"/>
              <a:pPr/>
              <a:t>8/22/16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B45B942A-12EB-412E-8EF7-BFE931BA5816}" type="slidenum">
              <a:rPr lang="en-US" smtClean="0"/>
              <a:pPr/>
              <a:t>‹#›</a:t>
            </a:fld>
            <a:endParaRPr lang="en-US" dirty="0"/>
          </a:p>
        </p:txBody>
      </p:sp>
    </p:spTree>
    <p:extLst>
      <p:ext uri="{BB962C8B-B14F-4D97-AF65-F5344CB8AC3E}">
        <p14:creationId xmlns:p14="http://schemas.microsoft.com/office/powerpoint/2010/main" val="1151090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5B942A-12EB-412E-8EF7-BFE931BA5816}" type="slidenum">
              <a:rPr lang="en-US" smtClean="0"/>
              <a:pPr/>
              <a:t>2</a:t>
            </a:fld>
            <a:endParaRPr lang="en-US" dirty="0"/>
          </a:p>
        </p:txBody>
      </p:sp>
    </p:spTree>
    <p:extLst>
      <p:ext uri="{BB962C8B-B14F-4D97-AF65-F5344CB8AC3E}">
        <p14:creationId xmlns:p14="http://schemas.microsoft.com/office/powerpoint/2010/main" val="1380363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5B942A-12EB-412E-8EF7-BFE931BA5816}" type="slidenum">
              <a:rPr lang="en-US" smtClean="0"/>
              <a:pPr/>
              <a:t>11</a:t>
            </a:fld>
            <a:endParaRPr lang="en-US" dirty="0"/>
          </a:p>
        </p:txBody>
      </p:sp>
    </p:spTree>
    <p:extLst>
      <p:ext uri="{BB962C8B-B14F-4D97-AF65-F5344CB8AC3E}">
        <p14:creationId xmlns:p14="http://schemas.microsoft.com/office/powerpoint/2010/main" val="291272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5B942A-12EB-412E-8EF7-BFE931BA5816}" type="slidenum">
              <a:rPr lang="en-US" smtClean="0"/>
              <a:pPr/>
              <a:t>22</a:t>
            </a:fld>
            <a:endParaRPr lang="en-US" dirty="0"/>
          </a:p>
        </p:txBody>
      </p:sp>
    </p:spTree>
    <p:extLst>
      <p:ext uri="{BB962C8B-B14F-4D97-AF65-F5344CB8AC3E}">
        <p14:creationId xmlns:p14="http://schemas.microsoft.com/office/powerpoint/2010/main" val="1295373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66754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769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7945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90801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8343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75037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4223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426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118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653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933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70744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95870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26176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41413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5366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54228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5161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340171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1812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83277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91207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151968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47602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00014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40084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46364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31131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0900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Footer Placeholder 4"/>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10477081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Footer Placeholder 4"/>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12353476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Footer Placeholder 4"/>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4113216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Footer Placeholder 5"/>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7" name="Slide Number Placeholder 6"/>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3181681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86887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8" name="Footer Placeholder 7"/>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9" name="Slide Number Placeholder 8"/>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12665896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4" name="Footer Placeholder 3"/>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Slide Number Placeholder 4"/>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35274225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3" name="Footer Placeholder 2"/>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4" name="Slide Number Placeholder 3"/>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7359150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Footer Placeholder 5"/>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7" name="Slide Number Placeholder 6"/>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15745750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Footer Placeholder 5"/>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7" name="Slide Number Placeholder 6"/>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431373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Footer Placeholder 4"/>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6911773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5975351"/>
            <a:ext cx="2133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5" name="Footer Placeholder 4"/>
          <p:cNvSpPr>
            <a:spLocks noGrp="1"/>
          </p:cNvSpPr>
          <p:nvPr>
            <p:ph type="ftr" sz="quarter" idx="11"/>
          </p:nvPr>
        </p:nvSpPr>
        <p:spPr>
          <a:xfrm>
            <a:off x="3124200" y="5975351"/>
            <a:ext cx="2895600" cy="365125"/>
          </a:xfrm>
          <a:prstGeom prst="rect">
            <a:avLst/>
          </a:prstGeom>
        </p:spPr>
        <p:txBody>
          <a:bodyPr/>
          <a:lstStyle/>
          <a:p>
            <a:pPr fontAlgn="auto">
              <a:spcBef>
                <a:spcPts val="0"/>
              </a:spcBef>
              <a:spcAft>
                <a:spcPts val="0"/>
              </a:spcAft>
            </a:pPr>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5975351"/>
            <a:ext cx="2133600" cy="365125"/>
          </a:xfrm>
          <a:prstGeom prst="rect">
            <a:avLst/>
          </a:prstGeom>
        </p:spPr>
        <p:txBody>
          <a:bodyPr/>
          <a:lstStyle/>
          <a:p>
            <a:pPr fontAlgn="auto">
              <a:spcBef>
                <a:spcPts val="0"/>
              </a:spcBef>
              <a:spcAft>
                <a:spcPts val="0"/>
              </a:spcAft>
            </a:pPr>
            <a:fld id="{9A0B177B-F0CD-4749-9A46-74CF97679551}" type="slidenum">
              <a:rPr lang="en-US" smtClean="0">
                <a:solidFill>
                  <a:prstClr val="black"/>
                </a:solidFill>
                <a:latin typeface="Calibri"/>
              </a:rPr>
              <a:pPr fontAlgn="auto">
                <a:spcBef>
                  <a:spcPts val="0"/>
                </a:spcBef>
                <a:spcAft>
                  <a:spcPts val="0"/>
                </a:spcAft>
              </a:pPr>
              <a:t>‹#›</a:t>
            </a:fld>
            <a:endParaRPr lang="en-US" dirty="0">
              <a:solidFill>
                <a:prstClr val="black"/>
              </a:solidFill>
              <a:latin typeface="Calibri"/>
            </a:endParaRPr>
          </a:p>
        </p:txBody>
      </p:sp>
    </p:spTree>
    <p:extLst>
      <p:ext uri="{BB962C8B-B14F-4D97-AF65-F5344CB8AC3E}">
        <p14:creationId xmlns:p14="http://schemas.microsoft.com/office/powerpoint/2010/main" val="72861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612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11411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679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872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47397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6.xml"/><Relationship Id="rId12" Type="http://schemas.openxmlformats.org/officeDocument/2006/relationships/theme" Target="../theme/theme4.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36.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4" descr="data:image/jpeg;base64,/9j/4AAQSkZJRgABAQAAAQABAAD/2wCEAAkGBxQSEhUUExQWFhUXGBoXGBgYGBsbGhgfHBwXGh8cHx4dHiggHhwlHB0cITEhJSorLi4uHCA0ODMsNygtLisBCgoKDg0OGhAQGywkICQsNCwsLDAsLCwsLC0sLCwsLCwsLCwsLCwsLDQ0LCwsLCwsLCwsLCwsLCwsLCwsLCwsLP/AABEIALcBEwMBIgACEQEDEQH/xAAcAAABBQEBAQAAAAAAAAAAAAAFAAMEBgcCAQj/xABGEAACAQIEAwUFBQUHAwIHAAABAhEAAwQSITEFQVEGEyJhcQcygZGhQrHB0fAUFSNS4TNicoKSsvEWQ1Mkwghjc5Oio8P/xAAaAQACAwEBAAAAAAAAAAAAAAACAwABBAUG/8QANhEAAgIBAwIDBgMGBwAAAAAAAAECEQMEEiExQRMiUQVhcYGRsaHB8BQjMkJS8RUzNGOi0eH/2gAMAwEAAhEDEQA/ACVnFqpUKc7HUqsEgHaSYA/oamXkV18QXUGAJJk+enIwY89aHYficgrky/zRsOup3Ppz1M13j3kLlGkGTJBQAqCfXWK7eSLrk5mOS7C4FjFsYYAmO4Rw5MciGGbXTMmVwfNZ8yFs3sRb724qr3mVxbKy6W1hskmRnJ3OQzmC/ZDVW+0GLRYZP7O4Es3+eZdLhmNmFsMJEwpiJiLFh+KG3a71idDmuZlnwA6KoA320ltees1keO18DSp8kjhN0NjLlsGRY90eOVa4A9yZ33WGk6O451O4/wAZt2IzHKpe2G0PK4h8MAgsYy5RrrPKh2G4tZwio+Kuqlxzcd1zZmBc58gVZY5fCg01A0oXhXu424MTdt3lS25W0o7sEDUFiLjgq7fzMDAIVQNWbO+OBq5LVbsd9dGIxCi2Lf8AYqxBZZjM7iSuYgLGpy7bkyWs4hPczM5O5ysyjfdgI5dd42qt2eJW0vAtba0zLqbpmQACPGSUVQAftc9jyOYbiilW7qLlzXRWza7DM3ujl9YmhaCsJ2cSJgbk7+gE/XT4VPstp+ooRw+0VWANAAPeGvppHrU0YnLEg/GNPIxoPWgoKwgKjY3CJcEOJGunIzvI50rN+RP6FC+0lu/ctxYv9wZ1bKGkdBPM7Ty86raRsqfaa7w/BrcIBW/HhUJ44QgjcAd2pCwSY0GtZTxAo7qmHtXEDMQO8YM7FiAuiiBpAgTJJq5cRuJgbdvFX2uXMffQXVRye+sFrLAyrSMitp4hKhYAqiYm89zLcd1ctqVEysE6EQFHWByPnR7QdxM4OFF9BdNxVUnMUOV1KgwQeUNH1q04HNcdMJiiUVoyQqqSS2mZoLGRIHXST1ptgzARS06ZQJnyAGpqxW+Pi49hWtJbyXFY3BIYwRoTr0q0W2a9wvg9uwjIvuliQCOQOny6+honZw2aoXBOIJigXtyUkjNykRpG9HbaRtVynXQFK+Ru3ho6U+qxXtKktth0KlSpVRYqVKlUIeE1At8RD3MijTXXrXHF8XHgHxqDwNJuk9F++KhdBe4tN90amZaUUakDRE7qkVMVLiuXqbiUM265cZpFeM2sSJ6daYxd0gGMvKBufSJFU2WdLhgPcEH6cqY/bspC3AUZjlBkZSTJ0aecHkDUbC8YuXCAtidxOeFA3ksRrtEJm3FDsddvXlkLbcge5aUumYaEG87Ipg/3QRB56UFl0T8Xj7auQWQHTQlQdga8oL/69PDb4eMo2/8AVqnmfCEaNZ5mvaKy6MzPEVGtslyDOkkKfXmecAaCpKlnMut1mABgCFJncwdIga6kz5UJTi1tzDLkPMvBGnIE/amdSQPIk1Ymx1u3aNx7y5VAIt+GWgRoQc0kmZIPwgR2vGU1y1+vxOIsDxvo/wBfgBO0OONu1bWAbmZ5QyXbPbuWyY1MeMGJ10onh8DiscF79zhrIgrbQzcciIzPsIMGBrJ2BANQeFYa6139svhSbhOW2whwmuoJ2YjYQcw6TV5w6W7gBU6RpEEjnzoFHd5n0fYde3yrqu4MwmGs4ZG7uymfXxRL5vEpzOxLEb6ztTtrjJDyTAY5oGka8jMg7GZGkdKa4iC2dEh4AD67ifFkKgloU5W5iRGtCMLg0e8qq+YwWafd3UwJO/OPIdaqSh2Ci59yz8CxzFC4EZmDCY1XbLB5akDYek1YrQSQ1y2paAFAUTA2GmuYSfTWOdVWxJuqElueY7aTJmJYSQfCCD10MHMKjWzlLg3GDEAaQB67ATEfSlzxxoZHJIsDWAdVYjSRm8QH4/Mnl0p7CYCJ1J9Tp6R09ZoZatswys0r0Ex6EnU1PsXCogERWZwfYcpLuEhaioPaPD3Gw1wWFRrkSqOCVeCCUIBEhhIjzoZ2k7Vpgras4c5iVDKucKY0LCQYP4cqrFjtfjrlgXMOLd05A7IAc66J4UOouANKlogtmA90wpp9AtyKD+3XcHi7gu20v4tkdGi53iKbgIggAgwpy92NIoBibryqvmBXQAiAAdYAjqSam8D45+y4nv3srdu5mY96CNWOrAADKwOYfE6aUzxjjH7Q+c21VjmLsv2yzMwJ9AQv+WpZEjzC4iGBWQVIIIJBHpViw+EW7ZuM2IVHUZhbKyXIKjflprpqYqs4G4JgjeiWExeRwcikDdWBIYecEffVWEaP7IeKP3j2SCyZc2afcI5AbAHpp8eWqq01RPZ/ew7tduW8qveObLIGXQSAu+4JJAjQdKvCJQugkOTXs1yK9ihLFNe0qVQgq8Ne0qhCn4nESWY9aJdlSSrseZAHwn86BcVnv3QbBj9dfxqx9l7cWTpEuT66AfhQ3zQxry2FzXLuBuQPWu65CgcqIWcd70BPwj74pi6tw81UehY/gB9amUziQSNKhAcbcz4ieWrZRO3IRz2iKjW8LbzFSHaZ8JzLb6aj3WnznbQRU9vBAAzHqToNJmeVe27mYkASw5Tt0Y9J+flVMsj3eFi403CzKNrcxb/zKPf9GkbGBT9u+FuBToWHh8wuvTlNe4m1eMRcQb72yRHn4wfkRvtUe/gsQ2X+NaGUzIsNO0aTeI67g1CBBpmlQ793tzxV8/8A2R9BapVZRhK2rNxCt0gPqQy7z4oBOxnTyiuMN2fw5bxZrisAfD4SAevhk6dAIq14lEdvdCgbmJHLTRZ35HTTzkO2+zo3zEqdVyMDlnmCdY0On/NdR4kpeZWYFkbj5H8gUvBERgbd2+piB4w0jpDgjTyHKnBw26hITEwWOZgUEnxAnZlI33EaFojkQHDb6QVBcH7UQ2nIydfLWKaxmHdScysQftROWJjYb/ma0qEGuPuZZSmnz9iDi+EYi4DD2LiwAFtqbWQbQq5ip6zqdPIQI4UrBnLm3kVjbAfMUldSDl5aETrrrRn9vFgMwZGgTp5KWJ00PIRpyojwvijWLFpHtjRQZOUyW8TE9CS06+dKyYtrtDsWVTtHmB4wFi34jeIY5iMwJUFSQwnwgDQRmyyY3NHOC4pisjxF9zlI115Mdp0gTEeppjHJbugZWAbRirTBykRlMkKRGm48t5l8K40+q3LIZvCA6HQ5hoWG667wWjfSlty7oYlHswokgwza9CNB8jXeMxS218TZc3h7yJW2SDDMToFkRJ0kgc6aF8Z8qxOmad+fLltTHHuBLigAWKxp4ZAdToUaCCUmGidwPitsOvQzLtriziMQoukKbYS2LoLd3mLQzLOgBhmJEyAg5E1Ht8Uezbt924YqS9sKfEWJDDvFMyEztlG8kwRFScbms33tcRJdLZcW2tgaMwWWKnXxLrBIBMnWqtx2/baMlxnJEsxTIJPICSWjr8qzSdOw4jPEeIPirkkAuzfZB8RJ009SduZNNY/BPZfu3gOAMyg6qSAcp6MJ1HI15gbSZSWuQ0gC2FbMw3JDAZQREeLroDTOHVS6hpVMwB6gE6n5VTd8hrjhB/gfD5y3bvhsg+8TGYjkoALMJ0JAA1OoNH/3davoFwwttcAg2/HbuPpqVDMwuEwfCGDbQIEVZOF4G2w8SeAeFV5KASBRHEcEsiMihWEMpUbEag1jeofodCOk46gnsP2uXDG3ZuWVUeJRcEEl5gh3J8B0Cx5pMCJ17DYhXEoQR5VlvFrtllu3MjPfv2kZrQB7tAbihr3QZgivEH3ZO5nUcHhhbRba+6ihRtsBA2gbU5NNWjK006Hqh8UxTW0LrBy+JlPMeXQ/A9K94lxC3YTPdOVMwUtyXMYBPQTAnzqt3+0WFv4h8LeIS4hIVwSIg7ZtCreUkERrrFSy0Wy0+ZQeoB+dd1UOyfFzJtD+JaDMFuEZSmVZ7tlygZtCw8tTrvL7NcX/AGu7ddWcopygQRbHQqcozE7mduWm8IWSlSrl6hRm/H+LLZxN4OGDSW0UkBZgE+taBw6x3dtU5ga+u5+tUbtnjcOnEMILj2wSf4stsAyFM/IDf3o0mr7cxCKuZmAG0kiKrYouwnNtUPUqpXaHtu+GeBaQodmNwFmHUINQPMwN6J4HtVbvYc3kU+GO8QwCoPME6Ec529Kloraywg0jWc9nu1ttMRcXvM1t3zbgqpYyYElwZzkjUABB4dzF7T9vmN+5asXRbSwSztCk3MsAWlnTUyxfWFgAE6VSkSi/Yp85yDSTEkT8ddNvrUyzbW2oA0A+PxJ3J86gcEx3fWluiPFv9PjrvrBg6gbU9irixBBM+VWueSEq62mlcG8ImZoFedzAXMD0meu5OvyNN2L1y2x7wfw/5gTGp8zIAmOY81o6oGw8bn60pVW8RxXDqxDXihG6nKCPmK9q6LOL3ZNTs/xK+c7g1AwXZ5woZMpGsbiR1iqBgvaliudvP/huq33jSinDfaj3ShP2e4qjqpf6hyaetZN/zIR+yQX8rL5a4XcXXKJ8j/Wh3EUvHNnUwBIlW18tqGYb2uYY++MvWVdfvWPrRjBe0nAv9tZ8nT8SKJZ59aRTwx95V+1WHttZJPdZmyIBEnx3LduZ6gMdI61Axl0reNq4MxJGTJBBHi5DbTzrUrPH8HeGrIf8Sz+BFRsTiuG2tItKdGi2satMe4BqSKJ6txdy4AWlUuImZ8JBnurpCNngfzNrEDkZiT8+RqRjO1dnCXmttnBhTpr1MRO+3zq4Y/s1w7ENn790dxoRekjxKNBczKBmjSI186rXEvYmtwl7OOaTr/Fth5/zKy/dVftyaqJT0bTthHhnEWurmtklrniLDKTbUzlBg75SPjRTi2Iy4e5LMgCRmGrZthA2zHl67iJrIOKcB4lgBmUv3eZrYvWn8Eo1xNTIyazGaNxBmpvYi9fHfWnZmUC1chmMAvswn3pG58hVZNQnjcq/uFjwS8RQvr9gnxnEG+q3MThWvm2sZ3vlHiZ/7KKPQENEnU1Gx3Zy1jML+04BbhuW1Au4Yw1xdvFbgAuB0iTOmoiruMn9ncGjjeDHx0gfOneD37WHu98kLbGY3WiAq5WJJ6AROvSuSs7vk7GTRxUbRg6rqPLcHTn50R4PigmItuQGVHBIcqBA1OrEKDGxJ3ionCcC+JcLmAMF7lxzCoojM7HpJ+bAc6n8SGCsoy27r4m7qAyr3dpZ+1uS0coME710Ix3I5V7XZrOCxNi5adgMyKY2IgkwZBggA9YqbgLdouDIZlUHMCDAHVhIGs6T9KyXsX2iNp1t3HKp7qNuFkzlYc0J/wBPptquMvq1q5buXAqspUsvhCzGu+vSJ1msU8LjPb9Ds49TGeJy7gLvkfiUpa79Uti2EBgMyzrIkMADl10JXXTWtS7Pm5ki5kXfwgySZlmJzERJGnKsq4ffs2Gy2rt5s+ly4oFkMJ1GzOBlnQc9tdrz2du4a1fa3hRzYPl8WY7iWY6CTAjeBJ0Aq4zXQxThK9zDPaji1uxYuMwz5R4kDENG5AI2bLOWSJI3G9Z4j2sSXt27929aZEa2ndh7wUHbPyyN/OQQs7iJsvHuNYZgxdjYv2xC31UqVbkrEoQqMRBV9DB0MTWQ/vFzea4SMzE54AytJ1EAxlPQaU9KxbdBu5dde/W3fPdZju+twsIJgEgmCZbpInWKOdh+0z2D3Ez3tyZYZsrEAQqggszGBqQBHPWqZdxeblG3XQAAACdgBoPKmu86fOjkuAEz6UszlEzMDeJ+MaT6UM49x+1hVJeWfIzLbQEs0chyEnQSRz6Gsj7OcaxecC3iboQCSCcwgcgHkCSQPn0oxcEku5l2MliYLH4/dUjj7stv0KRw7gmLx7XHUZ7slnzHKXYgsYB+4wNQKvh4cLHDMJZBzZ27+CIIzCQYyqVBmYaSJIkxU7sRiELPcjKFLyW0ByrGblAG2vT5AeJ8ctnFGL63cxGoYsF0mJjKQNtDpHKaxx1E8rnGukq49Eka4YEmn7gngOCIwlxrRrgGBS0boUFg1sgqI120g6a7UNUWkcZWCOwGbcFp2jrRjhHdpavKoI7tSZJMe6W0JkiJ5TFVZpyxqJhOMxEO9tHPdG4zKNgp90EgcwumnSnLjIlq2VBF03JL6gZVg6EH+bU6SIWOcxMSSztcuA+M3GBUQC0t7s7qH05kCelS8TxIfsduyoTvJbM+WIWSVQn7RzEsTGxUda0HK7mn9hsbisPYt3VU4nD3Bme0DN+0xMAoWjvEgDwkyJEbQTWN9o2FGmXEK0bNh7ikf6gB9YoB2X7atctMtq2Es2clu2XJLvCR4okA6Zif7wrjtDxI3MpBmUmSCoJAO08tSTvsPSijBtcBbkP2PaRYXdLhJHvHKqyessNBoJ89KsvDeM2McsWrttjll4HjEzuNxtzrPbfaa2hSVz5CTDGQN40iJO89RTXEHsY+bODwAe4Cua97gWTqSAANZ+0OWxqPjoWlZf8AC8LzAkEsM9wAkHZXZY9BEADQACI2pVnb9gMYpI7yyNTo1xiw9T3SyfOB6ClSnfqXtRS+AoO8c8oT/wDpR0lMxlgOkmg7cLv2Swa06xuQun+pQVO+8mouKtXNCwMR8vIzpPOgzRlKblQ7BtjFRstS4cGqo+IJZgWQ+IiGRTzjpUpeK3VIWUnbVkA+cxUQ8NZngCWPi8Ny2wM66QTNXhx1e5A5ZXW1lm4HwgC7nQWWdRmUquWDMDYnXWRtBAq+cM4GiKEYl3DM7s2pZmO5POFAA/rVX7AcAewmJv3BAKL/AAyPF4WJkco019RV74ORmcEgmR91LzWp7a4NGmVxvqzl+CW2BUxqII60P4g+MsljavvOUBMxlRAOhHwJnfeZoxcwrrc70O7aEBCRl66LAg8taFcXsXWS6xdcpVgMynwwGnUHVSOW/nVRb3Kuo/LBOLspPEu3vEHSWxBQFcpVFUA6nWCpJMaHlpQDC9oryXMxckEgsDqpHPKNkkfywNtNKjcUxz33zvsPCo+yqjYAcgB9SajohI+cSDPPz/XwraqfDM88cscU1wzXMNxIXwrW/FbyyNJIbmpGYEHbr+fvaLips4DEZQve92M9ossqrnIWYbkLmB8/qMiwWIdS0OVEGYMBt9D1p61ddS8EnNKsQdWB3DfzA8wdDSFgW4bl1EpYqrlgp8S3d90IylsxAGrGABPWIMDlmbrVw4B2FmTiZBgFbanr/MR03gfOgvDeEC5iU5WxLuP5cuvyLQPjV9wuPYuTIKzpG/Lzjzmu5o8Kktx5rW5Xikod6v5FW4l2XtWLLse+ZgcoUR4idgYXYdaJ8H4FjLjZ72ZzlBVWcHLsPdJgGOnnVvFoXu7zEGCWIBnlAE+pHyo1h/Cx9KLU6eE00lQOk1GSFW7KdhbIs3CmJtlQ6xmjxW9dHXkYO45iat3ZXEvYz21S3m0zXdTI0iAB4hBBGqiDNQO0JtXbNxiVD2uc7a+7Pnpp1iqvc433KWyG8ajwkHXyHoIjn02AA87nxSxTSR6DHkjlhbHva1YuNi+/Csts20WHZQ2YZphC2YiCNVETNQ+E9gsdeUHuxbVhmBuMFnSQMslgTtqNJ1imuHcZuYi5mu5b3dq9xc6ggHOsGOQDFdOkjnUvE2MTcIul3dyZzSZ/pT1OkKjicugH4pwXE4SDiLLIGkKTBBI8wSJ/ChZv1p9lRjcK9jG5y1kG9befECoggnmCD9/lWThhmMbSY/CjhPchWTG4OmXfsCQxvL9rwsOpAzA/LT50d4leKgj3eRJGw/u9W+lZvhL7oc6llYGVZZBHmCKM2ePteIV1BeD4wYmATJG2w5R6VpjC+GVicXKmwvxe1mwH8NYzXZIknYNOvwAqki0yvkHvAAxzBIB5E6Cf+KvN92GAsgMVLM+q8vf1FUTilm8jZnbMeT8z0nz0rL7P/hyS/wByX4OvyN2pcoNNLigrxDF37rqlvOckBTMH4bHf47Uw2NxFgXMO9x8t0DvELSrCZ57GRyg092euvfW4d2t5dRvDZokeo3FQu0lu6103HJIICg/4RsfvrqxxwceFaKhLfz2ICXwpIddMjrAPNlIDazsTPnTb4gd3GmmwI5ECWn+bQfCa4vyy6fZ39OvpP315xI2oTujcnKDczwBn/ugfZiN9ZrnZceyTRkyw2SovfCMXdsYZrbIgLTlhfEoK8uZcmTJ11jkAI2Kx5bD20ti4LsEXSsjwiYBA36z9DyFdn2TI9x3uoQf4eUSB1JJcEa6bGrV2Q7WW8Ladbll7hdicwIO4A2PPeTpSY7vUnFLgpt7C3okW7m/JGP4VbuF9psVbwJwycOxIaDlupZu6tmUhyQu++20Ly2tR9qWHAy9xiPQraIiOneCvbftSwyjSziJiICW4+XfUVEsy6/iOMO7MbWPBZmY5bN5RLEsYAWAJO1KtFv8AtWweYzZxoPOHgfIXoHwpVKRVEDE2L4BlAR5Mv51DFthqbbAiDB2kEQdNOVFXvE6knefI10jSNa6ksSlyzDHLXCIFlrjCGtjrJArjiFu3btPcuWLLKgLEZVk9BMRqdPjRMN1NVD2lcXAtph0Ms0O/ko90epbX/KOtOx4t8kik2Uf95d3dNxYRySYRQAszoo2A5AVN4V2qxNkpkusypsraiOk7/lQa1bB3ivGtQRG/St2XSwkrnFU+3T9MdDI4Pyt2blwHtlZxdr+Kh0MN4SQD5+vL+lA+1vbPDHD/ALPhLgOZirEclI1AnkRpp1rN8BxJ7OfKYFxGtuBsysCPgQdZ/M1CxUErG5Gv1rh5fZqx5Li+G+Pcb/8AEJOKVfEK3bwyn9bn8q9woBEnn5/rnUTBYZrgMRlTVpIEfrWpaXhHLaaTm0zwS22apa3xvNXu/X1HsLqGOuo6jzA5eYp4L4m8iOXl603hEEEaQSo/2/kak211MdeR8hSV3GZ8nEYtdl/3+Y/wq7kuSCJIK/PL+vnVowKxEATsOvQVUcApzrqdZ/Gr/h7QDLtpEV2fZ8v3T+J5v2xBPNFrjyr7sI8MY6dQD9T+vlU4LBnf1JimcCnifp4f/dTt5vKnylyYoKolV7WYL+DdKnT+1YTzXLoPLLmP60z/ABWLJtoTsCyA8tMrR/8An9a0XthiBbw1xoGsLrpo0g/GJPnWa8L4w1i3dVVQtdyDM6K4UKLkwrAjM2YCSNAD10w6mCk0b9NNqL+Ic7E4xO8uW3MG4q5ddyrTl8+seR6Ctb4RaCjKykeZGh9DOtYTwu85ui5AYpB0AUaHYAAATrsK05faBhgELfZEFYOdTzjTK3zFcvPDzUlZ2dHkg4vc6PPaF2gWzb7qzIuXhqdQVQNr5gllA9A1ZlZua1M7ScdGNxT3XBVDCpsSirMcwNSSSJiTvGtXXC9nrFzDovd5WBMsUy3CVJBBykgHTYEjpWjFgaVGLPn3TcuwB4KxY5SxA3/U0SxOHgSuoAgEjXkN/jRK/hBh1UG3lXUIY3iJMzry1qNjbZFrvIlCQszsTJA+n0PSunjVQ5ZihK80aXcmcVWMLhR1DH7vzoFes95lXrpRztASLOCX/wCUZ+Vr+tDogZoiNfl/Sub7Hjel3espv/nI9JNJumGOxlvC2VNu2Gt3XYd4XZjmImArCAB4jA0PrvRjjXZtbysiwAwgjl5EdI3qnYQqUJb7Rkj5D7qM4G9c7t1t33tyoylcpymf7ynLp0jatjxShzBmLJj8FPJBlP7Z8HTAqEFybtwRk0lU1lyRsD7oBAmT0NU/Np91XDE9h7jsW/aSzkyS6lmY9Sc0k+tRv+g7upa8ix/cOv1FIyYss3bRjyapZHbYHtdoL4UKGQKAqgdzY2Xbe3v1O55k1w3Erh3bz0gD5KABRTC9lW73KxV1US0MVnoJgxrVju9krD2xlXK8QcrkgGdwTuORnfyoY6afdCf2iPYpw4tejS64Hk7AfIGuf3hd/wDK/wDrb86Kf9O51OQOpUkEsQQYMcjM1CvcEuKMysjxuASG+R3onp8i7EWeDfU5GNvf+W5/rb86VCyZpUkdaNat44yBpA+Zovw5Ld0wzkHYKqT9da8s9gMWviz2W8szg/VaKYDsbekd5kA5wZny22++t882NrhmOGOd8o8bs47HMgBWRGuh85A0+ANYZ2ndmxmIndbrJp0QlABPktfUVjAOqBM66c4P5184+0bhb4biF9XEZ3N0HQyHZvEQDpLBjFM0Gqisj8Rjp466IrDxTTHy9TUkOvOjHYbhq4riFm24zW5Z2XkQiloI5gtAjoa6Ws1eHHj3qSfwaJihKUttAlLblA4RsmxbKcs9J2mmmwxYjKNfWNK+lmwKv/AdU7txkClCVPPKeWUgEcoMRBisQ7ddmX4bimtmTacFrL/zKdIP95dj8DzFZdN7Qjq4uLVNcrv0G6jTeA1Tsq4sfIawOdTbWxHl9ZA+UVF1mn0EfMa7aVzPaP8AqJL4fY2aao4k66hLDgaTGpnUeR+POu1SSwEbnUT8vlXliwYU+LUGN4MZQY9PxrgXIEz5n6mfWudzR0cs4PJVe76ceg/wi6BdBIDasBJO5DAH4b1f+EW1aZXXeSAflNZ9wYgOjG21wLLFEMMYRics9N/hU/h3btkjPYVupR2T4wQ3LlXS0Wohji1J9zi+1sDyTg4rpFGn8P0Dk82/9q/1ry5cOp2qtcN7e4PKc5uWyTsyMx2A3QN0rjGdvcGB4Wuv5Laj/eVrX4+O+pyvAydKYD9pOJLJbEkDvCcvWFOv1+tUzAoC0ETpVg7Z8UXEph7qpcVGa8q5wATl7qSIkRJI0nUHoaFcE4ddvOvcoXklCNJHhLEkmBlAEyYrDqMilbibMGKUYpMk4bDm2WK7NGnptH1+dQb/AA+4q52iJg/qKOWLgMfremOJ3CFK8jpM/hFYMeeSn8eo5x4AN6AdOlbp7KMKuIwFtm7pnDMjBh4jkhFMgTPdBFnoBWGYiSxgazEDWt+9jvCR+6rbFTme5dYnSffKc+ULW/JPyoCMeS2WeG2lEqkyCP7Rio11Hi29I1qhe1bGIBZw9tFU63XAUDaVSY33etHHB1iGJYcwfl10rAO3fE7p4hfPdsLXed0hZWAIQC34SeRKk/GgwyW+2zVgitxY+1JynDL0tffA/ChFxSAdzpzM7mpvbniaW8TbRw0dypkQYlrnL4VBs4y1dBCuCTEDUExvoansTjQY/g39W2daSds4s3isAAEQCRVm7FZGvkXEzqVJAglgVg6CIOhPyoJhkB90qdBqDPXpVj7HWSMZZywDLROk+B59dJrpZv4GIzRvG0whxThJDnI3h3GdSCNJ1016UDvYa40q66TvNaximuahVkeUT9dIoXi8OrGHGg5MiDX+6coPyrFj1TRxJ4EzObGF7qcy5lbeNx6afGuLV9VeQpKgz0MfKK0C/wAOsx4LBI394z98j50BvcOthpa3eXzCuygdT4dvjT46hS6oU8G3oN4fh+DxCsbSJbPvNlPdgnTcSRrzMddTUTiHZZhJyQNIMAj5rpHrG/xp9sDlYG1iFzHbJKtEdDFRsY+Mwzy11iRoGkt8NZoY2nUZfJlySrzIqt/stbdi3c5pO6q8H/SI+Ve1dLHaPEBQGwwY6yzIwJ1nUafdXlFcv6V9UD5fV/RmiNfgGAzR01/5p60Z5fPSmCw5HxcxvXZBMQSPhXLN53iCEVnMwoLGJOgEnTrXzjxq9+8Lt3FkQ14+FSZCqnhVfXKAT5k19C4gsD72+4I+6N/SvnvABCohcqsAwTcL0AO5jaafiS2P5fmA3yVHFYB1MZT8q74Vi72FfvLYytlKyQZGaNRruCAenUEaVb1XlAA86Z4xaAw7wAPd/wBy0ePEpzUX0bLcnFWuxWU4pic7Xf2i8Hc5mYXGBJ84IFbrfsWuO8HVrly2t8IGLSALN0SDm5qrQZB5HyBrBTXK3LgkWy3ijMoJhoMgED3teVd/U6CKgni8riZo5W27HsIFN1EfZpBII0OkEHUHX51Zv+kg/wDZuQR/MBGx55h91A34Hcv2hesAvDhHURKliApBnaTBmIlTsZFhOFxOFtBLrKwBKyjZgI1ynQHryrk6zUYFml4sfp1+/I/FjzygpYn09en2Y9Z7M3QB/FtsoDKurdRJUEeW3lUTHdmWTA38T3qxZKIVgyxdgmhIA0mee1d/vp4yiAIjQfdJMfrWp/HcGz8FF1Lii3bxTG6hnM7EW0txGhADMxnr5RWDNm0zajhT+LHQeppyzNfIr/YmyGe/ddzlw+GvXu71Ju+A28s7KM1xZO+ojqK6zDkIqwcOwrJw/FYjULca1hVaN5bvriz0/hW59YqtMdaC+SJt9TotFcFq5uGvFNEimGrPDcRiUw62cPfuBc9sMqOyEl2eAQMoIza7bCdqsp4NiOG2CL9so95bmgKsyhlNoSQYBPi56A9RFax7JeFMnCsN42XOGukLA992Ybgn3SooH7V8AweSHZTakOZIDKXkE7DwsSNufSgnzGvmFjltlfy+plNi5AqBxG/HrRazw57lzIq+Ln0EbknYAdaNdquxNqxhu9Fz+MCBBOlzqoG4I3naAZ6hWFw3pyK8GcoOS7FIwN5w4hozGD6c/TSvorsTcL8OwzWVD28mytDBgSGmCDmzZpr5/wANhQFOYakEQOQ2rdfYdgb1rh7rftun8d2th1ykoVt6gHWC2YzzmtOScHJuPYTBOuS08OvIG8RuIx5OxI+u1c9rCn7LeaFL5IU6ZgWIUEEajU0dqtdusJmwrsDBz2DsDoL1omDEiQIpOWS2t+4bBcpGL9v+IZcXlNq1cAtJ76mZ8R95GV9jsTHlvIjDuottiUw95baOLbsHDopcGI8III5AmNQMwkU52+uTjr3kLY//AFWz95rReG8K7vs3ctyMz4e7iWBXckG6vxChPlTPZ/7rR4Uv6V9iT1GXx5qMuLZltsYZtr9xf8dgD/Zcarj7NOzDXsTbxNu9aezauFXB7xX1tkaKVAI8Q+11rOrIkVtnsIvomExGYgTiOf8A9O3/AFrdmlLZdgx1+XI3CTNEt8JtKQQoBGsqWHz11+Nd3cIzNJKEDaUkj4k6VIzhx4WHrv8AjUazba2Y+z5SflJJ+FYLZKIScFytmGXyGUD6gCnzhHMy0HSAsD6wTUy3iCROU/Qfea6GJXY6Hof6VNzJQMxODutGin1Yj55afbBHKRqTyJY/gZFEQwO1eVNzLoBtwRDqySesLry5617RqlU3slAMYG825y/GP9tSsJwsoZNxieg2+s0SilU3Mqhruust6/0rA+3V+1gcbfsFLmXN3qQFiLnjIBLA5Q5Zf8tfQVZT7dOzaXLSY3MRcTLZI0yspZiJ5yCT86uM2iNWZNie08f2dsDzc/gPzoXf4rduEZ7hidhoPkN/jTdzDwd6kW7zL7pK/wCA5Z9csT8aZDPtmpejsLw7VCey6rmZSq/zEED5nSuMPdVSDo0HbXX40m1JJ1PMnU/WvVaTJjXeuhl9s5JJpRX4/wDgtaVd2GOyHFjh8QbgJyN4LlufC6md/MTIP51Zu0+Nw2UraJF03Ga7KkZtSijX3gqoFBE65zzM1LBYFrsW7Ym45yqNpJ0CjzJ0nbUTAk1ofBuyyYm1e4hxMs7sC721UobSopWCFAfMqD3fISGIrju9Rbl6mnd4VJFDtDwBxqpMSORBOh6GBPn8DG3+zfgNq5wwLftJcS85uFXUMCNMpg6cpFY/2pa53qaZmyhcO1tP4eKtKSinIs+KBMjpoIKlfonsvayYTDobbW8tpFyPlzLlAGuUkTpOhpaxKM7RUsu5UVz2n8EsnhF9Fy2Usr3qBVAWU1CgCAM3u+RIOux+aAutfRftw4wtnhxs/bxDBQP7qlXY/QD/ADCvnWPPWnIBdBu44gjnI/GuM3TenGTSeZmPKImfKDXVjTyjUn01o0Uz667K4dbeCwqJ7q2LQHoEXpRMid6i8Iw/d2LKRGS2ix0hQKjdo+NJg8PcvvrkA8MwSWIVR5SxAmllHz72vw/d43EWzkhbhXwiFIEZSfOILH+bNTOG4G/cG+La5M5tyD4vCudmgfZUbk8yOtOcYvd/cvXwNGuufIB2d1nkDqRv0qYvDb5tWjdusmHZM4S2gDXIdrYDQBm8Sgy06QfOgjBSf4jaXHHuIvCU/j2+7GZg6sNSdmED4mB8a+lq+cOyfEO5xFu/pCNMkEr7pB21nWJ1gmYNfRli6HVWGzAEehE1IFZF0O6oXtG43lxGDwanW67XbgEe5bVioO5E3ACDp/Zmr7Xz9c4ycXx+7cOq22uWrfklsMmnqcz/AOY0Gp40+R+kX9isf+ZFe9EV8CmJ44tm4JR76hl/mCW1JBjkcsehr6Fv4VHUoygqQVIjSCIj5VQPZr2ay4jFY+5E3bt23aGXxKq3XUtM/ayjlsN9a0Wm43WKEfSKX4C680n6ts+SuI4UWcRiLKyRavXbamdwjsoM+grW/Y5gLV3BXtXzC+cwUe7/AA7cCefP4n0qle1vBC1xS/ExcCXeQ95YMRylTvrM+pun/wAP+KlMZb5K1pwP8YdTyn/tj9TO+cn4VoyQjWVoumGwmRvDckRoGBVhI03FEsEGIynJp55p+v1qVizbHvAaAt/X60OuWLRMi4FnlIast31NdUP/ALNJ3Reqq2/0BB/UVGxUqBMoByZQw/1b/GnGW2Bqc5HIaD6Got3jjI+uq+m3xFRJvoQlWryD3ieoAU6eum/rREYlP5l+YoV++7Le9K+e4/XwpNZLkwqOkeGIA9Tzn0qnH1JYWW+PP5GlVeOAvfyJ/pH50qm1F2WWlSpUBD2gPbvha4nAYi2xVfBnDNspSHBPT3d+XntR6qH7bcU9vhV0JIzvbRiNPCWkj0MZfPNHOoQ+eriwYryK9uNJpA1B1jZvaxFdKaYLCT609YQscqeJjsOtQiZo3sZwHfcRVyJWxba5PIMfAs+fiYj/AA+VG/bFZXCYqxiMNc7q9dDd8mpt3lXKPGo0JM5SG0YAztqR7McZscPwyWMPZ/ilVN64327kAM0STEzAmAOQoJxjh13id5e8BdphdYyjppsKuOKcVaFymm+SpcMx1mwFLIpVfE4B1uEEtBOoCZj7gAXyJ1r6XweIFxFcAgMoaDuJEwfOqb2d9meCsLN2yl5zE9540HorSPjFGO0/GhZU21PjYf6R+dKxY5bnbtsuclXBi/ty4v32NRBMWreUKeRLHMdtJiN/sDTmaBh8C7K7xCquaToG1yws+8Z5DoelazxDs/YvnNctqzddQT6xv8ajXOzOHPvJm0A8TMRpJGhMczrW1YGJ8RGYYm/CWVACHuiH5F5u3LgPoVZB55RyiveD3wl+ySAwF22zKdmAdWynyMVrS8JW6chtK8nYqDqdNiK0ns52Xw+GtJNiyHXxZsiyp8jGka7dTQThsLjKwha4wjIGhlJBhWUg/UDSqt20druFvKFclwMoABBbSNTyoxxTtPaWVUZiOcaUJxfGkuhRLCIkHaYGo+M0Kxt9i91Fc4BwkYewtlwHYku+k6sII55gB4Z0kAaVJ7Q4I3LZuhXzooEcigLEgDrJn0Both8YqrIXM07HT661HxuKvXFykhVO4WZPkT0p6SXCQDb62Ze/CL5YxbaNcuXaOUga/IVvnZ3Hh0FsI6i2oUEqQIXQakb6VW+y/C1e74p8Izac4I3q+1mnBRlwN3uS5GcWjMjBGysR4WIkA+nMVhPCey93C8RxF261oDx5VzGWLuG0kBYAncyZGm8b5VV7Z8JDgXQNtG/A/hS54llhLHJ0pKiKTg1JduQ5wW8j2UNuMoAEDkRv9amXASCAYMaHeKoPZ7iDWH1nIfeH4+tX1LgIBBkHamSx7OAVK+T5/wDb1g7tvF2bzxFy13eYbTbZj84caeVHf/h7KrbxVxmg3GtoBy8Acz8S5HwrSO2eDFzD6gHKQdRPlVO4JdXD3FKqoXmABEU6KcoUgHSlZppQHlQDinDShzIpK8wu4+HMelHrbhgCNiJFemkJtDCmYLHAEgCeqnSPyNT8TwXvIYGAdwSQfpvRe/ZaZyqxHUCRUO/xYj7H11FM3NvgGvUDfuO1bcd9dgT7qzr6nlVgsPatiFELyI1B+VQb+Iwxi4wlxrAzb+fKoDZb8m2CNZZRqPXy/Xxt3LqRUg+cXb/8n1NKqr3Yryp4aJZeK9ryouN4jate+4HluflSkr6BEyqN7aFY8JvQJAe0XEa5e8XbpDZTPQGpPEe2J2sp/mb8qpnaY3sdbNq9dbISGhdBI20GmnnTo6ebAeSKMcLipfCLHf3lQmBufQVaH9nAIMX2B5So+sRQ/B9jMZZvW2yq6q2pVxtsdGg7VXhST5Qfiph5uxuGbXJ8mYfcanYDsvh7RDJbhhoDJJ19TRqzaaB4cp561PwsKQWXMBymK0bF1oTuOeB9mGvNIGVebH9amr/w/h1nCppA6s0Sf6eVVG/xq6dFORRsq6AV4txrhm4xbyMn/ilyhKXUJSSD3FO1aKCLXibryH51TrjtcYsxJJ1NEMUluIA12phbdMhBRBlJsZW3S7iakhK6WQZG9HYJauzXBBZGdoLkdPdH51H7W48gC0p31aPuoTd4reZcpcxUW9YYEZtyJ13g0hY3uuQblxSIPc10lkVJyV0E8q0WLFaaKe7yaaVKesSpmPKhaRdkrgmMNu4I2OhFXFLpLERtGvWq9wDBS2cpoDoSedHr+JCwOZ/WtZMtOXA6PQdF0dRTd/I6lSQQdDrQ3v8A3pHWelMK2lCol2VrE4cpcKjrAPxo32e4pLd3dAn7JI59KduIDULEWeg13p7akqYHRhzjOJXK1siSRp08qpN7BsOVHW4irCCmVuZHP4Ur6iqhcCS5J/ZbHhrYtnRl28xvR6qZbGVgy6EUawfG5MOIjmKXOHNoKLDBpm9h1f3lB+/5704rgiQZr00oIA43gh+xBHQ6H8qfsE2/+0QBtGv3UVmmbzERAEUW5slAW89pmLGyST5sPupUY79vL50qLc/0yqKRje0d65oDlHRdPrvQsgnUmlSroKKj0Mrk31EqSYAmiGH4WWEkgUqVBkk10CgrOjwwjpXj4EilSoVJltDQtzUgYFqVKpKTRaRz+zHapNvh7Eb/AAmlSqnJlpHdvhx/4p1MB1OlKlQ7mXSOv2FZ3NeNgh1pUqu2VREKCdNa9KzXtKiBOhhTvFL9nNeUqHcwqE1qPWnbVvalSq2+Cl1LdgFUJC7DSuMXhyWWDtE0qVY31HHb4QNOYAz8D9KE45BbMCaVKih1IxoNNc3F0pUqYCCsQmXXnTV3GhozDXrSpU+KsU3Q/avaDnXVy1JpUqCXASJ+B4gyvB1B5UesYlX2pUqRNIZFjtcmlSpQY2bQrylSqyH/2Q=="/>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6" descr="data:image/jpeg;base64,/9j/4AAQSkZJRgABAQAAAQABAAD/2wCEAAkGBxQSEhUUExQWFhUXGBoXGBgYGBsbGhgfHBwXGh8cHx4dHiggHhwlHB0cITEhJSorLi4uHCA0ODMsNygtLisBCgoKDg0OGhAQGywkICQsNCwsLDAsLCwsLC0sLCwsLCwsLCwsLCwsLDQ0LCwsLCwsLCwsLCwsLCwsLCwsLCwsLP/AABEIALcBEwMBIgACEQEDEQH/xAAcAAABBQEBAQAAAAAAAAAAAAAFAAMEBgcCAQj/xABGEAACAQIEAwUFBQUHAwIHAAABAhEAAwQSITEFQVEGEyJhcQcygZGhQrHB0fAUFSNS4TNicoKSsvEWQ1Mkwghjc5Oio8P/xAAaAQACAwEBAAAAAAAAAAAAAAACAwABBAUG/8QANhEAAgIBAwIDBgMGBwAAAAAAAAECEQMEEiExQRMiUQVhcYGRsaHB8BQjMkJS8RUzNGOi0eH/2gAMAwEAAhEDEQA/ACVnFqpUKc7HUqsEgHaSYA/oamXkV18QXUGAJJk+enIwY89aHYficgrky/zRsOup3Ppz1M13j3kLlGkGTJBQAqCfXWK7eSLrk5mOS7C4FjFsYYAmO4Rw5MciGGbXTMmVwfNZ8yFs3sRb724qr3mVxbKy6W1hskmRnJ3OQzmC/ZDVW+0GLRYZP7O4Es3+eZdLhmNmFsMJEwpiJiLFh+KG3a71idDmuZlnwA6KoA320ltees1keO18DSp8kjhN0NjLlsGRY90eOVa4A9yZ33WGk6O451O4/wAZt2IzHKpe2G0PK4h8MAgsYy5RrrPKh2G4tZwio+Kuqlxzcd1zZmBc58gVZY5fCg01A0oXhXu424MTdt3lS25W0o7sEDUFiLjgq7fzMDAIVQNWbO+OBq5LVbsd9dGIxCi2Lf8AYqxBZZjM7iSuYgLGpy7bkyWs4hPczM5O5ysyjfdgI5dd42qt2eJW0vAtba0zLqbpmQACPGSUVQAftc9jyOYbiilW7qLlzXRWza7DM3ujl9YmhaCsJ2cSJgbk7+gE/XT4VPstp+ooRw+0VWANAAPeGvppHrU0YnLEg/GNPIxoPWgoKwgKjY3CJcEOJGunIzvI50rN+RP6FC+0lu/ctxYv9wZ1bKGkdBPM7Ty86raRsqfaa7w/BrcIBW/HhUJ44QgjcAd2pCwSY0GtZTxAo7qmHtXEDMQO8YM7FiAuiiBpAgTJJq5cRuJgbdvFX2uXMffQXVRye+sFrLAyrSMitp4hKhYAqiYm89zLcd1ctqVEysE6EQFHWByPnR7QdxM4OFF9BdNxVUnMUOV1KgwQeUNH1q04HNcdMJiiUVoyQqqSS2mZoLGRIHXST1ptgzARS06ZQJnyAGpqxW+Pi49hWtJbyXFY3BIYwRoTr0q0W2a9wvg9uwjIvuliQCOQOny6+honZw2aoXBOIJigXtyUkjNykRpG9HbaRtVynXQFK+Ru3ho6U+qxXtKktth0KlSpVRYqVKlUIeE1At8RD3MijTXXrXHF8XHgHxqDwNJuk9F++KhdBe4tN90amZaUUakDRE7qkVMVLiuXqbiUM265cZpFeM2sSJ6daYxd0gGMvKBufSJFU2WdLhgPcEH6cqY/bspC3AUZjlBkZSTJ0aecHkDUbC8YuXCAtidxOeFA3ksRrtEJm3FDsddvXlkLbcge5aUumYaEG87Ipg/3QRB56UFl0T8Xj7auQWQHTQlQdga8oL/69PDb4eMo2/8AVqnmfCEaNZ5mvaKy6MzPEVGtslyDOkkKfXmecAaCpKlnMut1mABgCFJncwdIga6kz5UJTi1tzDLkPMvBGnIE/amdSQPIk1Ymx1u3aNx7y5VAIt+GWgRoQc0kmZIPwgR2vGU1y1+vxOIsDxvo/wBfgBO0OONu1bWAbmZ5QyXbPbuWyY1MeMGJ10onh8DiscF79zhrIgrbQzcciIzPsIMGBrJ2BANQeFYa6139svhSbhOW2whwmuoJ2YjYQcw6TV5w6W7gBU6RpEEjnzoFHd5n0fYde3yrqu4MwmGs4ZG7uymfXxRL5vEpzOxLEb6ztTtrjJDyTAY5oGka8jMg7GZGkdKa4iC2dEh4AD67ifFkKgloU5W5iRGtCMLg0e8qq+YwWafd3UwJO/OPIdaqSh2Ci59yz8CxzFC4EZmDCY1XbLB5akDYek1YrQSQ1y2paAFAUTA2GmuYSfTWOdVWxJuqElueY7aTJmJYSQfCCD10MHMKjWzlLg3GDEAaQB67ATEfSlzxxoZHJIsDWAdVYjSRm8QH4/Mnl0p7CYCJ1J9Tp6R09ZoZatswys0r0Ex6EnU1PsXCogERWZwfYcpLuEhaioPaPD3Gw1wWFRrkSqOCVeCCUIBEhhIjzoZ2k7Vpgras4c5iVDKucKY0LCQYP4cqrFjtfjrlgXMOLd05A7IAc66J4UOouANKlogtmA90wpp9AtyKD+3XcHi7gu20v4tkdGi53iKbgIggAgwpy92NIoBibryqvmBXQAiAAdYAjqSam8D45+y4nv3srdu5mY96CNWOrAADKwOYfE6aUzxjjH7Q+c21VjmLsv2yzMwJ9AQv+WpZEjzC4iGBWQVIIIJBHpViw+EW7ZuM2IVHUZhbKyXIKjflprpqYqs4G4JgjeiWExeRwcikDdWBIYecEffVWEaP7IeKP3j2SCyZc2afcI5AbAHpp8eWqq01RPZ/ew7tduW8qveObLIGXQSAu+4JJAjQdKvCJQugkOTXs1yK9ihLFNe0qVQgq8Ne0qhCn4nESWY9aJdlSSrseZAHwn86BcVnv3QbBj9dfxqx9l7cWTpEuT66AfhQ3zQxry2FzXLuBuQPWu65CgcqIWcd70BPwj74pi6tw81UehY/gB9amUziQSNKhAcbcz4ieWrZRO3IRz2iKjW8LbzFSHaZ8JzLb6aj3WnznbQRU9vBAAzHqToNJmeVe27mYkASw5Tt0Y9J+flVMsj3eFi403CzKNrcxb/zKPf9GkbGBT9u+FuBToWHh8wuvTlNe4m1eMRcQb72yRHn4wfkRvtUe/gsQ2X+NaGUzIsNO0aTeI67g1CBBpmlQ793tzxV8/8A2R9BapVZRhK2rNxCt0gPqQy7z4oBOxnTyiuMN2fw5bxZrisAfD4SAevhk6dAIq14lEdvdCgbmJHLTRZ35HTTzkO2+zo3zEqdVyMDlnmCdY0On/NdR4kpeZWYFkbj5H8gUvBERgbd2+piB4w0jpDgjTyHKnBw26hITEwWOZgUEnxAnZlI33EaFojkQHDb6QVBcH7UQ2nIydfLWKaxmHdScysQftROWJjYb/ma0qEGuPuZZSmnz9iDi+EYi4DD2LiwAFtqbWQbQq5ip6zqdPIQI4UrBnLm3kVjbAfMUldSDl5aETrrrRn9vFgMwZGgTp5KWJ00PIRpyojwvijWLFpHtjRQZOUyW8TE9CS06+dKyYtrtDsWVTtHmB4wFi34jeIY5iMwJUFSQwnwgDQRmyyY3NHOC4pisjxF9zlI115Mdp0gTEeppjHJbugZWAbRirTBykRlMkKRGm48t5l8K40+q3LIZvCA6HQ5hoWG667wWjfSlty7oYlHswokgwza9CNB8jXeMxS218TZc3h7yJW2SDDMToFkRJ0kgc6aF8Z8qxOmad+fLltTHHuBLigAWKxp4ZAdToUaCCUmGidwPitsOvQzLtriziMQoukKbYS2LoLd3mLQzLOgBhmJEyAg5E1Ht8Uezbt924YqS9sKfEWJDDvFMyEztlG8kwRFScbms33tcRJdLZcW2tgaMwWWKnXxLrBIBMnWqtx2/baMlxnJEsxTIJPICSWjr8qzSdOw4jPEeIPirkkAuzfZB8RJ009SduZNNY/BPZfu3gOAMyg6qSAcp6MJ1HI15gbSZSWuQ0gC2FbMw3JDAZQREeLroDTOHVS6hpVMwB6gE6n5VTd8hrjhB/gfD5y3bvhsg+8TGYjkoALMJ0JAA1OoNH/3davoFwwttcAg2/HbuPpqVDMwuEwfCGDbQIEVZOF4G2w8SeAeFV5KASBRHEcEsiMihWEMpUbEag1jeofodCOk46gnsP2uXDG3ZuWVUeJRcEEl5gh3J8B0Cx5pMCJ17DYhXEoQR5VlvFrtllu3MjPfv2kZrQB7tAbihr3QZgivEH3ZO5nUcHhhbRba+6ihRtsBA2gbU5NNWjK006Hqh8UxTW0LrBy+JlPMeXQ/A9K94lxC3YTPdOVMwUtyXMYBPQTAnzqt3+0WFv4h8LeIS4hIVwSIg7ZtCreUkERrrFSy0Wy0+ZQeoB+dd1UOyfFzJtD+JaDMFuEZSmVZ7tlygZtCw8tTrvL7NcX/AGu7ddWcopygQRbHQqcozE7mduWm8IWSlSrl6hRm/H+LLZxN4OGDSW0UkBZgE+taBw6x3dtU5ga+u5+tUbtnjcOnEMILj2wSf4stsAyFM/IDf3o0mr7cxCKuZmAG0kiKrYouwnNtUPUqpXaHtu+GeBaQodmNwFmHUINQPMwN6J4HtVbvYc3kU+GO8QwCoPME6Ec529Kloraywg0jWc9nu1ttMRcXvM1t3zbgqpYyYElwZzkjUABB4dzF7T9vmN+5asXRbSwSztCk3MsAWlnTUyxfWFgAE6VSkSi/Yp85yDSTEkT8ddNvrUyzbW2oA0A+PxJ3J86gcEx3fWluiPFv9PjrvrBg6gbU9irixBBM+VWueSEq62mlcG8ImZoFedzAXMD0meu5OvyNN2L1y2x7wfw/5gTGp8zIAmOY81o6oGw8bn60pVW8RxXDqxDXihG6nKCPmK9q6LOL3ZNTs/xK+c7g1AwXZ5woZMpGsbiR1iqBgvaliudvP/huq33jSinDfaj3ShP2e4qjqpf6hyaetZN/zIR+yQX8rL5a4XcXXKJ8j/Wh3EUvHNnUwBIlW18tqGYb2uYY++MvWVdfvWPrRjBe0nAv9tZ8nT8SKJZ59aRTwx95V+1WHttZJPdZmyIBEnx3LduZ6gMdI61Axl0reNq4MxJGTJBBHi5DbTzrUrPH8HeGrIf8Sz+BFRsTiuG2tItKdGi2satMe4BqSKJ6txdy4AWlUuImZ8JBnurpCNngfzNrEDkZiT8+RqRjO1dnCXmttnBhTpr1MRO+3zq4Y/s1w7ENn790dxoRekjxKNBczKBmjSI186rXEvYmtwl7OOaTr/Fth5/zKy/dVftyaqJT0bTthHhnEWurmtklrniLDKTbUzlBg75SPjRTi2Iy4e5LMgCRmGrZthA2zHl67iJrIOKcB4lgBmUv3eZrYvWn8Eo1xNTIyazGaNxBmpvYi9fHfWnZmUC1chmMAvswn3pG58hVZNQnjcq/uFjwS8RQvr9gnxnEG+q3MThWvm2sZ3vlHiZ/7KKPQENEnU1Gx3Zy1jML+04BbhuW1Au4Yw1xdvFbgAuB0iTOmoiruMn9ncGjjeDHx0gfOneD37WHu98kLbGY3WiAq5WJJ6AROvSuSs7vk7GTRxUbRg6rqPLcHTn50R4PigmItuQGVHBIcqBA1OrEKDGxJ3ionCcC+JcLmAMF7lxzCoojM7HpJ+bAc6n8SGCsoy27r4m7qAyr3dpZ+1uS0coME710Ix3I5V7XZrOCxNi5adgMyKY2IgkwZBggA9YqbgLdouDIZlUHMCDAHVhIGs6T9KyXsX2iNp1t3HKp7qNuFkzlYc0J/wBPptquMvq1q5buXAqspUsvhCzGu+vSJ1msU8LjPb9Ds49TGeJy7gLvkfiUpa79Uti2EBgMyzrIkMADl10JXXTWtS7Pm5ki5kXfwgySZlmJzERJGnKsq4ffs2Gy2rt5s+ly4oFkMJ1GzOBlnQc9tdrz2du4a1fa3hRzYPl8WY7iWY6CTAjeBJ0Aq4zXQxThK9zDPaji1uxYuMwz5R4kDENG5AI2bLOWSJI3G9Z4j2sSXt27929aZEa2ndh7wUHbPyyN/OQQs7iJsvHuNYZgxdjYv2xC31UqVbkrEoQqMRBV9DB0MTWQ/vFzea4SMzE54AytJ1EAxlPQaU9KxbdBu5dde/W3fPdZju+twsIJgEgmCZbpInWKOdh+0z2D3Ez3tyZYZsrEAQqggszGBqQBHPWqZdxeblG3XQAAACdgBoPKmu86fOjkuAEz6UszlEzMDeJ+MaT6UM49x+1hVJeWfIzLbQEs0chyEnQSRz6Gsj7OcaxecC3iboQCSCcwgcgHkCSQPn0oxcEku5l2MliYLH4/dUjj7stv0KRw7gmLx7XHUZ7slnzHKXYgsYB+4wNQKvh4cLHDMJZBzZ27+CIIzCQYyqVBmYaSJIkxU7sRiELPcjKFLyW0ByrGblAG2vT5AeJ8ctnFGL63cxGoYsF0mJjKQNtDpHKaxx1E8rnGukq49Eka4YEmn7gngOCIwlxrRrgGBS0boUFg1sgqI120g6a7UNUWkcZWCOwGbcFp2jrRjhHdpavKoI7tSZJMe6W0JkiJ5TFVZpyxqJhOMxEO9tHPdG4zKNgp90EgcwumnSnLjIlq2VBF03JL6gZVg6EH+bU6SIWOcxMSSztcuA+M3GBUQC0t7s7qH05kCelS8TxIfsduyoTvJbM+WIWSVQn7RzEsTGxUda0HK7mn9hsbisPYt3VU4nD3Bme0DN+0xMAoWjvEgDwkyJEbQTWN9o2FGmXEK0bNh7ikf6gB9YoB2X7atctMtq2Es2clu2XJLvCR4okA6Zif7wrjtDxI3MpBmUmSCoJAO08tSTvsPSijBtcBbkP2PaRYXdLhJHvHKqyessNBoJ89KsvDeM2McsWrttjll4HjEzuNxtzrPbfaa2hSVz5CTDGQN40iJO89RTXEHsY+bODwAe4Cua97gWTqSAANZ+0OWxqPjoWlZf8AC8LzAkEsM9wAkHZXZY9BEADQACI2pVnb9gMYpI7yyNTo1xiw9T3SyfOB6ClSnfqXtRS+AoO8c8oT/wDpR0lMxlgOkmg7cLv2Swa06xuQun+pQVO+8mouKtXNCwMR8vIzpPOgzRlKblQ7BtjFRstS4cGqo+IJZgWQ+IiGRTzjpUpeK3VIWUnbVkA+cxUQ8NZngCWPi8Ny2wM66QTNXhx1e5A5ZXW1lm4HwgC7nQWWdRmUquWDMDYnXWRtBAq+cM4GiKEYl3DM7s2pZmO5POFAA/rVX7AcAewmJv3BAKL/AAyPF4WJkco019RV74ORmcEgmR91LzWp7a4NGmVxvqzl+CW2BUxqII60P4g+MsljavvOUBMxlRAOhHwJnfeZoxcwrrc70O7aEBCRl66LAg8taFcXsXWS6xdcpVgMynwwGnUHVSOW/nVRb3Kuo/LBOLspPEu3vEHSWxBQFcpVFUA6nWCpJMaHlpQDC9oryXMxckEgsDqpHPKNkkfywNtNKjcUxz33zvsPCo+yqjYAcgB9SajohI+cSDPPz/XwraqfDM88cscU1wzXMNxIXwrW/FbyyNJIbmpGYEHbr+fvaLips4DEZQve92M9ossqrnIWYbkLmB8/qMiwWIdS0OVEGYMBt9D1p61ddS8EnNKsQdWB3DfzA8wdDSFgW4bl1EpYqrlgp8S3d90IylsxAGrGABPWIMDlmbrVw4B2FmTiZBgFbanr/MR03gfOgvDeEC5iU5WxLuP5cuvyLQPjV9wuPYuTIKzpG/Lzjzmu5o8Kktx5rW5Xikod6v5FW4l2XtWLLse+ZgcoUR4idgYXYdaJ8H4FjLjZ72ZzlBVWcHLsPdJgGOnnVvFoXu7zEGCWIBnlAE+pHyo1h/Cx9KLU6eE00lQOk1GSFW7KdhbIs3CmJtlQ6xmjxW9dHXkYO45iat3ZXEvYz21S3m0zXdTI0iAB4hBBGqiDNQO0JtXbNxiVD2uc7a+7Pnpp1iqvc433KWyG8ajwkHXyHoIjn02AA87nxSxTSR6DHkjlhbHva1YuNi+/Csts20WHZQ2YZphC2YiCNVETNQ+E9gsdeUHuxbVhmBuMFnSQMslgTtqNJ1imuHcZuYi5mu5b3dq9xc6ggHOsGOQDFdOkjnUvE2MTcIul3dyZzSZ/pT1OkKjicugH4pwXE4SDiLLIGkKTBBI8wSJ/ChZv1p9lRjcK9jG5y1kG9befECoggnmCD9/lWThhmMbSY/CjhPchWTG4OmXfsCQxvL9rwsOpAzA/LT50d4leKgj3eRJGw/u9W+lZvhL7oc6llYGVZZBHmCKM2ePteIV1BeD4wYmATJG2w5R6VpjC+GVicXKmwvxe1mwH8NYzXZIknYNOvwAqki0yvkHvAAxzBIB5E6Cf+KvN92GAsgMVLM+q8vf1FUTilm8jZnbMeT8z0nz0rL7P/hyS/wByX4OvyN2pcoNNLigrxDF37rqlvOckBTMH4bHf47Uw2NxFgXMO9x8t0DvELSrCZ57GRyg092euvfW4d2t5dRvDZokeo3FQu0lu6103HJIICg/4RsfvrqxxwceFaKhLfz2ICXwpIddMjrAPNlIDazsTPnTb4gd3GmmwI5ECWn+bQfCa4vyy6fZ39OvpP315xI2oTujcnKDczwBn/ugfZiN9ZrnZceyTRkyw2SovfCMXdsYZrbIgLTlhfEoK8uZcmTJ11jkAI2Kx5bD20ti4LsEXSsjwiYBA36z9DyFdn2TI9x3uoQf4eUSB1JJcEa6bGrV2Q7WW8Ladbll7hdicwIO4A2PPeTpSY7vUnFLgpt7C3okW7m/JGP4VbuF9psVbwJwycOxIaDlupZu6tmUhyQu++20Ly2tR9qWHAy9xiPQraIiOneCvbftSwyjSziJiICW4+XfUVEsy6/iOMO7MbWPBZmY5bN5RLEsYAWAJO1KtFv8AtWweYzZxoPOHgfIXoHwpVKRVEDE2L4BlAR5Mv51DFthqbbAiDB2kEQdNOVFXvE6knefI10jSNa6ksSlyzDHLXCIFlrjCGtjrJArjiFu3btPcuWLLKgLEZVk9BMRqdPjRMN1NVD2lcXAtph0Ms0O/ko90epbX/KOtOx4t8kik2Uf95d3dNxYRySYRQAszoo2A5AVN4V2qxNkpkusypsraiOk7/lQa1bB3ivGtQRG/St2XSwkrnFU+3T9MdDI4Pyt2blwHtlZxdr+Kh0MN4SQD5+vL+lA+1vbPDHD/ALPhLgOZirEclI1AnkRpp1rN8BxJ7OfKYFxGtuBsysCPgQdZ/M1CxUErG5Gv1rh5fZqx5Li+G+Pcb/8AEJOKVfEK3bwyn9bn8q9woBEnn5/rnUTBYZrgMRlTVpIEfrWpaXhHLaaTm0zwS22apa3xvNXu/X1HsLqGOuo6jzA5eYp4L4m8iOXl603hEEEaQSo/2/kak211MdeR8hSV3GZ8nEYtdl/3+Y/wq7kuSCJIK/PL+vnVowKxEATsOvQVUcApzrqdZ/Gr/h7QDLtpEV2fZ8v3T+J5v2xBPNFrjyr7sI8MY6dQD9T+vlU4LBnf1JimcCnifp4f/dTt5vKnylyYoKolV7WYL+DdKnT+1YTzXLoPLLmP60z/ABWLJtoTsCyA8tMrR/8An9a0XthiBbw1xoGsLrpo0g/GJPnWa8L4w1i3dVVQtdyDM6K4UKLkwrAjM2YCSNAD10w6mCk0b9NNqL+Ic7E4xO8uW3MG4q5ddyrTl8+seR6Ctb4RaCjKykeZGh9DOtYTwu85ui5AYpB0AUaHYAAATrsK05faBhgELfZEFYOdTzjTK3zFcvPDzUlZ2dHkg4vc6PPaF2gWzb7qzIuXhqdQVQNr5gllA9A1ZlZua1M7ScdGNxT3XBVDCpsSirMcwNSSSJiTvGtXXC9nrFzDovd5WBMsUy3CVJBBykgHTYEjpWjFgaVGLPn3TcuwB4KxY5SxA3/U0SxOHgSuoAgEjXkN/jRK/hBh1UG3lXUIY3iJMzry1qNjbZFrvIlCQszsTJA+n0PSunjVQ5ZihK80aXcmcVWMLhR1DH7vzoFes95lXrpRztASLOCX/wCUZ+Vr+tDogZoiNfl/Sub7Hjel3espv/nI9JNJumGOxlvC2VNu2Gt3XYd4XZjmImArCAB4jA0PrvRjjXZtbysiwAwgjl5EdI3qnYQqUJb7Rkj5D7qM4G9c7t1t33tyoylcpymf7ynLp0jatjxShzBmLJj8FPJBlP7Z8HTAqEFybtwRk0lU1lyRsD7oBAmT0NU/Np91XDE9h7jsW/aSzkyS6lmY9Sc0k+tRv+g7upa8ix/cOv1FIyYss3bRjyapZHbYHtdoL4UKGQKAqgdzY2Xbe3v1O55k1w3Erh3bz0gD5KABRTC9lW73KxV1US0MVnoJgxrVju9krD2xlXK8QcrkgGdwTuORnfyoY6afdCf2iPYpw4tejS64Hk7AfIGuf3hd/wDK/wDrb86Kf9O51OQOpUkEsQQYMcjM1CvcEuKMysjxuASG+R3onp8i7EWeDfU5GNvf+W5/rb86VCyZpUkdaNat44yBpA+Zovw5Ld0wzkHYKqT9da8s9gMWviz2W8szg/VaKYDsbekd5kA5wZny22++t882NrhmOGOd8o8bs47HMgBWRGuh85A0+ANYZ2ndmxmIndbrJp0QlABPktfUVjAOqBM66c4P5184+0bhb4biF9XEZ3N0HQyHZvEQDpLBjFM0Gqisj8Rjp466IrDxTTHy9TUkOvOjHYbhq4riFm24zW5Z2XkQiloI5gtAjoa6Ws1eHHj3qSfwaJihKUttAlLblA4RsmxbKcs9J2mmmwxYjKNfWNK+lmwKv/AdU7txkClCVPPKeWUgEcoMRBisQ7ddmX4bimtmTacFrL/zKdIP95dj8DzFZdN7Qjq4uLVNcrv0G6jTeA1Tsq4sfIawOdTbWxHl9ZA+UVF1mn0EfMa7aVzPaP8AqJL4fY2aao4k66hLDgaTGpnUeR+POu1SSwEbnUT8vlXliwYU+LUGN4MZQY9PxrgXIEz5n6mfWudzR0cs4PJVe76ceg/wi6BdBIDasBJO5DAH4b1f+EW1aZXXeSAflNZ9wYgOjG21wLLFEMMYRics9N/hU/h3btkjPYVupR2T4wQ3LlXS0Wohji1J9zi+1sDyTg4rpFGn8P0Dk82/9q/1ry5cOp2qtcN7e4PKc5uWyTsyMx2A3QN0rjGdvcGB4Wuv5Laj/eVrX4+O+pyvAydKYD9pOJLJbEkDvCcvWFOv1+tUzAoC0ETpVg7Z8UXEph7qpcVGa8q5wATl7qSIkRJI0nUHoaFcE4ddvOvcoXklCNJHhLEkmBlAEyYrDqMilbibMGKUYpMk4bDm2WK7NGnptH1+dQb/AA+4q52iJg/qKOWLgMfremOJ3CFK8jpM/hFYMeeSn8eo5x4AN6AdOlbp7KMKuIwFtm7pnDMjBh4jkhFMgTPdBFnoBWGYiSxgazEDWt+9jvCR+6rbFTme5dYnSffKc+ULW/JPyoCMeS2WeG2lEqkyCP7Rio11Hi29I1qhe1bGIBZw9tFU63XAUDaVSY33etHHB1iGJYcwfl10rAO3fE7p4hfPdsLXed0hZWAIQC34SeRKk/GgwyW+2zVgitxY+1JynDL0tffA/ChFxSAdzpzM7mpvbniaW8TbRw0dypkQYlrnL4VBs4y1dBCuCTEDUExvoansTjQY/g39W2daSds4s3isAAEQCRVm7FZGvkXEzqVJAglgVg6CIOhPyoJhkB90qdBqDPXpVj7HWSMZZywDLROk+B59dJrpZv4GIzRvG0whxThJDnI3h3GdSCNJ1016UDvYa40q66TvNaximuahVkeUT9dIoXi8OrGHGg5MiDX+6coPyrFj1TRxJ4EzObGF7qcy5lbeNx6afGuLV9VeQpKgz0MfKK0C/wAOsx4LBI394z98j50BvcOthpa3eXzCuygdT4dvjT46hS6oU8G3oN4fh+DxCsbSJbPvNlPdgnTcSRrzMddTUTiHZZhJyQNIMAj5rpHrG/xp9sDlYG1iFzHbJKtEdDFRsY+Mwzy11iRoGkt8NZoY2nUZfJlySrzIqt/stbdi3c5pO6q8H/SI+Ve1dLHaPEBQGwwY6yzIwJ1nUafdXlFcv6V9UD5fV/RmiNfgGAzR01/5p60Z5fPSmCw5HxcxvXZBMQSPhXLN53iCEVnMwoLGJOgEnTrXzjxq9+8Lt3FkQ14+FSZCqnhVfXKAT5k19C4gsD72+4I+6N/SvnvABCohcqsAwTcL0AO5jaafiS2P5fmA3yVHFYB1MZT8q74Vi72FfvLYytlKyQZGaNRruCAenUEaVb1XlAA86Z4xaAw7wAPd/wBy0ePEpzUX0bLcnFWuxWU4pic7Xf2i8Hc5mYXGBJ84IFbrfsWuO8HVrly2t8IGLSALN0SDm5qrQZB5HyBrBTXK3LgkWy3ijMoJhoMgED3teVd/U6CKgni8riZo5W27HsIFN1EfZpBII0OkEHUHX51Zv+kg/wDZuQR/MBGx55h91A34Hcv2hesAvDhHURKliApBnaTBmIlTsZFhOFxOFtBLrKwBKyjZgI1ynQHryrk6zUYFml4sfp1+/I/FjzygpYn09en2Y9Z7M3QB/FtsoDKurdRJUEeW3lUTHdmWTA38T3qxZKIVgyxdgmhIA0mee1d/vp4yiAIjQfdJMfrWp/HcGz8FF1Lii3bxTG6hnM7EW0txGhADMxnr5RWDNm0zajhT+LHQeppyzNfIr/YmyGe/ddzlw+GvXu71Ju+A28s7KM1xZO+ojqK6zDkIqwcOwrJw/FYjULca1hVaN5bvriz0/hW59YqtMdaC+SJt9TotFcFq5uGvFNEimGrPDcRiUw62cPfuBc9sMqOyEl2eAQMoIza7bCdqsp4NiOG2CL9so95bmgKsyhlNoSQYBPi56A9RFax7JeFMnCsN42XOGukLA992Ybgn3SooH7V8AweSHZTakOZIDKXkE7DwsSNufSgnzGvmFjltlfy+plNi5AqBxG/HrRazw57lzIq+Ln0EbknYAdaNdquxNqxhu9Fz+MCBBOlzqoG4I3naAZ6hWFw3pyK8GcoOS7FIwN5w4hozGD6c/TSvorsTcL8OwzWVD28mytDBgSGmCDmzZpr5/wANhQFOYakEQOQ2rdfYdgb1rh7rftun8d2th1ykoVt6gHWC2YzzmtOScHJuPYTBOuS08OvIG8RuIx5OxI+u1c9rCn7LeaFL5IU6ZgWIUEEajU0dqtdusJmwrsDBz2DsDoL1omDEiQIpOWS2t+4bBcpGL9v+IZcXlNq1cAtJ76mZ8R95GV9jsTHlvIjDuottiUw95baOLbsHDopcGI8III5AmNQMwkU52+uTjr3kLY//AFWz95rReG8K7vs3ctyMz4e7iWBXckG6vxChPlTPZ/7rR4Uv6V9iT1GXx5qMuLZltsYZtr9xf8dgD/Zcarj7NOzDXsTbxNu9aezauFXB7xX1tkaKVAI8Q+11rOrIkVtnsIvomExGYgTiOf8A9O3/AFrdmlLZdgx1+XI3CTNEt8JtKQQoBGsqWHz11+Nd3cIzNJKEDaUkj4k6VIzhx4WHrv8AjUazba2Y+z5SflJJ+FYLZKIScFytmGXyGUD6gCnzhHMy0HSAsD6wTUy3iCROU/Qfea6GJXY6Hof6VNzJQMxODutGin1Yj55afbBHKRqTyJY/gZFEQwO1eVNzLoBtwRDqySesLry5617RqlU3slAMYG825y/GP9tSsJwsoZNxieg2+s0SilU3Mqhruust6/0rA+3V+1gcbfsFLmXN3qQFiLnjIBLA5Q5Zf8tfQVZT7dOzaXLSY3MRcTLZI0yspZiJ5yCT86uM2iNWZNie08f2dsDzc/gPzoXf4rduEZ7hidhoPkN/jTdzDwd6kW7zL7pK/wCA5Z9csT8aZDPtmpejsLw7VCey6rmZSq/zEED5nSuMPdVSDo0HbXX40m1JJ1PMnU/WvVaTJjXeuhl9s5JJpRX4/wDgtaVd2GOyHFjh8QbgJyN4LlufC6md/MTIP51Zu0+Nw2UraJF03Ga7KkZtSijX3gqoFBE65zzM1LBYFrsW7Ym45yqNpJ0CjzJ0nbUTAk1ofBuyyYm1e4hxMs7sC721UobSopWCFAfMqD3fISGIrju9Rbl6mnd4VJFDtDwBxqpMSORBOh6GBPn8DG3+zfgNq5wwLftJcS85uFXUMCNMpg6cpFY/2pa53qaZmyhcO1tP4eKtKSinIs+KBMjpoIKlfonsvayYTDobbW8tpFyPlzLlAGuUkTpOhpaxKM7RUsu5UVz2n8EsnhF9Fy2Usr3qBVAWU1CgCAM3u+RIOux+aAutfRftw4wtnhxs/bxDBQP7qlXY/QD/ADCvnWPPWnIBdBu44gjnI/GuM3TenGTSeZmPKImfKDXVjTyjUn01o0Uz667K4dbeCwqJ7q2LQHoEXpRMid6i8Iw/d2LKRGS2ix0hQKjdo+NJg8PcvvrkA8MwSWIVR5SxAmllHz72vw/d43EWzkhbhXwiFIEZSfOILH+bNTOG4G/cG+La5M5tyD4vCudmgfZUbk8yOtOcYvd/cvXwNGuufIB2d1nkDqRv0qYvDb5tWjdusmHZM4S2gDXIdrYDQBm8Sgy06QfOgjBSf4jaXHHuIvCU/j2+7GZg6sNSdmED4mB8a+lq+cOyfEO5xFu/pCNMkEr7pB21nWJ1gmYNfRli6HVWGzAEehE1IFZF0O6oXtG43lxGDwanW67XbgEe5bVioO5E3ACDp/Zmr7Xz9c4ycXx+7cOq22uWrfklsMmnqcz/AOY0Gp40+R+kX9isf+ZFe9EV8CmJ44tm4JR76hl/mCW1JBjkcsehr6Fv4VHUoygqQVIjSCIj5VQPZr2ay4jFY+5E3bt23aGXxKq3XUtM/ayjlsN9a0Wm43WKEfSKX4C680n6ts+SuI4UWcRiLKyRavXbamdwjsoM+grW/Y5gLV3BXtXzC+cwUe7/AA7cCefP4n0qle1vBC1xS/ExcCXeQ95YMRylTvrM+pun/wAP+KlMZb5K1pwP8YdTyn/tj9TO+cn4VoyQjWVoumGwmRvDckRoGBVhI03FEsEGIynJp55p+v1qVizbHvAaAt/X60OuWLRMi4FnlIast31NdUP/ALNJ3Reqq2/0BB/UVGxUqBMoByZQw/1b/GnGW2Bqc5HIaD6Got3jjI+uq+m3xFRJvoQlWryD3ieoAU6eum/rREYlP5l+YoV++7Le9K+e4/XwpNZLkwqOkeGIA9Tzn0qnH1JYWW+PP5GlVeOAvfyJ/pH50qm1F2WWlSpUBD2gPbvha4nAYi2xVfBnDNspSHBPT3d+XntR6qH7bcU9vhV0JIzvbRiNPCWkj0MZfPNHOoQ+eriwYryK9uNJpA1B1jZvaxFdKaYLCT609YQscqeJjsOtQiZo3sZwHfcRVyJWxba5PIMfAs+fiYj/AA+VG/bFZXCYqxiMNc7q9dDd8mpt3lXKPGo0JM5SG0YAztqR7McZscPwyWMPZ/ilVN64327kAM0STEzAmAOQoJxjh13id5e8BdphdYyjppsKuOKcVaFymm+SpcMx1mwFLIpVfE4B1uEEtBOoCZj7gAXyJ1r6XweIFxFcAgMoaDuJEwfOqb2d9meCsLN2yl5zE9540HorSPjFGO0/GhZU21PjYf6R+dKxY5bnbtsuclXBi/ty4v32NRBMWreUKeRLHMdtJiN/sDTmaBh8C7K7xCquaToG1yws+8Z5DoelazxDs/YvnNctqzddQT6xv8ajXOzOHPvJm0A8TMRpJGhMczrW1YGJ8RGYYm/CWVACHuiH5F5u3LgPoVZB55RyiveD3wl+ySAwF22zKdmAdWynyMVrS8JW6chtK8nYqDqdNiK0ns52Xw+GtJNiyHXxZsiyp8jGka7dTQThsLjKwha4wjIGhlJBhWUg/UDSqt20druFvKFclwMoABBbSNTyoxxTtPaWVUZiOcaUJxfGkuhRLCIkHaYGo+M0Kxt9i91Fc4BwkYewtlwHYku+k6sII55gB4Z0kAaVJ7Q4I3LZuhXzooEcigLEgDrJn0Both8YqrIXM07HT661HxuKvXFykhVO4WZPkT0p6SXCQDb62Ze/CL5YxbaNcuXaOUga/IVvnZ3Hh0FsI6i2oUEqQIXQakb6VW+y/C1e74p8Izac4I3q+1mnBRlwN3uS5GcWjMjBGysR4WIkA+nMVhPCey93C8RxF261oDx5VzGWLuG0kBYAncyZGm8b5VV7Z8JDgXQNtG/A/hS54llhLHJ0pKiKTg1JduQ5wW8j2UNuMoAEDkRv9amXASCAYMaHeKoPZ7iDWH1nIfeH4+tX1LgIBBkHamSx7OAVK+T5/wDb1g7tvF2bzxFy13eYbTbZj84caeVHf/h7KrbxVxmg3GtoBy8Acz8S5HwrSO2eDFzD6gHKQdRPlVO4JdXD3FKqoXmABEU6KcoUgHSlZppQHlQDinDShzIpK8wu4+HMelHrbhgCNiJFemkJtDCmYLHAEgCeqnSPyNT8TwXvIYGAdwSQfpvRe/ZaZyqxHUCRUO/xYj7H11FM3NvgGvUDfuO1bcd9dgT7qzr6nlVgsPatiFELyI1B+VQb+Iwxi4wlxrAzb+fKoDZb8m2CNZZRqPXy/Xxt3LqRUg+cXb/8n1NKqr3Yryp4aJZeK9ryouN4jate+4HluflSkr6BEyqN7aFY8JvQJAe0XEa5e8XbpDZTPQGpPEe2J2sp/mb8qpnaY3sdbNq9dbISGhdBI20GmnnTo6ebAeSKMcLipfCLHf3lQmBufQVaH9nAIMX2B5So+sRQ/B9jMZZvW2yq6q2pVxtsdGg7VXhST5Qfiph5uxuGbXJ8mYfcanYDsvh7RDJbhhoDJJ19TRqzaaB4cp561PwsKQWXMBymK0bF1oTuOeB9mGvNIGVebH9amr/w/h1nCppA6s0Sf6eVVG/xq6dFORRsq6AV4txrhm4xbyMn/ilyhKXUJSSD3FO1aKCLXibryH51TrjtcYsxJJ1NEMUluIA12phbdMhBRBlJsZW3S7iakhK6WQZG9HYJauzXBBZGdoLkdPdH51H7W48gC0p31aPuoTd4reZcpcxUW9YYEZtyJ13g0hY3uuQblxSIPc10lkVJyV0E8q0WLFaaKe7yaaVKesSpmPKhaRdkrgmMNu4I2OhFXFLpLERtGvWq9wDBS2cpoDoSedHr+JCwOZ/WtZMtOXA6PQdF0dRTd/I6lSQQdDrQ3v8A3pHWelMK2lCol2VrE4cpcKjrAPxo32e4pLd3dAn7JI59KduIDULEWeg13p7akqYHRhzjOJXK1siSRp08qpN7BsOVHW4irCCmVuZHP4Ur6iqhcCS5J/ZbHhrYtnRl28xvR6qZbGVgy6EUawfG5MOIjmKXOHNoKLDBpm9h1f3lB+/5704rgiQZr00oIA43gh+xBHQ6H8qfsE2/+0QBtGv3UVmmbzERAEUW5slAW89pmLGyST5sPupUY79vL50qLc/0yqKRje0d65oDlHRdPrvQsgnUmlSroKKj0Mrk31EqSYAmiGH4WWEkgUqVBkk10CgrOjwwjpXj4EilSoVJltDQtzUgYFqVKpKTRaRz+zHapNvh7Eb/AAmlSqnJlpHdvhx/4p1MB1OlKlQ7mXSOv2FZ3NeNgh1pUqu2VREKCdNa9KzXtKiBOhhTvFL9nNeUqHcwqE1qPWnbVvalSq2+Cl1LdgFUJC7DSuMXhyWWDtE0qVY31HHb4QNOYAz8D9KE45BbMCaVKih1IxoNNc3F0pUqYCCsQmXXnTV3GhozDXrSpU+KsU3Q/avaDnXVy1JpUqCXASJ+B4gyvB1B5UesYlX2pUqRNIZFjtcmlSpQY2bQrylSqyH/2Q=="/>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2016171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610093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817"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52400" y="152400"/>
            <a:ext cx="88392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p:cNvSpPr/>
          <p:nvPr userDrawn="1"/>
        </p:nvSpPr>
        <p:spPr>
          <a:xfrm>
            <a:off x="152400" y="1364343"/>
            <a:ext cx="8839200" cy="5312228"/>
          </a:xfrm>
          <a:prstGeom prst="roundRect">
            <a:avLst>
              <a:gd name="adj" fmla="val 1440"/>
            </a:avLst>
          </a:prstGeom>
          <a:solidFill>
            <a:schemeClr val="bg1"/>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995" name="Line 11"/>
          <p:cNvSpPr>
            <a:spLocks noChangeShapeType="1"/>
          </p:cNvSpPr>
          <p:nvPr userDrawn="1"/>
        </p:nvSpPr>
        <p:spPr bwMode="auto">
          <a:xfrm flipV="1">
            <a:off x="152400" y="1364343"/>
            <a:ext cx="8839200" cy="0"/>
          </a:xfrm>
          <a:prstGeom prst="line">
            <a:avLst/>
          </a:prstGeom>
          <a:noFill/>
          <a:ln w="57150">
            <a:solidFill>
              <a:srgbClr val="66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n w="76200">
                <a:solidFill>
                  <a:schemeClr val="tx1"/>
                </a:solidFill>
              </a:ln>
            </a:endParaRPr>
          </a:p>
        </p:txBody>
      </p:sp>
    </p:spTree>
    <p:extLst>
      <p:ext uri="{BB962C8B-B14F-4D97-AF65-F5344CB8AC3E}">
        <p14:creationId xmlns:p14="http://schemas.microsoft.com/office/powerpoint/2010/main" val="363665724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818"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chemeClr val="bg1">
              <a:lumMod val="50000"/>
            </a:schemeClr>
          </a:solidFill>
          <a:ln w="28575">
            <a:solidFill>
              <a:srgbClr val="660066"/>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solidFill>
                <a:prstClr val="white"/>
              </a:solidFill>
            </a:endParaRPr>
          </a:p>
        </p:txBody>
      </p:sp>
      <p:pic>
        <p:nvPicPr>
          <p:cNvPr id="16" name="Picture 15"/>
          <p:cNvPicPr>
            <a:picLocks/>
          </p:cNvPicPr>
          <p:nvPr userDrawn="1"/>
        </p:nvPicPr>
        <p:blipFill>
          <a:blip r:embed="rId13" cstate="print">
            <a:extLst>
              <a:ext uri="{28A0092B-C50C-407E-A947-70E740481C1C}">
                <a14:useLocalDpi xmlns:a14="http://schemas.microsoft.com/office/drawing/2010/main" val="0"/>
              </a:ext>
            </a:extLst>
          </a:blip>
          <a:stretch>
            <a:fillRect/>
          </a:stretch>
        </p:blipFill>
        <p:spPr>
          <a:xfrm>
            <a:off x="1981200" y="1033046"/>
            <a:ext cx="5181600" cy="762000"/>
          </a:xfrm>
          <a:prstGeom prst="roundRect">
            <a:avLst/>
          </a:prstGeom>
          <a:ln>
            <a:solidFill>
              <a:schemeClr val="tx1"/>
            </a:solidFill>
          </a:ln>
        </p:spPr>
      </p:pic>
      <p:sp>
        <p:nvSpPr>
          <p:cNvPr id="10" name="Text Box 38"/>
          <p:cNvSpPr txBox="1">
            <a:spLocks noChangeArrowheads="1"/>
          </p:cNvSpPr>
          <p:nvPr userDrawn="1"/>
        </p:nvSpPr>
        <p:spPr bwMode="white">
          <a:xfrm>
            <a:off x="1032329" y="1873046"/>
            <a:ext cx="7079343" cy="830997"/>
          </a:xfrm>
          <a:prstGeom prst="rect">
            <a:avLst/>
          </a:prstGeom>
          <a:noFill/>
          <a:ln>
            <a:noFill/>
          </a:ln>
          <a:effectLst>
            <a:outerShdw dist="28398" dir="1593903"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eaLnBrk="0" hangingPunct="0">
              <a:spcBef>
                <a:spcPct val="50000"/>
              </a:spcBef>
            </a:pPr>
            <a:r>
              <a:rPr lang="en-US" sz="4800" b="1" i="1" dirty="0">
                <a:ln>
                  <a:solidFill>
                    <a:srgbClr val="660066"/>
                  </a:solidFill>
                </a:ln>
                <a:solidFill>
                  <a:schemeClr val="bg1"/>
                </a:solidFill>
                <a:latin typeface="Arial Black" pitchFamily="34" charset="0"/>
              </a:rPr>
              <a:t>LORI WEIGEL</a:t>
            </a:r>
          </a:p>
        </p:txBody>
      </p:sp>
      <p:sp>
        <p:nvSpPr>
          <p:cNvPr id="11" name="Text Box 39"/>
          <p:cNvSpPr txBox="1">
            <a:spLocks noChangeArrowheads="1"/>
          </p:cNvSpPr>
          <p:nvPr userDrawn="1"/>
        </p:nvSpPr>
        <p:spPr bwMode="white">
          <a:xfrm>
            <a:off x="1828800" y="2633246"/>
            <a:ext cx="54864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1593903" algn="ctr" rotWithShape="0">
                    <a:srgbClr val="000066"/>
                  </a:outerShdw>
                </a:effectLst>
              </a14:hiddenEffects>
            </a:ext>
          </a:extLst>
        </p:spPr>
        <p:txBody>
          <a:bodyPr>
            <a:spAutoFit/>
          </a:bodyPr>
          <a:lstStyle/>
          <a:p>
            <a:pPr algn="ctr" eaLnBrk="0" hangingPunct="0">
              <a:spcBef>
                <a:spcPct val="50000"/>
              </a:spcBef>
            </a:pPr>
            <a:r>
              <a:rPr lang="en-US" sz="1600" i="1" dirty="0">
                <a:latin typeface="Arial Black" pitchFamily="34" charset="0"/>
              </a:rPr>
              <a:t>PARTNER </a:t>
            </a:r>
            <a:r>
              <a:rPr lang="en-US" sz="1600" dirty="0">
                <a:latin typeface="Arial Black" pitchFamily="34" charset="0"/>
              </a:rPr>
              <a:t>• </a:t>
            </a:r>
            <a:r>
              <a:rPr lang="en-US" sz="1600" i="1" dirty="0">
                <a:latin typeface="Arial Black" pitchFamily="34" charset="0"/>
              </a:rPr>
              <a:t>LORI@POS.ORG</a:t>
            </a:r>
            <a:r>
              <a:rPr lang="en-US" sz="1600" dirty="0">
                <a:latin typeface="Futura Md BT" pitchFamily="34" charset="0"/>
              </a:rPr>
              <a:t> </a:t>
            </a:r>
          </a:p>
        </p:txBody>
      </p:sp>
      <p:pic>
        <p:nvPicPr>
          <p:cNvPr id="15" name="Picture 14" descr="hart logo"/>
          <p:cNvPicPr>
            <a:picLocks/>
          </p:cNvPicPr>
          <p:nvPr userDrawn="1"/>
        </p:nvPicPr>
        <p:blipFill rotWithShape="1">
          <a:blip r:embed="rId14">
            <a:extLst>
              <a:ext uri="{28A0092B-C50C-407E-A947-70E740481C1C}">
                <a14:useLocalDpi xmlns:a14="http://schemas.microsoft.com/office/drawing/2010/main" val="0"/>
              </a:ext>
            </a:extLst>
          </a:blip>
          <a:srcRect l="2750" r="2750" b="10756"/>
          <a:stretch/>
        </p:blipFill>
        <p:spPr bwMode="auto">
          <a:xfrm>
            <a:off x="1981199" y="4004846"/>
            <a:ext cx="5155019" cy="762000"/>
          </a:xfrm>
          <a:prstGeom prst="roundRect">
            <a:avLst/>
          </a:prstGeom>
          <a:noFill/>
          <a:ln>
            <a:solidFill>
              <a:schemeClr val="tx1"/>
            </a:solidFill>
          </a:ln>
          <a:extLst/>
        </p:spPr>
      </p:pic>
      <p:sp>
        <p:nvSpPr>
          <p:cNvPr id="18" name="Text Box 38"/>
          <p:cNvSpPr txBox="1">
            <a:spLocks noChangeArrowheads="1"/>
          </p:cNvSpPr>
          <p:nvPr userDrawn="1"/>
        </p:nvSpPr>
        <p:spPr bwMode="white">
          <a:xfrm>
            <a:off x="1005748" y="4844846"/>
            <a:ext cx="7079343" cy="830997"/>
          </a:xfrm>
          <a:prstGeom prst="rect">
            <a:avLst/>
          </a:prstGeom>
          <a:noFill/>
          <a:ln>
            <a:noFill/>
          </a:ln>
          <a:effectLst>
            <a:outerShdw dist="28398" dir="1593903"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eaLnBrk="0" hangingPunct="0">
              <a:spcBef>
                <a:spcPct val="50000"/>
              </a:spcBef>
            </a:pPr>
            <a:r>
              <a:rPr lang="en-US" sz="4800" b="1" i="1" dirty="0" smtClean="0">
                <a:ln>
                  <a:solidFill>
                    <a:srgbClr val="660066"/>
                  </a:solidFill>
                </a:ln>
                <a:solidFill>
                  <a:schemeClr val="bg1"/>
                </a:solidFill>
                <a:latin typeface="Arial Black" pitchFamily="34" charset="0"/>
              </a:rPr>
              <a:t>JAY CAMPBELL</a:t>
            </a:r>
            <a:endParaRPr lang="en-US" sz="4800" b="1" i="1" dirty="0">
              <a:ln>
                <a:solidFill>
                  <a:srgbClr val="660066"/>
                </a:solidFill>
              </a:ln>
              <a:solidFill>
                <a:schemeClr val="bg1"/>
              </a:solidFill>
              <a:latin typeface="Arial Black" pitchFamily="34" charset="0"/>
            </a:endParaRPr>
          </a:p>
        </p:txBody>
      </p:sp>
      <p:sp>
        <p:nvSpPr>
          <p:cNvPr id="19" name="Text Box 39"/>
          <p:cNvSpPr txBox="1">
            <a:spLocks noChangeArrowheads="1"/>
          </p:cNvSpPr>
          <p:nvPr userDrawn="1"/>
        </p:nvSpPr>
        <p:spPr bwMode="white">
          <a:xfrm>
            <a:off x="1015410" y="5605046"/>
            <a:ext cx="71131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1593903" algn="ctr" rotWithShape="0">
                    <a:srgbClr val="000066"/>
                  </a:outerShdw>
                </a:effectLst>
              </a14:hiddenEffects>
            </a:ext>
          </a:extLst>
        </p:spPr>
        <p:txBody>
          <a:bodyPr wrap="square">
            <a:spAutoFit/>
          </a:bodyPr>
          <a:lstStyle/>
          <a:p>
            <a:pPr algn="ctr" eaLnBrk="0" hangingPunct="0">
              <a:spcBef>
                <a:spcPct val="50000"/>
              </a:spcBef>
            </a:pPr>
            <a:r>
              <a:rPr lang="en-US" sz="1600" i="1" dirty="0" smtClean="0">
                <a:latin typeface="Arial Black" pitchFamily="34" charset="0"/>
              </a:rPr>
              <a:t>VICE PRESIDENT • JCAMPBELL@HARTRESEARCH.COM</a:t>
            </a:r>
            <a:endParaRPr lang="en-US" sz="1600" i="1" dirty="0">
              <a:latin typeface="Arial Black" pitchFamily="34" charset="0"/>
            </a:endParaRPr>
          </a:p>
        </p:txBody>
      </p:sp>
      <p:cxnSp>
        <p:nvCxnSpPr>
          <p:cNvPr id="6" name="Straight Connector 5"/>
          <p:cNvCxnSpPr/>
          <p:nvPr userDrawn="1"/>
        </p:nvCxnSpPr>
        <p:spPr>
          <a:xfrm>
            <a:off x="1544865" y="3429000"/>
            <a:ext cx="6054271" cy="0"/>
          </a:xfrm>
          <a:prstGeom prst="line">
            <a:avLst/>
          </a:prstGeom>
          <a:ln w="28575">
            <a:solidFill>
              <a:srgbClr val="66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08985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4.emf"/><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chart" Target="../charts/char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2.xml"/><Relationship Id="rId2" Type="http://schemas.openxmlformats.org/officeDocument/2006/relationships/image" Target="../media/image3.jpe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609600" y="3200400"/>
            <a:ext cx="7924800" cy="1219200"/>
          </a:xfrm>
          <a:prstGeom prst="roundRect">
            <a:avLst>
              <a:gd name="adj" fmla="val 10189"/>
            </a:avLst>
          </a:prstGeom>
          <a:solidFill>
            <a:srgbClr val="660066"/>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pPr>
            <a:r>
              <a:rPr lang="en-US" sz="2200" b="1" dirty="0">
                <a:solidFill>
                  <a:schemeClr val="bg1"/>
                </a:solidFill>
              </a:rPr>
              <a:t>Key findings from a statewide survey of </a:t>
            </a:r>
            <a:r>
              <a:rPr lang="en-US" sz="2200" b="1" dirty="0" smtClean="0">
                <a:solidFill>
                  <a:schemeClr val="bg1"/>
                </a:solidFill>
              </a:rPr>
              <a:t>600 registered </a:t>
            </a:r>
            <a:r>
              <a:rPr lang="en-US" sz="2200" b="1" dirty="0">
                <a:solidFill>
                  <a:schemeClr val="bg1"/>
                </a:solidFill>
              </a:rPr>
              <a:t>voters in </a:t>
            </a:r>
            <a:r>
              <a:rPr lang="en-US" sz="2200" b="1" dirty="0" smtClean="0">
                <a:solidFill>
                  <a:schemeClr val="bg1"/>
                </a:solidFill>
              </a:rPr>
              <a:t>Ohio conducted July 28</a:t>
            </a:r>
            <a:r>
              <a:rPr lang="en-US" sz="2200" b="1" baseline="30000" dirty="0" smtClean="0">
                <a:solidFill>
                  <a:schemeClr val="bg1"/>
                </a:solidFill>
              </a:rPr>
              <a:t>th</a:t>
            </a:r>
            <a:r>
              <a:rPr lang="en-US" sz="2200" b="1" dirty="0" smtClean="0">
                <a:solidFill>
                  <a:schemeClr val="bg1"/>
                </a:solidFill>
              </a:rPr>
              <a:t> - August 1</a:t>
            </a:r>
            <a:r>
              <a:rPr lang="en-US" sz="2200" b="1" baseline="30000" dirty="0" smtClean="0">
                <a:solidFill>
                  <a:schemeClr val="bg1"/>
                </a:solidFill>
              </a:rPr>
              <a:t>st</a:t>
            </a:r>
            <a:r>
              <a:rPr lang="en-US" sz="2200" b="1" dirty="0" smtClean="0">
                <a:solidFill>
                  <a:schemeClr val="bg1"/>
                </a:solidFill>
              </a:rPr>
              <a:t>, 2016.</a:t>
            </a:r>
            <a:endParaRPr lang="en-US" sz="2200" b="1" dirty="0">
              <a:solidFill>
                <a:schemeClr val="bg1"/>
              </a:solidFill>
            </a:endParaRPr>
          </a:p>
        </p:txBody>
      </p:sp>
      <p:sp>
        <p:nvSpPr>
          <p:cNvPr id="5" name="Text Box 38"/>
          <p:cNvSpPr txBox="1">
            <a:spLocks noChangeArrowheads="1"/>
          </p:cNvSpPr>
          <p:nvPr/>
        </p:nvSpPr>
        <p:spPr bwMode="white">
          <a:xfrm>
            <a:off x="533400" y="5940317"/>
            <a:ext cx="3733800" cy="230832"/>
          </a:xfrm>
          <a:prstGeom prst="rect">
            <a:avLst/>
          </a:prstGeom>
          <a:noFill/>
          <a:ln w="9525">
            <a:noFill/>
            <a:miter lim="800000"/>
            <a:headEnd/>
            <a:tailEnd/>
          </a:ln>
          <a:effectLst/>
          <a:extLst/>
        </p:spPr>
        <p:txBody>
          <a:bodyPr wrap="square" tIns="0" bIns="0">
            <a:spAutoFit/>
          </a:bodyPr>
          <a:lstStyle/>
          <a:p>
            <a:pPr algn="ctr" eaLnBrk="0" hangingPunct="0">
              <a:spcBef>
                <a:spcPct val="50000"/>
              </a:spcBef>
            </a:pPr>
            <a:r>
              <a:rPr lang="en-US" sz="1500" b="1" dirty="0" smtClean="0">
                <a:ln w="3175">
                  <a:noFill/>
                </a:ln>
                <a:latin typeface="Arial"/>
                <a:ea typeface="Tahoma" pitchFamily="34" charset="0"/>
                <a:cs typeface="Arial"/>
              </a:rPr>
              <a:t>LORI WEIGEL</a:t>
            </a:r>
            <a:endParaRPr lang="en-US" sz="1500" b="1" dirty="0">
              <a:ln w="3175">
                <a:noFill/>
              </a:ln>
              <a:latin typeface="Arial"/>
              <a:ea typeface="Tahoma" pitchFamily="34" charset="0"/>
              <a:cs typeface="Arial"/>
            </a:endParaRPr>
          </a:p>
        </p:txBody>
      </p:sp>
      <p:sp>
        <p:nvSpPr>
          <p:cNvPr id="6" name="Text Box 40"/>
          <p:cNvSpPr txBox="1">
            <a:spLocks noChangeArrowheads="1"/>
          </p:cNvSpPr>
          <p:nvPr/>
        </p:nvSpPr>
        <p:spPr bwMode="auto">
          <a:xfrm>
            <a:off x="0" y="6553200"/>
            <a:ext cx="182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b="1" dirty="0" smtClean="0">
                <a:solidFill>
                  <a:schemeClr val="bg1"/>
                </a:solidFill>
              </a:rPr>
              <a:t>13252</a:t>
            </a:r>
            <a:endParaRPr lang="en-US" sz="1400" b="1" dirty="0">
              <a:solidFill>
                <a:schemeClr val="bg1"/>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5334000"/>
            <a:ext cx="2310747" cy="457200"/>
          </a:xfrm>
          <a:prstGeom prst="roundRect">
            <a:avLst/>
          </a:prstGeom>
          <a:ln>
            <a:solidFill>
              <a:schemeClr val="tx1"/>
            </a:solidFill>
          </a:ln>
        </p:spPr>
      </p:pic>
      <p:sp>
        <p:nvSpPr>
          <p:cNvPr id="9" name="Text Box 38"/>
          <p:cNvSpPr txBox="1">
            <a:spLocks noChangeArrowheads="1"/>
          </p:cNvSpPr>
          <p:nvPr/>
        </p:nvSpPr>
        <p:spPr bwMode="white">
          <a:xfrm>
            <a:off x="4572000" y="5943600"/>
            <a:ext cx="4228909" cy="230832"/>
          </a:xfrm>
          <a:prstGeom prst="rect">
            <a:avLst/>
          </a:prstGeom>
          <a:noFill/>
          <a:ln w="9525">
            <a:noFill/>
            <a:miter lim="800000"/>
            <a:headEnd/>
            <a:tailEnd/>
          </a:ln>
          <a:effectLst/>
          <a:extLst/>
        </p:spPr>
        <p:txBody>
          <a:bodyPr wrap="square" tIns="0" bIns="0">
            <a:spAutoFit/>
          </a:bodyPr>
          <a:lstStyle/>
          <a:p>
            <a:pPr algn="ctr" eaLnBrk="0" hangingPunct="0">
              <a:spcBef>
                <a:spcPct val="50000"/>
              </a:spcBef>
            </a:pPr>
            <a:r>
              <a:rPr lang="en-US" sz="1500" b="1" dirty="0" smtClean="0">
                <a:ln w="3175">
                  <a:noFill/>
                </a:ln>
                <a:latin typeface="Arial"/>
                <a:ea typeface="Tahoma" pitchFamily="34" charset="0"/>
                <a:cs typeface="Arial"/>
              </a:rPr>
              <a:t>JAY CAMPBELL</a:t>
            </a:r>
            <a:endParaRPr lang="en-US" sz="1500" b="1" dirty="0">
              <a:ln w="3175">
                <a:noFill/>
              </a:ln>
              <a:latin typeface="Arial"/>
              <a:ea typeface="Tahoma" pitchFamily="34" charset="0"/>
              <a:cs typeface="Arial"/>
            </a:endParaRPr>
          </a:p>
        </p:txBody>
      </p:sp>
      <p:pic>
        <p:nvPicPr>
          <p:cNvPr id="10" name="Picture 9" descr="hart logo"/>
          <p:cNvPicPr>
            <a:picLocks noChangeAspect="1"/>
          </p:cNvPicPr>
          <p:nvPr/>
        </p:nvPicPr>
        <p:blipFill rotWithShape="1">
          <a:blip r:embed="rId3">
            <a:extLst>
              <a:ext uri="{28A0092B-C50C-407E-A947-70E740481C1C}">
                <a14:useLocalDpi xmlns:a14="http://schemas.microsoft.com/office/drawing/2010/main" val="0"/>
              </a:ext>
            </a:extLst>
          </a:blip>
          <a:srcRect l="2750" r="2750" b="10756"/>
          <a:stretch/>
        </p:blipFill>
        <p:spPr bwMode="auto">
          <a:xfrm>
            <a:off x="5562600" y="5410200"/>
            <a:ext cx="2310747" cy="457200"/>
          </a:xfrm>
          <a:prstGeom prst="roundRect">
            <a:avLst/>
          </a:prstGeom>
          <a:noFill/>
          <a:ln>
            <a:solidFill>
              <a:schemeClr val="tx1"/>
            </a:solidFill>
          </a:ln>
          <a:extLst/>
        </p:spPr>
      </p:pic>
      <p:pic>
        <p:nvPicPr>
          <p:cNvPr id="3" name="Picture 2"/>
          <p:cNvPicPr>
            <a:picLocks noChangeAspect="1"/>
          </p:cNvPicPr>
          <p:nvPr/>
        </p:nvPicPr>
        <p:blipFill>
          <a:blip r:embed="rId4"/>
          <a:stretch>
            <a:fillRect/>
          </a:stretch>
        </p:blipFill>
        <p:spPr>
          <a:xfrm>
            <a:off x="609600" y="533400"/>
            <a:ext cx="3594100" cy="2133600"/>
          </a:xfrm>
          <a:prstGeom prst="rect">
            <a:avLst/>
          </a:prstGeom>
        </p:spPr>
      </p:pic>
    </p:spTree>
    <p:extLst>
      <p:ext uri="{BB962C8B-B14F-4D97-AF65-F5344CB8AC3E}">
        <p14:creationId xmlns:p14="http://schemas.microsoft.com/office/powerpoint/2010/main" val="26877974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6019800"/>
            <a:ext cx="8610600" cy="307777"/>
          </a:xfrm>
          <a:prstGeom prst="rect">
            <a:avLst/>
          </a:prstGeom>
          <a:noFill/>
        </p:spPr>
        <p:txBody>
          <a:bodyPr wrap="square" lIns="0" tIns="0" rIns="0" bIns="0" rtlCol="0">
            <a:spAutoFit/>
          </a:bodyPr>
          <a:lstStyle/>
          <a:p>
            <a:r>
              <a:rPr lang="en-US" sz="1000" i="1" dirty="0">
                <a:cs typeface="Times New Roman" pitchFamily="18" charset="0"/>
              </a:rPr>
              <a:t>And when it comes to ensuring that children here in </a:t>
            </a:r>
            <a:r>
              <a:rPr lang="en-US" sz="1000" i="1" dirty="0" smtClean="0">
                <a:cs typeface="Times New Roman" pitchFamily="18" charset="0"/>
              </a:rPr>
              <a:t>Ohio</a:t>
            </a:r>
            <a:r>
              <a:rPr lang="en-US" sz="1000" b="1" i="1" dirty="0" smtClean="0">
                <a:cs typeface="Times New Roman" pitchFamily="18" charset="0"/>
              </a:rPr>
              <a:t> </a:t>
            </a:r>
            <a:r>
              <a:rPr lang="en-US" sz="1000" i="1" dirty="0" smtClean="0">
                <a:cs typeface="Times New Roman" pitchFamily="18" charset="0"/>
              </a:rPr>
              <a:t>begin </a:t>
            </a:r>
            <a:r>
              <a:rPr lang="en-US" sz="1000" i="1" dirty="0">
                <a:cs typeface="Times New Roman" pitchFamily="18" charset="0"/>
              </a:rPr>
              <a:t>kindergarten with the knowledge and skills they need to do their best in school, do you think we should be doing more, doing less, or are doing enough?</a:t>
            </a:r>
          </a:p>
        </p:txBody>
      </p:sp>
      <p:cxnSp>
        <p:nvCxnSpPr>
          <p:cNvPr id="9" name="Straight Connector 8"/>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1" name="TextBox 10"/>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10</a:t>
            </a:fld>
            <a:endParaRPr lang="en-US" sz="700" dirty="0"/>
          </a:p>
        </p:txBody>
      </p:sp>
      <p:sp>
        <p:nvSpPr>
          <p:cNvPr id="12" name="Rectangle 118"/>
          <p:cNvSpPr>
            <a:spLocks noChangeArrowheads="1"/>
          </p:cNvSpPr>
          <p:nvPr/>
        </p:nvSpPr>
        <p:spPr bwMode="auto">
          <a:xfrm>
            <a:off x="473956" y="304800"/>
            <a:ext cx="82890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a:solidFill>
                  <a:srgbClr val="660066"/>
                </a:solidFill>
                <a:ea typeface="Tahoma" pitchFamily="34" charset="0"/>
                <a:cs typeface="Arial"/>
              </a:rPr>
              <a:t>Significant increases in desire to take action on early childhood </a:t>
            </a:r>
            <a:r>
              <a:rPr lang="en-US" sz="2200" b="1">
                <a:solidFill>
                  <a:srgbClr val="660066"/>
                </a:solidFill>
                <a:ea typeface="Tahoma" pitchFamily="34" charset="0"/>
                <a:cs typeface="Arial"/>
              </a:rPr>
              <a:t>education </a:t>
            </a:r>
            <a:r>
              <a:rPr lang="en-US" sz="2200" b="1" smtClean="0">
                <a:solidFill>
                  <a:srgbClr val="660066"/>
                </a:solidFill>
                <a:ea typeface="Tahoma" pitchFamily="34" charset="0"/>
                <a:cs typeface="Arial"/>
              </a:rPr>
              <a:t>were made across </a:t>
            </a:r>
            <a:r>
              <a:rPr lang="en-US" sz="2200" b="1" dirty="0" smtClean="0">
                <a:solidFill>
                  <a:srgbClr val="660066"/>
                </a:solidFill>
                <a:ea typeface="Tahoma" pitchFamily="34" charset="0"/>
                <a:cs typeface="Arial"/>
              </a:rPr>
              <a:t>most key sub-groups.</a:t>
            </a:r>
            <a:endParaRPr lang="en-US" sz="2200" dirty="0">
              <a:solidFill>
                <a:srgbClr val="660066"/>
              </a:solidFill>
              <a:ea typeface="Tahoma" pitchFamily="34" charset="0"/>
              <a:cs typeface="Arial"/>
            </a:endParaRPr>
          </a:p>
        </p:txBody>
      </p:sp>
      <p:graphicFrame>
        <p:nvGraphicFramePr>
          <p:cNvPr id="8" name="Table 7"/>
          <p:cNvGraphicFramePr>
            <a:graphicFrameLocks noGrp="1"/>
          </p:cNvGraphicFramePr>
          <p:nvPr>
            <p:extLst>
              <p:ext uri="{D42A27DB-BD31-4B8C-83A1-F6EECF244321}">
                <p14:modId xmlns:p14="http://schemas.microsoft.com/office/powerpoint/2010/main" val="1401755616"/>
              </p:ext>
            </p:extLst>
          </p:nvPr>
        </p:nvGraphicFramePr>
        <p:xfrm>
          <a:off x="611823" y="1381760"/>
          <a:ext cx="7920355" cy="4211320"/>
        </p:xfrm>
        <a:graphic>
          <a:graphicData uri="http://schemas.openxmlformats.org/drawingml/2006/table">
            <a:tbl>
              <a:tblPr firstRow="1" bandRow="1">
                <a:tableStyleId>{5C22544A-7EE6-4342-B048-85BDC9FD1C3A}</a:tableStyleId>
              </a:tblPr>
              <a:tblGrid>
                <a:gridCol w="3531235"/>
                <a:gridCol w="1463040"/>
                <a:gridCol w="1463040"/>
                <a:gridCol w="1463040"/>
              </a:tblGrid>
              <a:tr h="370840">
                <a:tc>
                  <a:txBody>
                    <a:bodyPr/>
                    <a:lstStyle/>
                    <a:p>
                      <a:pPr algn="ctr"/>
                      <a:r>
                        <a:rPr lang="en-US" sz="1200" b="0" i="1" dirty="0" smtClean="0">
                          <a:solidFill>
                            <a:schemeClr val="tx1"/>
                          </a:solidFill>
                          <a:latin typeface="+mn-lt"/>
                        </a:rPr>
                        <a:t>Increase </a:t>
                      </a:r>
                      <a:r>
                        <a:rPr lang="en-US" sz="1200" b="0" i="1" baseline="0" dirty="0" smtClean="0">
                          <a:solidFill>
                            <a:schemeClr val="tx1"/>
                          </a:solidFill>
                          <a:latin typeface="+mn-lt"/>
                        </a:rPr>
                        <a:t>in Doing More (+11% Overall) </a:t>
                      </a:r>
                      <a:endParaRPr lang="en-US" sz="1200" b="0" i="1" dirty="0">
                        <a:solidFill>
                          <a:schemeClr val="tx1"/>
                        </a:solidFill>
                        <a:latin typeface="+mn-lt"/>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latin typeface="+mn-lt"/>
                        </a:rPr>
                        <a:t>2014</a:t>
                      </a:r>
                      <a:endParaRPr lang="en-US" sz="12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200" dirty="0" smtClean="0">
                          <a:latin typeface="+mn-lt"/>
                        </a:rPr>
                        <a:t>2016</a:t>
                      </a:r>
                      <a:endParaRPr lang="en-US" sz="12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200" dirty="0" smtClean="0">
                          <a:latin typeface="+mn-lt"/>
                        </a:rPr>
                        <a:t>Net Increase</a:t>
                      </a:r>
                      <a:endParaRPr lang="en-US" sz="12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274320">
                <a:tc gridSpan="4">
                  <a:txBody>
                    <a:bodyPr/>
                    <a:lstStyle/>
                    <a:p>
                      <a:pPr algn="l" rtl="0" fontAlgn="ctr"/>
                      <a:r>
                        <a:rPr lang="en-US" sz="1200" b="1" i="1" u="none" strike="noStrike" dirty="0">
                          <a:solidFill>
                            <a:srgbClr val="FFFFFF"/>
                          </a:solidFill>
                          <a:effectLst/>
                          <a:latin typeface="+mn-lt"/>
                        </a:rPr>
                        <a:t>Party</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Republicans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dirty="0">
                          <a:solidFill>
                            <a:srgbClr val="1F497D"/>
                          </a:solidFill>
                          <a:effectLst/>
                          <a:latin typeface="+mn-lt"/>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dirty="0">
                          <a:solidFill>
                            <a:srgbClr val="4F81BD"/>
                          </a:solidFill>
                          <a:effectLst/>
                          <a:latin typeface="+mn-lt"/>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+5</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a:solidFill>
                            <a:srgbClr val="000000"/>
                          </a:solidFill>
                          <a:effectLst/>
                          <a:latin typeface="+mn-lt"/>
                        </a:rPr>
                        <a:t>Independents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+24</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Democrats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+9</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gridSpan="4">
                  <a:txBody>
                    <a:bodyPr/>
                    <a:lstStyle/>
                    <a:p>
                      <a:pPr algn="l" rtl="0" fontAlgn="ctr"/>
                      <a:r>
                        <a:rPr lang="en-US" sz="1200" b="1" i="1" u="none" strike="noStrike" dirty="0">
                          <a:solidFill>
                            <a:srgbClr val="FFFFFF"/>
                          </a:solidFill>
                          <a:effectLst/>
                          <a:latin typeface="+mn-lt"/>
                        </a:rPr>
                        <a:t>Gender/Age</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Men Ages 18-44</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+14</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a:solidFill>
                            <a:srgbClr val="000000"/>
                          </a:solidFill>
                          <a:effectLst/>
                          <a:latin typeface="+mn-lt"/>
                        </a:rPr>
                        <a:t>Men Ages 45+</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chemeClr val="bg1">
                              <a:lumMod val="50000"/>
                            </a:schemeClr>
                          </a:solidFill>
                          <a:effectLst/>
                          <a:latin typeface="+mn-lt"/>
                        </a:rPr>
                        <a:t>+0</a:t>
                      </a:r>
                      <a:r>
                        <a:rPr lang="en-US" sz="1400" b="1" i="0" u="none" strike="noStrike" dirty="0">
                          <a:solidFill>
                            <a:schemeClr val="bg1">
                              <a:lumMod val="50000"/>
                            </a:schemeClr>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Women Ages 18-44</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+5</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Women Ages 45+</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+22%</a:t>
                      </a:r>
                      <a:endParaRPr lang="en-US" sz="1400" b="1" i="0" u="none" strike="noStrike" dirty="0">
                        <a:solidFill>
                          <a:srgbClr val="00206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gridSpan="4">
                  <a:txBody>
                    <a:bodyPr/>
                    <a:lstStyle/>
                    <a:p>
                      <a:pPr algn="l" rtl="0" fontAlgn="ctr"/>
                      <a:r>
                        <a:rPr lang="en-US" sz="1200" b="1" i="1" u="none" strike="noStrike" dirty="0">
                          <a:solidFill>
                            <a:srgbClr val="FFFFFF"/>
                          </a:solidFill>
                          <a:effectLst/>
                          <a:latin typeface="+mn-lt"/>
                        </a:rPr>
                        <a:t>Parents</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Dads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+19</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a:solidFill>
                            <a:srgbClr val="000000"/>
                          </a:solidFill>
                          <a:effectLst/>
                          <a:latin typeface="+mn-lt"/>
                        </a:rPr>
                        <a:t>Moms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+4</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a:solidFill>
                            <a:srgbClr val="000000"/>
                          </a:solidFill>
                          <a:effectLst/>
                          <a:latin typeface="+mn-lt"/>
                        </a:rPr>
                        <a:t>Men Without Kids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+1</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320">
                <a:tc>
                  <a:txBody>
                    <a:bodyPr/>
                    <a:lstStyle/>
                    <a:p>
                      <a:pPr algn="l" rtl="0" fontAlgn="ctr"/>
                      <a:r>
                        <a:rPr lang="en-US" sz="1200" b="0" i="0" u="none" strike="noStrike" dirty="0">
                          <a:solidFill>
                            <a:srgbClr val="000000"/>
                          </a:solidFill>
                          <a:effectLst/>
                          <a:latin typeface="+mn-lt"/>
                        </a:rPr>
                        <a:t>Women Without Kids</a:t>
                      </a:r>
                    </a:p>
                  </a:txBody>
                  <a:tcPr marL="45720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1F497D"/>
                          </a:solidFill>
                          <a:effectLst/>
                          <a:latin typeface="+mn-lt"/>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a:solidFill>
                            <a:srgbClr val="4F81BD"/>
                          </a:solidFill>
                          <a:effectLst/>
                          <a:latin typeface="+mn-lt"/>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i="0" u="none" strike="noStrike" dirty="0" smtClean="0">
                          <a:solidFill>
                            <a:srgbClr val="002060"/>
                          </a:solidFill>
                          <a:effectLst/>
                          <a:latin typeface="+mn-lt"/>
                        </a:rPr>
                        <a:t>+20</a:t>
                      </a:r>
                      <a:r>
                        <a:rPr lang="en-US" sz="1400" b="1" i="0" u="none" strike="noStrike" dirty="0">
                          <a:solidFill>
                            <a:srgbClr val="002060"/>
                          </a:solidFill>
                          <a:effectLst/>
                          <a:latin typeface="+mn-lt"/>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229965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ounded Rectangle 1"/>
          <p:cNvSpPr/>
          <p:nvPr/>
        </p:nvSpPr>
        <p:spPr>
          <a:xfrm>
            <a:off x="342900" y="1371600"/>
            <a:ext cx="8458200" cy="4572000"/>
          </a:xfrm>
          <a:prstGeom prst="roundRect">
            <a:avLst>
              <a:gd name="adj" fmla="val 10189"/>
            </a:avLst>
          </a:prstGeom>
          <a:solidFill>
            <a:srgbClr val="660066"/>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US" sz="2400" b="1" i="1" kern="0" dirty="0" smtClean="0">
                <a:solidFill>
                  <a:schemeClr val="bg1"/>
                </a:solidFill>
                <a:ea typeface="Tahoma" pitchFamily="34" charset="0"/>
                <a:cs typeface="Tahoma" pitchFamily="34" charset="0"/>
              </a:rPr>
              <a:t>“Now</a:t>
            </a:r>
            <a:r>
              <a:rPr lang="en-US" sz="2400" b="1" i="1" kern="0" dirty="0">
                <a:solidFill>
                  <a:schemeClr val="bg1"/>
                </a:solidFill>
                <a:ea typeface="Tahoma" pitchFamily="34" charset="0"/>
                <a:cs typeface="Tahoma" pitchFamily="34" charset="0"/>
              </a:rPr>
              <a:t>, thinking about one potential national </a:t>
            </a:r>
            <a:r>
              <a:rPr lang="en-US" sz="2400" b="1" i="1" kern="0" dirty="0" smtClean="0">
                <a:solidFill>
                  <a:schemeClr val="bg1"/>
                </a:solidFill>
                <a:ea typeface="Tahoma" pitchFamily="34" charset="0"/>
                <a:cs typeface="Tahoma" pitchFamily="34" charset="0"/>
              </a:rPr>
              <a:t>proposal – Congress </a:t>
            </a:r>
            <a:r>
              <a:rPr lang="en-US" sz="2400" b="1" i="1" kern="0" dirty="0">
                <a:solidFill>
                  <a:schemeClr val="bg1"/>
                </a:solidFill>
                <a:ea typeface="Tahoma" pitchFamily="34" charset="0"/>
                <a:cs typeface="Tahoma" pitchFamily="34" charset="0"/>
              </a:rPr>
              <a:t>could consider a plan </a:t>
            </a:r>
            <a:r>
              <a:rPr lang="en-US" sz="2400" b="1" i="1" kern="0" dirty="0" smtClean="0">
                <a:solidFill>
                  <a:schemeClr val="bg1"/>
                </a:solidFill>
                <a:ea typeface="Tahoma" pitchFamily="34" charset="0"/>
                <a:cs typeface="Tahoma" pitchFamily="34" charset="0"/>
              </a:rPr>
              <a:t>that helps </a:t>
            </a:r>
            <a:r>
              <a:rPr lang="en-US" sz="2400" b="1" i="1" kern="0" dirty="0">
                <a:solidFill>
                  <a:schemeClr val="bg1"/>
                </a:solidFill>
                <a:ea typeface="Tahoma" pitchFamily="34" charset="0"/>
                <a:cs typeface="Tahoma" pitchFamily="34" charset="0"/>
              </a:rPr>
              <a:t>states and local communities provide better early childhood education programs </a:t>
            </a:r>
            <a:r>
              <a:rPr lang="en-US" sz="2400" b="1" i="1" kern="0" dirty="0" smtClean="0">
                <a:solidFill>
                  <a:schemeClr val="bg1"/>
                </a:solidFill>
                <a:ea typeface="Tahoma" pitchFamily="34" charset="0"/>
                <a:cs typeface="Tahoma" pitchFamily="34" charset="0"/>
              </a:rPr>
              <a:t>to low</a:t>
            </a:r>
            <a:r>
              <a:rPr lang="en-US" sz="2400" b="1" i="1" kern="0" dirty="0">
                <a:solidFill>
                  <a:schemeClr val="bg1"/>
                </a:solidFill>
                <a:ea typeface="Tahoma" pitchFamily="34" charset="0"/>
                <a:cs typeface="Tahoma" pitchFamily="34" charset="0"/>
              </a:rPr>
              <a:t>‐ and moderate‐income parents of children from birth to age five. The plan will </a:t>
            </a:r>
            <a:r>
              <a:rPr lang="en-US" sz="2400" b="1" i="1" kern="0" dirty="0" smtClean="0">
                <a:solidFill>
                  <a:schemeClr val="bg1"/>
                </a:solidFill>
                <a:ea typeface="Tahoma" pitchFamily="34" charset="0"/>
                <a:cs typeface="Tahoma" pitchFamily="34" charset="0"/>
              </a:rPr>
              <a:t>make available </a:t>
            </a:r>
            <a:r>
              <a:rPr lang="en-US" sz="2400" b="1" i="1" kern="0" dirty="0">
                <a:solidFill>
                  <a:schemeClr val="bg1"/>
                </a:solidFill>
                <a:ea typeface="Tahoma" pitchFamily="34" charset="0"/>
                <a:cs typeface="Tahoma" pitchFamily="34" charset="0"/>
              </a:rPr>
              <a:t>ten billion dollars per year, for ten years, in grants to states in order to </a:t>
            </a:r>
            <a:r>
              <a:rPr lang="en-US" sz="2400" b="1" i="1" kern="0" dirty="0" smtClean="0">
                <a:solidFill>
                  <a:schemeClr val="bg1"/>
                </a:solidFill>
                <a:ea typeface="Tahoma" pitchFamily="34" charset="0"/>
                <a:cs typeface="Tahoma" pitchFamily="34" charset="0"/>
              </a:rPr>
              <a:t>provide voluntary </a:t>
            </a:r>
            <a:r>
              <a:rPr lang="en-US" sz="2400" b="1" i="1" kern="0" dirty="0">
                <a:solidFill>
                  <a:schemeClr val="bg1"/>
                </a:solidFill>
                <a:ea typeface="Tahoma" pitchFamily="34" charset="0"/>
                <a:cs typeface="Tahoma" pitchFamily="34" charset="0"/>
              </a:rPr>
              <a:t>access to high‐quality early childhood education through child care for infants </a:t>
            </a:r>
            <a:r>
              <a:rPr lang="en-US" sz="2400" b="1" i="1" kern="0" dirty="0" smtClean="0">
                <a:solidFill>
                  <a:schemeClr val="bg1"/>
                </a:solidFill>
                <a:ea typeface="Tahoma" pitchFamily="34" charset="0"/>
                <a:cs typeface="Tahoma" pitchFamily="34" charset="0"/>
              </a:rPr>
              <a:t>and toddlers</a:t>
            </a:r>
            <a:r>
              <a:rPr lang="en-US" sz="2400" b="1" i="1" kern="0" dirty="0">
                <a:solidFill>
                  <a:schemeClr val="bg1"/>
                </a:solidFill>
                <a:ea typeface="Tahoma" pitchFamily="34" charset="0"/>
                <a:cs typeface="Tahoma" pitchFamily="34" charset="0"/>
              </a:rPr>
              <a:t>, preschool programs, home visiting and parent education</a:t>
            </a:r>
            <a:r>
              <a:rPr lang="en-US" sz="2400" b="1" i="1" kern="0" dirty="0" smtClean="0">
                <a:solidFill>
                  <a:schemeClr val="bg1"/>
                </a:solidFill>
                <a:ea typeface="Tahoma" pitchFamily="34" charset="0"/>
                <a:cs typeface="Tahoma" pitchFamily="34" charset="0"/>
              </a:rPr>
              <a:t>."</a:t>
            </a:r>
            <a:endParaRPr lang="en-US" sz="2400" b="1" i="1" kern="0" dirty="0">
              <a:solidFill>
                <a:schemeClr val="bg1"/>
              </a:solidFill>
              <a:ea typeface="Tahoma" pitchFamily="34" charset="0"/>
              <a:cs typeface="Tahoma" pitchFamily="34" charset="0"/>
            </a:endParaRPr>
          </a:p>
        </p:txBody>
      </p:sp>
      <p:sp>
        <p:nvSpPr>
          <p:cNvPr id="6" name="Text Box 17"/>
          <p:cNvSpPr txBox="1">
            <a:spLocks noChangeArrowheads="1"/>
          </p:cNvSpPr>
          <p:nvPr/>
        </p:nvSpPr>
        <p:spPr bwMode="auto">
          <a:xfrm>
            <a:off x="381000" y="487978"/>
            <a:ext cx="8001000" cy="553998"/>
          </a:xfrm>
          <a:prstGeom prst="rect">
            <a:avLst/>
          </a:prstGeom>
          <a:noFill/>
          <a:ln w="9525">
            <a:noFill/>
            <a:miter lim="800000"/>
            <a:headEnd/>
            <a:tailEnd/>
          </a:ln>
          <a:effectLst/>
        </p:spPr>
        <p:txBody>
          <a:bodyPr wrap="square" lIns="0" tIns="0" rIns="0" bIns="0" anchor="ctr">
            <a:spAutoFit/>
          </a:bodyPr>
          <a:lstStyle/>
          <a:p>
            <a:pPr lvl="0">
              <a:defRPr/>
            </a:pPr>
            <a:r>
              <a:rPr lang="en-US" sz="3600" b="1" kern="0" dirty="0" smtClean="0">
                <a:solidFill>
                  <a:prstClr val="black"/>
                </a:solidFill>
                <a:latin typeface="Arial"/>
                <a:ea typeface="Gulim" pitchFamily="34" charset="-127"/>
                <a:cs typeface="Arial"/>
              </a:rPr>
              <a:t>FEDERAL INVESTMENT PROPOSAL</a:t>
            </a:r>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8" name="TextBox 7"/>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11</a:t>
            </a:fld>
            <a:endParaRPr lang="en-US" sz="700" dirty="0"/>
          </a:p>
        </p:txBody>
      </p:sp>
    </p:spTree>
    <p:extLst>
      <p:ext uri="{BB962C8B-B14F-4D97-AF65-F5344CB8AC3E}">
        <p14:creationId xmlns:p14="http://schemas.microsoft.com/office/powerpoint/2010/main" val="2869702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094667878"/>
              </p:ext>
            </p:extLst>
          </p:nvPr>
        </p:nvGraphicFramePr>
        <p:xfrm>
          <a:off x="2514600" y="1524000"/>
          <a:ext cx="6095999" cy="487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8516421"/>
              </p:ext>
            </p:extLst>
          </p:nvPr>
        </p:nvGraphicFramePr>
        <p:xfrm>
          <a:off x="473956" y="2895600"/>
          <a:ext cx="2574290" cy="741680"/>
        </p:xfrm>
        <a:graphic>
          <a:graphicData uri="http://schemas.openxmlformats.org/drawingml/2006/table">
            <a:tbl>
              <a:tblPr firstRow="1" bandRow="1">
                <a:effectLst>
                  <a:innerShdw blurRad="114300">
                    <a:prstClr val="black"/>
                  </a:innerShdw>
                </a:effectLst>
                <a:tableStyleId>{5C22544A-7EE6-4342-B048-85BDC9FD1C3A}</a:tableStyleId>
              </a:tblPr>
              <a:tblGrid>
                <a:gridCol w="1737360"/>
                <a:gridCol w="836930"/>
              </a:tblGrid>
              <a:tr h="370840">
                <a:tc>
                  <a:txBody>
                    <a:bodyPr/>
                    <a:lstStyle/>
                    <a:p>
                      <a:r>
                        <a:rPr lang="en-US" b="1" dirty="0" smtClean="0">
                          <a:solidFill>
                            <a:schemeClr val="bg1"/>
                          </a:solidFill>
                        </a:rPr>
                        <a:t>Total</a:t>
                      </a:r>
                      <a:r>
                        <a:rPr lang="en-US" b="1" baseline="0" dirty="0" smtClean="0">
                          <a:solidFill>
                            <a:schemeClr val="bg1"/>
                          </a:solidFill>
                        </a:rPr>
                        <a:t> Support</a:t>
                      </a:r>
                      <a:endParaRPr lang="en-US" b="1"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2060"/>
                    </a:solidFill>
                  </a:tcPr>
                </a:tc>
                <a:tc>
                  <a:txBody>
                    <a:bodyPr/>
                    <a:lstStyle/>
                    <a:p>
                      <a:pPr algn="l"/>
                      <a:r>
                        <a:rPr lang="en-US" b="1" dirty="0" smtClean="0">
                          <a:solidFill>
                            <a:schemeClr val="bg1"/>
                          </a:solidFill>
                        </a:rPr>
                        <a:t> 74%</a:t>
                      </a:r>
                      <a:endParaRPr lang="en-US" b="1"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2060"/>
                    </a:solidFill>
                  </a:tcPr>
                </a:tc>
              </a:tr>
              <a:tr h="370840">
                <a:tc>
                  <a:txBody>
                    <a:bodyPr/>
                    <a:lstStyle/>
                    <a:p>
                      <a:r>
                        <a:rPr lang="en-US" b="1" dirty="0" smtClean="0">
                          <a:solidFill>
                            <a:schemeClr val="bg1"/>
                          </a:solidFill>
                        </a:rPr>
                        <a:t>Total Oppose</a:t>
                      </a:r>
                      <a:endParaRPr lang="en-US" b="1" dirty="0">
                        <a:solidFill>
                          <a:schemeClr val="bg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00000"/>
                    </a:solidFill>
                  </a:tcPr>
                </a:tc>
                <a:tc>
                  <a:txBody>
                    <a:bodyPr/>
                    <a:lstStyle/>
                    <a:p>
                      <a:pPr algn="l"/>
                      <a:r>
                        <a:rPr lang="en-US" b="1" dirty="0" smtClean="0">
                          <a:solidFill>
                            <a:schemeClr val="bg1"/>
                          </a:solidFill>
                        </a:rPr>
                        <a:t> 22%</a:t>
                      </a:r>
                      <a:endParaRPr lang="en-US" b="1" dirty="0">
                        <a:solidFill>
                          <a:schemeClr val="bg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00000"/>
                    </a:solidFill>
                  </a:tcPr>
                </a:tc>
              </a:tr>
            </a:tbl>
          </a:graphicData>
        </a:graphic>
      </p:graphicFrame>
      <p:sp>
        <p:nvSpPr>
          <p:cNvPr id="9" name="TextBox 8"/>
          <p:cNvSpPr txBox="1"/>
          <p:nvPr/>
        </p:nvSpPr>
        <p:spPr>
          <a:xfrm>
            <a:off x="304800" y="6096000"/>
            <a:ext cx="8839200" cy="153888"/>
          </a:xfrm>
          <a:prstGeom prst="rect">
            <a:avLst/>
          </a:prstGeom>
          <a:noFill/>
        </p:spPr>
        <p:txBody>
          <a:bodyPr wrap="square" lIns="0" tIns="0" rIns="0" bIns="0" rtlCol="0">
            <a:spAutoFit/>
          </a:bodyPr>
          <a:lstStyle/>
          <a:p>
            <a:r>
              <a:rPr lang="en-US" sz="1000" i="1" dirty="0">
                <a:cs typeface="Times New Roman" pitchFamily="18" charset="0"/>
              </a:rPr>
              <a:t>Would you support or oppose this plan to help states and local communities provide better early childhood education? </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12</a:t>
            </a:fld>
            <a:endParaRPr lang="en-US" sz="700" dirty="0"/>
          </a:p>
        </p:txBody>
      </p:sp>
      <p:sp>
        <p:nvSpPr>
          <p:cNvPr id="10"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Nearly three-quarters support </a:t>
            </a:r>
            <a:r>
              <a:rPr lang="en-US" sz="2200" b="1" dirty="0">
                <a:solidFill>
                  <a:srgbClr val="660066"/>
                </a:solidFill>
                <a:ea typeface="Tahoma" pitchFamily="34" charset="0"/>
                <a:cs typeface="Arial"/>
              </a:rPr>
              <a:t>this significant investment by the federal government in early childhood </a:t>
            </a:r>
            <a:r>
              <a:rPr lang="en-US" sz="2200" b="1" dirty="0" smtClean="0">
                <a:solidFill>
                  <a:srgbClr val="660066"/>
                </a:solidFill>
                <a:ea typeface="Tahoma" pitchFamily="34" charset="0"/>
                <a:cs typeface="Arial"/>
              </a:rPr>
              <a:t>education.</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170284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Content Placeholder 4"/>
          <p:cNvGraphicFramePr>
            <a:graphicFrameLocks/>
          </p:cNvGraphicFramePr>
          <p:nvPr>
            <p:extLst>
              <p:ext uri="{D42A27DB-BD31-4B8C-83A1-F6EECF244321}">
                <p14:modId xmlns:p14="http://schemas.microsoft.com/office/powerpoint/2010/main" val="2452083506"/>
              </p:ext>
            </p:extLst>
          </p:nvPr>
        </p:nvGraphicFramePr>
        <p:xfrm>
          <a:off x="152400" y="1676400"/>
          <a:ext cx="8839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202"/>
          <p:cNvSpPr>
            <a:spLocks noChangeArrowheads="1"/>
          </p:cNvSpPr>
          <p:nvPr/>
        </p:nvSpPr>
        <p:spPr bwMode="auto">
          <a:xfrm>
            <a:off x="609600" y="1600200"/>
            <a:ext cx="441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b="1" dirty="0" smtClean="0">
                <a:solidFill>
                  <a:srgbClr val="000000"/>
                </a:solidFill>
              </a:rPr>
              <a:t>Early Education Proposal By Party</a:t>
            </a:r>
            <a:endParaRPr lang="en-US" b="1" dirty="0"/>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0" name="TextBox 9"/>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13</a:t>
            </a:fld>
            <a:endParaRPr lang="en-US" sz="700" dirty="0"/>
          </a:p>
        </p:txBody>
      </p:sp>
      <p:sp>
        <p:nvSpPr>
          <p:cNvPr id="12"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A majority of voters across the political spectrum support this significant federal investment.</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3019945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Content Placeholder 4"/>
          <p:cNvGraphicFramePr>
            <a:graphicFrameLocks/>
          </p:cNvGraphicFramePr>
          <p:nvPr>
            <p:extLst>
              <p:ext uri="{D42A27DB-BD31-4B8C-83A1-F6EECF244321}">
                <p14:modId xmlns:p14="http://schemas.microsoft.com/office/powerpoint/2010/main" val="2257965856"/>
              </p:ext>
            </p:extLst>
          </p:nvPr>
        </p:nvGraphicFramePr>
        <p:xfrm>
          <a:off x="152400" y="1676400"/>
          <a:ext cx="8839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202"/>
          <p:cNvSpPr>
            <a:spLocks noChangeArrowheads="1"/>
          </p:cNvSpPr>
          <p:nvPr/>
        </p:nvSpPr>
        <p:spPr bwMode="auto">
          <a:xfrm>
            <a:off x="609600" y="1600200"/>
            <a:ext cx="4800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b="1" dirty="0" smtClean="0">
                <a:solidFill>
                  <a:srgbClr val="000000"/>
                </a:solidFill>
              </a:rPr>
              <a:t>Early Education Proposal By Media Market</a:t>
            </a:r>
            <a:endParaRPr lang="en-US" b="1" dirty="0"/>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0" name="TextBox 9"/>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14</a:t>
            </a:fld>
            <a:endParaRPr lang="en-US" sz="700" dirty="0"/>
          </a:p>
        </p:txBody>
      </p:sp>
      <p:sp>
        <p:nvSpPr>
          <p:cNvPr id="11"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More than two-thirds in every region back this significant federal investment.</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3909069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0" name="TextBox 9"/>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15</a:t>
            </a:fld>
            <a:endParaRPr lang="en-US" sz="700" dirty="0"/>
          </a:p>
        </p:txBody>
      </p:sp>
      <p:graphicFrame>
        <p:nvGraphicFramePr>
          <p:cNvPr id="11" name="Content Placeholder 4"/>
          <p:cNvGraphicFramePr>
            <a:graphicFrameLocks/>
          </p:cNvGraphicFramePr>
          <p:nvPr>
            <p:extLst>
              <p:ext uri="{D42A27DB-BD31-4B8C-83A1-F6EECF244321}">
                <p14:modId xmlns:p14="http://schemas.microsoft.com/office/powerpoint/2010/main" val="1627513626"/>
              </p:ext>
            </p:extLst>
          </p:nvPr>
        </p:nvGraphicFramePr>
        <p:xfrm>
          <a:off x="152400" y="1676400"/>
          <a:ext cx="8839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202"/>
          <p:cNvSpPr>
            <a:spLocks noChangeArrowheads="1"/>
          </p:cNvSpPr>
          <p:nvPr/>
        </p:nvSpPr>
        <p:spPr bwMode="auto">
          <a:xfrm>
            <a:off x="609600" y="1600200"/>
            <a:ext cx="5562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b="1" dirty="0" smtClean="0">
                <a:solidFill>
                  <a:srgbClr val="000000"/>
                </a:solidFill>
              </a:rPr>
              <a:t>Early Education Proposal By Key Sub-groups</a:t>
            </a:r>
            <a:endParaRPr lang="en-US" b="1" dirty="0"/>
          </a:p>
        </p:txBody>
      </p:sp>
      <p:sp>
        <p:nvSpPr>
          <p:cNvPr id="9"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Critical swing voter sub-groups are some of the most enthusiastic about funding quality early education.</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763081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6019800"/>
            <a:ext cx="8382000" cy="307777"/>
          </a:xfrm>
          <a:prstGeom prst="rect">
            <a:avLst/>
          </a:prstGeom>
          <a:noFill/>
        </p:spPr>
        <p:txBody>
          <a:bodyPr wrap="square" lIns="0" tIns="0" rIns="0" bIns="0" rtlCol="0">
            <a:spAutoFit/>
          </a:bodyPr>
          <a:lstStyle/>
          <a:p>
            <a:r>
              <a:rPr lang="en-US" sz="1000" i="1" dirty="0">
                <a:cs typeface="Times New Roman" pitchFamily="18" charset="0"/>
              </a:rPr>
              <a:t>Even if they are from different political parties, do you think the next president and </a:t>
            </a:r>
            <a:r>
              <a:rPr lang="en-US" sz="1000" i="1" dirty="0" smtClean="0">
                <a:cs typeface="Times New Roman" pitchFamily="18" charset="0"/>
              </a:rPr>
              <a:t>Congress should </a:t>
            </a:r>
            <a:r>
              <a:rPr lang="en-US" sz="1000" i="1" dirty="0">
                <a:cs typeface="Times New Roman" pitchFamily="18" charset="0"/>
              </a:rPr>
              <a:t>or should not work together to improve access to quality early childhood education?</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16</a:t>
            </a:fld>
            <a:endParaRPr lang="en-US" sz="700" dirty="0"/>
          </a:p>
        </p:txBody>
      </p:sp>
      <p:sp>
        <p:nvSpPr>
          <p:cNvPr id="10"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Almost all respondents feel Congress should work together with the next president to improve access to early education.</a:t>
            </a:r>
            <a:endParaRPr lang="en-US" sz="2200" dirty="0">
              <a:solidFill>
                <a:srgbClr val="660066"/>
              </a:solidFill>
              <a:ea typeface="Tahoma" pitchFamily="34" charset="0"/>
              <a:cs typeface="Arial"/>
            </a:endParaRPr>
          </a:p>
        </p:txBody>
      </p:sp>
      <p:graphicFrame>
        <p:nvGraphicFramePr>
          <p:cNvPr id="11" name="Content Placeholder 4"/>
          <p:cNvGraphicFramePr>
            <a:graphicFrameLocks/>
          </p:cNvGraphicFramePr>
          <p:nvPr>
            <p:extLst>
              <p:ext uri="{D42A27DB-BD31-4B8C-83A1-F6EECF244321}">
                <p14:modId xmlns:p14="http://schemas.microsoft.com/office/powerpoint/2010/main" val="1777362785"/>
              </p:ext>
            </p:extLst>
          </p:nvPr>
        </p:nvGraphicFramePr>
        <p:xfrm>
          <a:off x="933450" y="1371600"/>
          <a:ext cx="72771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Box 10"/>
          <p:cNvSpPr txBox="1">
            <a:spLocks noChangeArrowheads="1"/>
          </p:cNvSpPr>
          <p:nvPr/>
        </p:nvSpPr>
        <p:spPr bwMode="white">
          <a:xfrm>
            <a:off x="1295400" y="2101796"/>
            <a:ext cx="32766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600" b="1" dirty="0" smtClean="0">
                <a:solidFill>
                  <a:srgbClr val="FFFFFF"/>
                </a:solidFill>
              </a:rPr>
              <a:t>81%</a:t>
            </a:r>
          </a:p>
          <a:p>
            <a:pPr algn="ctr" eaLnBrk="1" hangingPunct="1"/>
            <a:r>
              <a:rPr lang="en-US" sz="1400" b="1" dirty="0" smtClean="0">
                <a:solidFill>
                  <a:srgbClr val="FFFFFF"/>
                </a:solidFill>
              </a:rPr>
              <a:t>Strongly Should</a:t>
            </a:r>
            <a:endParaRPr lang="en-US" sz="1400" b="1" dirty="0">
              <a:solidFill>
                <a:srgbClr val="FFFFFF"/>
              </a:solidFill>
            </a:endParaRPr>
          </a:p>
        </p:txBody>
      </p:sp>
      <p:sp>
        <p:nvSpPr>
          <p:cNvPr id="16" name="TextBox 10"/>
          <p:cNvSpPr txBox="1">
            <a:spLocks noChangeArrowheads="1"/>
          </p:cNvSpPr>
          <p:nvPr/>
        </p:nvSpPr>
        <p:spPr bwMode="black">
          <a:xfrm>
            <a:off x="1287022" y="1592249"/>
            <a:ext cx="34373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dirty="0" smtClean="0">
                <a:solidFill>
                  <a:srgbClr val="000000"/>
                </a:solidFill>
                <a:latin typeface="+mn-lt"/>
                <a:cs typeface="+mn-cs"/>
              </a:rPr>
              <a:t>Total Should – 92%</a:t>
            </a:r>
            <a:endParaRPr lang="en-US" sz="2000" b="1" dirty="0">
              <a:solidFill>
                <a:srgbClr val="000000"/>
              </a:solidFill>
              <a:latin typeface="+mn-lt"/>
              <a:cs typeface="+mn-cs"/>
            </a:endParaRPr>
          </a:p>
        </p:txBody>
      </p:sp>
    </p:spTree>
    <p:extLst>
      <p:ext uri="{BB962C8B-B14F-4D97-AF65-F5344CB8AC3E}">
        <p14:creationId xmlns:p14="http://schemas.microsoft.com/office/powerpoint/2010/main" val="2579445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6019800"/>
            <a:ext cx="8077200" cy="307777"/>
          </a:xfrm>
          <a:prstGeom prst="rect">
            <a:avLst/>
          </a:prstGeom>
          <a:noFill/>
        </p:spPr>
        <p:txBody>
          <a:bodyPr wrap="square" lIns="0" tIns="0" rIns="0" bIns="0" rtlCol="0">
            <a:spAutoFit/>
          </a:bodyPr>
          <a:lstStyle/>
          <a:p>
            <a:r>
              <a:rPr lang="en-US" sz="1000" i="1" dirty="0">
                <a:cs typeface="Times New Roman" pitchFamily="18" charset="0"/>
              </a:rPr>
              <a:t>And if a candidate for elected office here in </a:t>
            </a:r>
            <a:r>
              <a:rPr lang="en-US" sz="1000" i="1" dirty="0" smtClean="0">
                <a:cs typeface="Times New Roman" pitchFamily="18" charset="0"/>
              </a:rPr>
              <a:t>Ohio supported </a:t>
            </a:r>
            <a:r>
              <a:rPr lang="en-US" sz="1000" i="1" dirty="0">
                <a:cs typeface="Times New Roman" pitchFamily="18" charset="0"/>
              </a:rPr>
              <a:t>investing in early </a:t>
            </a:r>
            <a:r>
              <a:rPr lang="en-US" sz="1000" i="1" dirty="0" smtClean="0">
                <a:cs typeface="Times New Roman" pitchFamily="18" charset="0"/>
              </a:rPr>
              <a:t>childhood education</a:t>
            </a:r>
            <a:r>
              <a:rPr lang="en-US" sz="1000" i="1" dirty="0">
                <a:cs typeface="Times New Roman" pitchFamily="18" charset="0"/>
              </a:rPr>
              <a:t>, would you have a more favorable impression of him or her, less </a:t>
            </a:r>
            <a:r>
              <a:rPr lang="en-US" sz="1000" i="1" dirty="0" smtClean="0">
                <a:cs typeface="Times New Roman" pitchFamily="18" charset="0"/>
              </a:rPr>
              <a:t>favorable impression </a:t>
            </a:r>
            <a:r>
              <a:rPr lang="en-US" sz="1000" i="1" dirty="0">
                <a:cs typeface="Times New Roman" pitchFamily="18" charset="0"/>
              </a:rPr>
              <a:t>or would it not affect your opinion much one way or the other?</a:t>
            </a:r>
          </a:p>
        </p:txBody>
      </p:sp>
      <p:graphicFrame>
        <p:nvGraphicFramePr>
          <p:cNvPr id="7" name="Content Placeholder 4"/>
          <p:cNvGraphicFramePr>
            <a:graphicFrameLocks/>
          </p:cNvGraphicFramePr>
          <p:nvPr>
            <p:extLst>
              <p:ext uri="{D42A27DB-BD31-4B8C-83A1-F6EECF244321}">
                <p14:modId xmlns:p14="http://schemas.microsoft.com/office/powerpoint/2010/main" val="1396759216"/>
              </p:ext>
            </p:extLst>
          </p:nvPr>
        </p:nvGraphicFramePr>
        <p:xfrm>
          <a:off x="0" y="825786"/>
          <a:ext cx="9144000" cy="519401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10"/>
          <p:cNvSpPr txBox="1">
            <a:spLocks noChangeArrowheads="1"/>
          </p:cNvSpPr>
          <p:nvPr/>
        </p:nvSpPr>
        <p:spPr bwMode="white">
          <a:xfrm>
            <a:off x="122049" y="3554237"/>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26%</a:t>
            </a:r>
          </a:p>
          <a:p>
            <a:pPr algn="ctr" eaLnBrk="1" hangingPunct="1"/>
            <a:r>
              <a:rPr lang="en-US" sz="1000" b="1" dirty="0" smtClean="0">
                <a:solidFill>
                  <a:srgbClr val="FFFFFF"/>
                </a:solidFill>
              </a:rPr>
              <a:t>Much More</a:t>
            </a:r>
            <a:endParaRPr lang="en-US" sz="1000" b="1" dirty="0">
              <a:solidFill>
                <a:srgbClr val="FFFFFF"/>
              </a:solidFill>
            </a:endParaRP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17</a:t>
            </a:fld>
            <a:endParaRPr lang="en-US" sz="700" dirty="0"/>
          </a:p>
        </p:txBody>
      </p:sp>
      <p:sp>
        <p:nvSpPr>
          <p:cNvPr id="10" name="Rectangle 118"/>
          <p:cNvSpPr>
            <a:spLocks noChangeArrowheads="1"/>
          </p:cNvSpPr>
          <p:nvPr/>
        </p:nvSpPr>
        <p:spPr bwMode="auto">
          <a:xfrm>
            <a:off x="473956" y="457201"/>
            <a:ext cx="821284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A candidate’s support for early education is seen as positive for more than half of Ohio voters and negative for almost none.</a:t>
            </a:r>
            <a:endParaRPr lang="en-US" sz="2200" dirty="0">
              <a:solidFill>
                <a:srgbClr val="660066"/>
              </a:solidFill>
              <a:ea typeface="Tahoma" pitchFamily="34" charset="0"/>
              <a:cs typeface="Arial"/>
            </a:endParaRPr>
          </a:p>
        </p:txBody>
      </p:sp>
      <p:cxnSp>
        <p:nvCxnSpPr>
          <p:cNvPr id="4" name="Straight Connector 3"/>
          <p:cNvCxnSpPr/>
          <p:nvPr/>
        </p:nvCxnSpPr>
        <p:spPr>
          <a:xfrm>
            <a:off x="1516049" y="1793832"/>
            <a:ext cx="0" cy="32353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100641" y="1793832"/>
            <a:ext cx="0" cy="32353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0"/>
          <p:cNvSpPr txBox="1">
            <a:spLocks noChangeArrowheads="1"/>
          </p:cNvSpPr>
          <p:nvPr/>
        </p:nvSpPr>
        <p:spPr bwMode="white">
          <a:xfrm>
            <a:off x="1647349" y="4030649"/>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12%</a:t>
            </a:r>
          </a:p>
          <a:p>
            <a:pPr algn="ctr" eaLnBrk="1" hangingPunct="1"/>
            <a:r>
              <a:rPr lang="en-US" sz="1000" b="1" dirty="0" smtClean="0">
                <a:solidFill>
                  <a:srgbClr val="FFFFFF"/>
                </a:solidFill>
              </a:rPr>
              <a:t>Much More</a:t>
            </a:r>
            <a:endParaRPr lang="en-US" sz="1000" b="1" dirty="0">
              <a:solidFill>
                <a:srgbClr val="FFFFFF"/>
              </a:solidFill>
            </a:endParaRPr>
          </a:p>
        </p:txBody>
      </p:sp>
      <p:sp>
        <p:nvSpPr>
          <p:cNvPr id="16" name="TextBox 10"/>
          <p:cNvSpPr txBox="1">
            <a:spLocks noChangeArrowheads="1"/>
          </p:cNvSpPr>
          <p:nvPr/>
        </p:nvSpPr>
        <p:spPr bwMode="white">
          <a:xfrm>
            <a:off x="3172649" y="3625796"/>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24%</a:t>
            </a:r>
          </a:p>
          <a:p>
            <a:pPr algn="ctr" eaLnBrk="1" hangingPunct="1"/>
            <a:r>
              <a:rPr lang="en-US" sz="1000" b="1" dirty="0" smtClean="0">
                <a:solidFill>
                  <a:srgbClr val="FFFFFF"/>
                </a:solidFill>
              </a:rPr>
              <a:t>Much More</a:t>
            </a:r>
            <a:endParaRPr lang="en-US" sz="1000" b="1" dirty="0">
              <a:solidFill>
                <a:srgbClr val="FFFFFF"/>
              </a:solidFill>
            </a:endParaRPr>
          </a:p>
        </p:txBody>
      </p:sp>
      <p:sp>
        <p:nvSpPr>
          <p:cNvPr id="17" name="TextBox 10"/>
          <p:cNvSpPr txBox="1">
            <a:spLocks noChangeArrowheads="1"/>
          </p:cNvSpPr>
          <p:nvPr/>
        </p:nvSpPr>
        <p:spPr bwMode="white">
          <a:xfrm>
            <a:off x="4697949" y="3032098"/>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41%</a:t>
            </a:r>
          </a:p>
          <a:p>
            <a:pPr algn="ctr" eaLnBrk="1" hangingPunct="1"/>
            <a:r>
              <a:rPr lang="en-US" sz="1000" b="1" dirty="0" smtClean="0">
                <a:solidFill>
                  <a:srgbClr val="FFFFFF"/>
                </a:solidFill>
              </a:rPr>
              <a:t>Much More</a:t>
            </a:r>
            <a:endParaRPr lang="en-US" sz="1000" b="1" dirty="0">
              <a:solidFill>
                <a:srgbClr val="FFFFFF"/>
              </a:solidFill>
            </a:endParaRPr>
          </a:p>
        </p:txBody>
      </p:sp>
      <p:sp>
        <p:nvSpPr>
          <p:cNvPr id="18" name="TextBox 10"/>
          <p:cNvSpPr txBox="1">
            <a:spLocks noChangeArrowheads="1"/>
          </p:cNvSpPr>
          <p:nvPr/>
        </p:nvSpPr>
        <p:spPr bwMode="white">
          <a:xfrm>
            <a:off x="6223249" y="3717898"/>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21%</a:t>
            </a:r>
          </a:p>
          <a:p>
            <a:pPr algn="ctr" eaLnBrk="1" hangingPunct="1"/>
            <a:r>
              <a:rPr lang="en-US" sz="1000" b="1" dirty="0" smtClean="0">
                <a:solidFill>
                  <a:srgbClr val="FFFFFF"/>
                </a:solidFill>
              </a:rPr>
              <a:t>Much More</a:t>
            </a:r>
            <a:endParaRPr lang="en-US" sz="1000" b="1" dirty="0">
              <a:solidFill>
                <a:srgbClr val="FFFFFF"/>
              </a:solidFill>
            </a:endParaRPr>
          </a:p>
        </p:txBody>
      </p:sp>
      <p:sp>
        <p:nvSpPr>
          <p:cNvPr id="19" name="TextBox 10"/>
          <p:cNvSpPr txBox="1">
            <a:spLocks noChangeArrowheads="1"/>
          </p:cNvSpPr>
          <p:nvPr/>
        </p:nvSpPr>
        <p:spPr bwMode="white">
          <a:xfrm>
            <a:off x="7748547" y="3450874"/>
            <a:ext cx="46433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b="1" dirty="0" smtClean="0">
                <a:solidFill>
                  <a:srgbClr val="FFFFFF"/>
                </a:solidFill>
              </a:rPr>
              <a:t>29%</a:t>
            </a:r>
          </a:p>
          <a:p>
            <a:pPr algn="ctr" eaLnBrk="1" hangingPunct="1"/>
            <a:r>
              <a:rPr lang="en-US" sz="1000" b="1" dirty="0" smtClean="0">
                <a:solidFill>
                  <a:srgbClr val="FFFFFF"/>
                </a:solidFill>
              </a:rPr>
              <a:t>Much More</a:t>
            </a:r>
            <a:endParaRPr lang="en-US" sz="1000" b="1" dirty="0">
              <a:solidFill>
                <a:srgbClr val="FFFFFF"/>
              </a:solidFill>
            </a:endParaRPr>
          </a:p>
        </p:txBody>
      </p:sp>
      <p:sp>
        <p:nvSpPr>
          <p:cNvPr id="5" name="TextBox 4"/>
          <p:cNvSpPr txBox="1"/>
          <p:nvPr/>
        </p:nvSpPr>
        <p:spPr>
          <a:xfrm>
            <a:off x="1516049" y="1613783"/>
            <a:ext cx="4584591" cy="369332"/>
          </a:xfrm>
          <a:prstGeom prst="rect">
            <a:avLst/>
          </a:prstGeom>
          <a:noFill/>
        </p:spPr>
        <p:txBody>
          <a:bodyPr wrap="square" rtlCol="0">
            <a:spAutoFit/>
          </a:bodyPr>
          <a:lstStyle/>
          <a:p>
            <a:pPr algn="ctr"/>
            <a:r>
              <a:rPr lang="en-US" i="1" dirty="0" smtClean="0"/>
              <a:t>By Party</a:t>
            </a:r>
            <a:endParaRPr lang="en-US" i="1" dirty="0"/>
          </a:p>
        </p:txBody>
      </p:sp>
      <p:sp>
        <p:nvSpPr>
          <p:cNvPr id="20" name="TextBox 19"/>
          <p:cNvSpPr txBox="1"/>
          <p:nvPr/>
        </p:nvSpPr>
        <p:spPr>
          <a:xfrm>
            <a:off x="6100640" y="1613783"/>
            <a:ext cx="3043360" cy="369332"/>
          </a:xfrm>
          <a:prstGeom prst="rect">
            <a:avLst/>
          </a:prstGeom>
          <a:noFill/>
        </p:spPr>
        <p:txBody>
          <a:bodyPr wrap="square" rtlCol="0">
            <a:spAutoFit/>
          </a:bodyPr>
          <a:lstStyle/>
          <a:p>
            <a:pPr algn="ctr"/>
            <a:r>
              <a:rPr lang="en-US" i="1" dirty="0" smtClean="0"/>
              <a:t>By Parents</a:t>
            </a:r>
            <a:endParaRPr lang="en-US" i="1" dirty="0"/>
          </a:p>
        </p:txBody>
      </p:sp>
    </p:spTree>
    <p:extLst>
      <p:ext uri="{BB962C8B-B14F-4D97-AF65-F5344CB8AC3E}">
        <p14:creationId xmlns:p14="http://schemas.microsoft.com/office/powerpoint/2010/main" val="163805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6019800"/>
            <a:ext cx="8382000" cy="153888"/>
          </a:xfrm>
          <a:prstGeom prst="rect">
            <a:avLst/>
          </a:prstGeom>
          <a:noFill/>
        </p:spPr>
        <p:txBody>
          <a:bodyPr wrap="square" lIns="0" tIns="0" rIns="0" bIns="0" rtlCol="0">
            <a:spAutoFit/>
          </a:bodyPr>
          <a:lstStyle/>
          <a:p>
            <a:r>
              <a:rPr lang="en-US" sz="1000" i="1" dirty="0">
                <a:cs typeface="Times New Roman" pitchFamily="18" charset="0"/>
              </a:rPr>
              <a:t>Please tell me if you support or oppose each of the following…</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18</a:t>
            </a:fld>
            <a:endParaRPr lang="en-US" sz="700" dirty="0"/>
          </a:p>
        </p:txBody>
      </p:sp>
      <p:sp>
        <p:nvSpPr>
          <p:cNvPr id="10" name="Rectangle 118"/>
          <p:cNvSpPr>
            <a:spLocks noChangeArrowheads="1"/>
          </p:cNvSpPr>
          <p:nvPr/>
        </p:nvSpPr>
        <p:spPr bwMode="auto">
          <a:xfrm>
            <a:off x="473956" y="465892"/>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Ohio voters </a:t>
            </a:r>
            <a:r>
              <a:rPr lang="en-US" sz="2200" b="1" dirty="0">
                <a:solidFill>
                  <a:srgbClr val="660066"/>
                </a:solidFill>
                <a:ea typeface="Tahoma" pitchFamily="34" charset="0"/>
                <a:cs typeface="Arial"/>
              </a:rPr>
              <a:t>express strong support for </a:t>
            </a:r>
            <a:r>
              <a:rPr lang="en-US" sz="2200" b="1" dirty="0" smtClean="0">
                <a:solidFill>
                  <a:srgbClr val="660066"/>
                </a:solidFill>
                <a:ea typeface="Tahoma" pitchFamily="34" charset="0"/>
                <a:cs typeface="Arial"/>
              </a:rPr>
              <a:t>state funding for early </a:t>
            </a:r>
            <a:r>
              <a:rPr lang="en-US" sz="2200" b="1" dirty="0">
                <a:solidFill>
                  <a:srgbClr val="660066"/>
                </a:solidFill>
                <a:ea typeface="Tahoma" pitchFamily="34" charset="0"/>
                <a:cs typeface="Arial"/>
              </a:rPr>
              <a:t>education, </a:t>
            </a:r>
            <a:r>
              <a:rPr lang="en-US" sz="2200" b="1" dirty="0" smtClean="0">
                <a:solidFill>
                  <a:srgbClr val="660066"/>
                </a:solidFill>
                <a:ea typeface="Tahoma" pitchFamily="34" charset="0"/>
                <a:cs typeface="Arial"/>
              </a:rPr>
              <a:t>whether that is income-targeted or not. </a:t>
            </a:r>
            <a:endParaRPr lang="en-US" sz="2200" dirty="0">
              <a:solidFill>
                <a:srgbClr val="660066"/>
              </a:solidFill>
              <a:ea typeface="Tahoma" pitchFamily="34" charset="0"/>
              <a:cs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1465032029"/>
              </p:ext>
            </p:extLst>
          </p:nvPr>
        </p:nvGraphicFramePr>
        <p:xfrm>
          <a:off x="162560" y="1493520"/>
          <a:ext cx="8778240" cy="4145280"/>
        </p:xfrm>
        <a:graphic>
          <a:graphicData uri="http://schemas.openxmlformats.org/drawingml/2006/table">
            <a:tbl>
              <a:tblPr firstRow="1" bandRow="1">
                <a:tableStyleId>{5C22544A-7EE6-4342-B048-85BDC9FD1C3A}</a:tableStyleId>
              </a:tblPr>
              <a:tblGrid>
                <a:gridCol w="6217920"/>
                <a:gridCol w="1280160"/>
                <a:gridCol w="1280160"/>
              </a:tblGrid>
              <a:tr h="370840">
                <a:tc>
                  <a:txBody>
                    <a:bodyPr/>
                    <a:lstStyle/>
                    <a:p>
                      <a:pPr algn="ctr"/>
                      <a:r>
                        <a:rPr lang="en-US" b="1" i="0" dirty="0" smtClean="0">
                          <a:solidFill>
                            <a:schemeClr val="tx1"/>
                          </a:solidFill>
                        </a:rPr>
                        <a:t>Proposals</a:t>
                      </a:r>
                      <a:r>
                        <a:rPr lang="en-US" b="1" i="0" baseline="0" dirty="0" smtClean="0">
                          <a:solidFill>
                            <a:schemeClr val="tx1"/>
                          </a:solidFill>
                        </a:rPr>
                        <a:t> Ranked by % Total Support</a:t>
                      </a:r>
                      <a:endParaRPr lang="en-US" b="1" i="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Total </a:t>
                      </a:r>
                    </a:p>
                    <a:p>
                      <a:pPr algn="ctr"/>
                      <a:r>
                        <a:rPr lang="en-US" sz="1600" dirty="0" smtClean="0"/>
                        <a:t>Support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600" dirty="0" smtClean="0"/>
                        <a:t>Total Oppose</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1188720">
                <a:tc>
                  <a:txBody>
                    <a:bodyPr/>
                    <a:lstStyle/>
                    <a:p>
                      <a:pPr algn="l"/>
                      <a:r>
                        <a:rPr lang="en-US" sz="1600" i="1" dirty="0" smtClean="0"/>
                        <a:t>Providing state funded high‐quality early education programs for low- and</a:t>
                      </a:r>
                      <a:r>
                        <a:rPr lang="en-US" sz="1600" i="1" baseline="0" dirty="0" smtClean="0"/>
                        <a:t> </a:t>
                      </a:r>
                      <a:r>
                        <a:rPr lang="en-US" sz="1600" i="1" dirty="0" smtClean="0"/>
                        <a:t>middle‐income three- and four-year-olds whose families want to send</a:t>
                      </a:r>
                      <a:r>
                        <a:rPr lang="en-US" sz="1600" i="1" baseline="0" dirty="0" smtClean="0"/>
                        <a:t> </a:t>
                      </a:r>
                      <a:r>
                        <a:rPr lang="en-US" sz="1600" i="1" dirty="0" smtClean="0"/>
                        <a:t>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2060"/>
                          </a:solidFill>
                        </a:rPr>
                        <a:t>82%</a:t>
                      </a:r>
                      <a:endParaRPr lang="en-US" sz="32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16%</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state funded high‐quality early education programs for all three-</a:t>
                      </a:r>
                      <a:r>
                        <a:rPr lang="en-US" sz="1600" i="1" baseline="0" dirty="0" smtClean="0"/>
                        <a:t> </a:t>
                      </a:r>
                      <a:r>
                        <a:rPr lang="en-US" sz="1600" i="1" dirty="0" smtClean="0"/>
                        <a:t>and four-year-olds whose families want to send 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2060"/>
                          </a:solidFill>
                        </a:rPr>
                        <a:t>81%</a:t>
                      </a:r>
                      <a:endParaRPr lang="en-US" sz="32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18%</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more families with voluntary home visiting and parent</a:t>
                      </a:r>
                    </a:p>
                    <a:p>
                      <a:pPr algn="l"/>
                      <a:r>
                        <a:rPr lang="en-US" sz="1600" i="1" dirty="0" smtClean="0"/>
                        <a:t>education programs that help parents improve their child's health and</a:t>
                      </a:r>
                      <a:r>
                        <a:rPr lang="en-US" sz="1600" i="1" baseline="0" dirty="0" smtClean="0"/>
                        <a:t> </a:t>
                      </a:r>
                      <a:r>
                        <a:rPr lang="en-US" sz="1600" i="1" dirty="0" smtClean="0"/>
                        <a:t>help ensure children are ready to learn when they start school.</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2060"/>
                          </a:solidFill>
                        </a:rPr>
                        <a:t>78%</a:t>
                      </a:r>
                      <a:endParaRPr lang="en-US" sz="32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20%</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TextBox 2"/>
          <p:cNvSpPr txBox="1"/>
          <p:nvPr/>
        </p:nvSpPr>
        <p:spPr>
          <a:xfrm>
            <a:off x="152400" y="5662653"/>
            <a:ext cx="4419600" cy="261610"/>
          </a:xfrm>
          <a:prstGeom prst="rect">
            <a:avLst/>
          </a:prstGeom>
          <a:noFill/>
        </p:spPr>
        <p:txBody>
          <a:bodyPr wrap="square" rtlCol="0">
            <a:spAutoFit/>
          </a:bodyPr>
          <a:lstStyle/>
          <a:p>
            <a:r>
              <a:rPr lang="en-US" sz="1100" i="1" dirty="0" smtClean="0"/>
              <a:t>*Split sampled (asked of N=300 respondents)</a:t>
            </a:r>
            <a:endParaRPr lang="en-US" sz="1100" i="1" dirty="0"/>
          </a:p>
        </p:txBody>
      </p:sp>
    </p:spTree>
    <p:extLst>
      <p:ext uri="{BB962C8B-B14F-4D97-AF65-F5344CB8AC3E}">
        <p14:creationId xmlns:p14="http://schemas.microsoft.com/office/powerpoint/2010/main" val="3354638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6019800"/>
            <a:ext cx="8382000" cy="153888"/>
          </a:xfrm>
          <a:prstGeom prst="rect">
            <a:avLst/>
          </a:prstGeom>
          <a:noFill/>
        </p:spPr>
        <p:txBody>
          <a:bodyPr wrap="square" lIns="0" tIns="0" rIns="0" bIns="0" rtlCol="0">
            <a:spAutoFit/>
          </a:bodyPr>
          <a:lstStyle/>
          <a:p>
            <a:r>
              <a:rPr lang="en-US" sz="1000" i="1" dirty="0">
                <a:cs typeface="Times New Roman" pitchFamily="18" charset="0"/>
              </a:rPr>
              <a:t>Please tell me if you support or oppose each of the following…</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19</a:t>
            </a:fld>
            <a:endParaRPr lang="en-US" sz="700" dirty="0"/>
          </a:p>
        </p:txBody>
      </p:sp>
      <p:sp>
        <p:nvSpPr>
          <p:cNvPr id="10" name="Rectangle 118"/>
          <p:cNvSpPr>
            <a:spLocks noChangeArrowheads="1"/>
          </p:cNvSpPr>
          <p:nvPr/>
        </p:nvSpPr>
        <p:spPr bwMode="auto">
          <a:xfrm>
            <a:off x="473956" y="575846"/>
            <a:ext cx="84414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Moreover, this support is quite intense.  </a:t>
            </a:r>
            <a:endParaRPr lang="en-US" sz="2200" dirty="0">
              <a:solidFill>
                <a:srgbClr val="660066"/>
              </a:solidFill>
              <a:ea typeface="Tahoma" pitchFamily="34" charset="0"/>
              <a:cs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513169159"/>
              </p:ext>
            </p:extLst>
          </p:nvPr>
        </p:nvGraphicFramePr>
        <p:xfrm>
          <a:off x="162560" y="1493520"/>
          <a:ext cx="8778240" cy="4145280"/>
        </p:xfrm>
        <a:graphic>
          <a:graphicData uri="http://schemas.openxmlformats.org/drawingml/2006/table">
            <a:tbl>
              <a:tblPr firstRow="1" bandRow="1">
                <a:tableStyleId>{5C22544A-7EE6-4342-B048-85BDC9FD1C3A}</a:tableStyleId>
              </a:tblPr>
              <a:tblGrid>
                <a:gridCol w="6217920"/>
                <a:gridCol w="1280160"/>
                <a:gridCol w="1280160"/>
              </a:tblGrid>
              <a:tr h="370840">
                <a:tc>
                  <a:txBody>
                    <a:bodyPr/>
                    <a:lstStyle/>
                    <a:p>
                      <a:pPr algn="ctr"/>
                      <a:r>
                        <a:rPr lang="en-US" b="1" i="0" dirty="0" smtClean="0">
                          <a:solidFill>
                            <a:schemeClr val="tx1"/>
                          </a:solidFill>
                        </a:rPr>
                        <a:t>Proposals</a:t>
                      </a:r>
                      <a:r>
                        <a:rPr lang="en-US" b="1" i="0" baseline="0" dirty="0" smtClean="0">
                          <a:solidFill>
                            <a:schemeClr val="tx1"/>
                          </a:solidFill>
                        </a:rPr>
                        <a:t> Ranked by % Strongly Support</a:t>
                      </a:r>
                      <a:endParaRPr lang="en-US" b="1" i="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Strongly </a:t>
                      </a:r>
                    </a:p>
                    <a:p>
                      <a:pPr algn="ctr"/>
                      <a:r>
                        <a:rPr lang="en-US" sz="1600" dirty="0" smtClean="0"/>
                        <a:t>Support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600" dirty="0" smtClean="0"/>
                        <a:t>Total </a:t>
                      </a:r>
                    </a:p>
                    <a:p>
                      <a:pPr algn="ctr"/>
                      <a:r>
                        <a:rPr lang="en-US" sz="1600" dirty="0" smtClean="0"/>
                        <a:t>Support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88720">
                <a:tc>
                  <a:txBody>
                    <a:bodyPr/>
                    <a:lstStyle/>
                    <a:p>
                      <a:pPr algn="l"/>
                      <a:r>
                        <a:rPr lang="en-US" sz="1600" i="1" dirty="0" smtClean="0"/>
                        <a:t>Providing state funded high‐quality early education programs for low- and</a:t>
                      </a:r>
                      <a:r>
                        <a:rPr lang="en-US" sz="1600" i="1" baseline="0" dirty="0" smtClean="0"/>
                        <a:t> </a:t>
                      </a:r>
                      <a:r>
                        <a:rPr lang="en-US" sz="1600" i="1" dirty="0" smtClean="0"/>
                        <a:t>middle‐income three- and four-yea-olds whose families want to send</a:t>
                      </a:r>
                      <a:r>
                        <a:rPr lang="en-US" sz="1600" i="1" baseline="0" dirty="0" smtClean="0"/>
                        <a:t> </a:t>
                      </a:r>
                      <a:r>
                        <a:rPr lang="en-US" sz="1600" i="1" dirty="0" smtClean="0"/>
                        <a:t>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tx2"/>
                          </a:solidFill>
                        </a:rPr>
                        <a:t>52%</a:t>
                      </a:r>
                      <a:endParaRPr lang="en-US" sz="3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accent1"/>
                          </a:solidFill>
                        </a:rPr>
                        <a:t>82%</a:t>
                      </a:r>
                      <a:endParaRPr lang="en-US" sz="3200"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state funded high‐quality early education programs for all three-</a:t>
                      </a:r>
                      <a:r>
                        <a:rPr lang="en-US" sz="1600" i="1" baseline="0" dirty="0" smtClean="0"/>
                        <a:t> </a:t>
                      </a:r>
                      <a:r>
                        <a:rPr lang="en-US" sz="1600" i="1" dirty="0" smtClean="0"/>
                        <a:t>and four-year-olds whose families want to send 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tx2"/>
                          </a:solidFill>
                        </a:rPr>
                        <a:t>50%</a:t>
                      </a:r>
                      <a:endParaRPr lang="en-US" sz="3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accent1"/>
                          </a:solidFill>
                        </a:rPr>
                        <a:t>81%</a:t>
                      </a:r>
                      <a:endParaRPr lang="en-US" sz="3200"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more families with voluntary home visiting and parent</a:t>
                      </a:r>
                    </a:p>
                    <a:p>
                      <a:pPr algn="l"/>
                      <a:r>
                        <a:rPr lang="en-US" sz="1600" i="1" dirty="0" smtClean="0"/>
                        <a:t>education programs that help parents improve their child's health and</a:t>
                      </a:r>
                      <a:r>
                        <a:rPr lang="en-US" sz="1600" i="1" baseline="0" dirty="0" smtClean="0"/>
                        <a:t> </a:t>
                      </a:r>
                      <a:r>
                        <a:rPr lang="en-US" sz="1600" i="1" dirty="0" smtClean="0"/>
                        <a:t>help ensure children are ready to learn when they start school.</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tx2"/>
                          </a:solidFill>
                        </a:rPr>
                        <a:t>40%</a:t>
                      </a:r>
                      <a:endParaRPr lang="en-US" sz="3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accent1"/>
                          </a:solidFill>
                        </a:rPr>
                        <a:t>78%</a:t>
                      </a:r>
                      <a:endParaRPr lang="en-US" sz="3200" b="1"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TextBox 10"/>
          <p:cNvSpPr txBox="1"/>
          <p:nvPr/>
        </p:nvSpPr>
        <p:spPr>
          <a:xfrm>
            <a:off x="152400" y="5662653"/>
            <a:ext cx="4419600" cy="261610"/>
          </a:xfrm>
          <a:prstGeom prst="rect">
            <a:avLst/>
          </a:prstGeom>
          <a:noFill/>
        </p:spPr>
        <p:txBody>
          <a:bodyPr wrap="square" rtlCol="0">
            <a:spAutoFit/>
          </a:bodyPr>
          <a:lstStyle/>
          <a:p>
            <a:r>
              <a:rPr lang="en-US" sz="1100" i="1" dirty="0" smtClean="0"/>
              <a:t>*Split sampled (asked of N=300 respondents)</a:t>
            </a:r>
            <a:endParaRPr lang="en-US" sz="1100" i="1" dirty="0"/>
          </a:p>
        </p:txBody>
      </p:sp>
    </p:spTree>
    <p:extLst>
      <p:ext uri="{BB962C8B-B14F-4D97-AF65-F5344CB8AC3E}">
        <p14:creationId xmlns:p14="http://schemas.microsoft.com/office/powerpoint/2010/main" val="297143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Text Box 17"/>
          <p:cNvSpPr txBox="1">
            <a:spLocks noChangeArrowheads="1"/>
          </p:cNvSpPr>
          <p:nvPr/>
        </p:nvSpPr>
        <p:spPr bwMode="auto">
          <a:xfrm>
            <a:off x="749569" y="1822371"/>
            <a:ext cx="7644863" cy="3785652"/>
          </a:xfrm>
          <a:prstGeom prst="rect">
            <a:avLst/>
          </a:prstGeom>
          <a:noFill/>
          <a:ln w="9525">
            <a:noFill/>
            <a:miter lim="800000"/>
            <a:headEnd/>
            <a:tailEnd/>
          </a:ln>
          <a:effectLst/>
        </p:spPr>
        <p:txBody>
          <a:bodyPr wrap="square">
            <a:spAutoFit/>
          </a:bodyPr>
          <a:lstStyle/>
          <a:p>
            <a:pPr marL="342900" lvl="0" indent="-342900">
              <a:buFont typeface="Wingdings" charset="2"/>
              <a:buChar char=""/>
              <a:defRPr/>
            </a:pPr>
            <a:r>
              <a:rPr lang="en-US" sz="2000" kern="0" dirty="0" smtClean="0">
                <a:solidFill>
                  <a:prstClr val="black"/>
                </a:solidFill>
                <a:latin typeface="Arial"/>
                <a:ea typeface="Tahoma" pitchFamily="34" charset="0"/>
                <a:cs typeface="Arial"/>
              </a:rPr>
              <a:t>Statewide survey of 600 registered voters in Ohio conducted on both landlines and cell phones </a:t>
            </a:r>
          </a:p>
          <a:p>
            <a:pPr marL="342900" lvl="0" indent="-342900">
              <a:buFont typeface="Wingdings" charset="2"/>
              <a:buChar char=""/>
              <a:defRPr/>
            </a:pPr>
            <a:endPar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endParaRP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r>
              <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rPr>
              <a:t>Interviewing completed </a:t>
            </a:r>
            <a:r>
              <a:rPr lang="en-US" sz="2000" kern="0" dirty="0" smtClean="0">
                <a:solidFill>
                  <a:prstClr val="black"/>
                </a:solidFill>
                <a:latin typeface="Arial"/>
                <a:ea typeface="Tahoma" pitchFamily="34" charset="0"/>
                <a:cs typeface="Arial"/>
              </a:rPr>
              <a:t>July 28</a:t>
            </a:r>
            <a:r>
              <a:rPr lang="en-US" sz="2000" kern="0" baseline="30000" dirty="0" smtClean="0">
                <a:solidFill>
                  <a:prstClr val="black"/>
                </a:solidFill>
                <a:latin typeface="Arial"/>
                <a:ea typeface="Tahoma" pitchFamily="34" charset="0"/>
                <a:cs typeface="Arial"/>
              </a:rPr>
              <a:t>th</a:t>
            </a:r>
            <a:r>
              <a:rPr lang="en-US" sz="2000" kern="0" dirty="0" smtClean="0">
                <a:solidFill>
                  <a:prstClr val="black"/>
                </a:solidFill>
                <a:latin typeface="Arial"/>
                <a:ea typeface="Tahoma" pitchFamily="34" charset="0"/>
                <a:cs typeface="Arial"/>
              </a:rPr>
              <a:t> – August 1</a:t>
            </a:r>
            <a:r>
              <a:rPr lang="en-US" sz="2000" kern="0" baseline="30000" dirty="0" smtClean="0">
                <a:solidFill>
                  <a:prstClr val="black"/>
                </a:solidFill>
                <a:latin typeface="Arial"/>
                <a:ea typeface="Tahoma" pitchFamily="34" charset="0"/>
                <a:cs typeface="Arial"/>
              </a:rPr>
              <a:t>st</a:t>
            </a:r>
            <a:r>
              <a:rPr lang="en-US" sz="2000" kern="0" dirty="0" smtClean="0">
                <a:solidFill>
                  <a:prstClr val="black"/>
                </a:solidFill>
                <a:latin typeface="Arial"/>
                <a:ea typeface="Tahoma" pitchFamily="34" charset="0"/>
                <a:cs typeface="Arial"/>
              </a:rPr>
              <a:t>, 2016</a:t>
            </a:r>
            <a:endPar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endParaRP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endParaRPr lang="en-US" sz="2000" kern="0" dirty="0">
              <a:solidFill>
                <a:prstClr val="black"/>
              </a:solidFill>
              <a:latin typeface="Arial"/>
              <a:ea typeface="Tahoma" pitchFamily="34" charset="0"/>
              <a:cs typeface="Arial"/>
            </a:endParaRP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r>
              <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rPr>
              <a:t>Overall margin of error of </a:t>
            </a:r>
            <a:r>
              <a:rPr kumimoji="0" lang="en-US" sz="2000" i="0" u="sng" strike="noStrike" kern="0" cap="none" spc="0" normalizeH="0" baseline="0" noProof="0" dirty="0" smtClean="0">
                <a:ln>
                  <a:noFill/>
                </a:ln>
                <a:solidFill>
                  <a:prstClr val="black"/>
                </a:solidFill>
                <a:effectLst/>
                <a:uLnTx/>
                <a:uFillTx/>
                <a:latin typeface="Arial"/>
                <a:ea typeface="Tahoma" pitchFamily="34" charset="0"/>
                <a:cs typeface="Arial"/>
              </a:rPr>
              <a:t>+</a:t>
            </a:r>
            <a:r>
              <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rPr>
              <a:t> </a:t>
            </a:r>
            <a:r>
              <a:rPr lang="en-US" sz="2000" kern="0" dirty="0" smtClean="0">
                <a:solidFill>
                  <a:prstClr val="black"/>
                </a:solidFill>
                <a:latin typeface="Arial"/>
                <a:ea typeface="Tahoma" pitchFamily="34" charset="0"/>
                <a:cs typeface="Arial"/>
              </a:rPr>
              <a:t>4.0</a:t>
            </a:r>
            <a:r>
              <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rPr>
              <a:t>%</a:t>
            </a: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endParaRPr lang="en-US" sz="2000" kern="0" dirty="0" smtClean="0">
              <a:solidFill>
                <a:prstClr val="black"/>
              </a:solidFill>
              <a:latin typeface="Arial"/>
              <a:ea typeface="Tahoma" pitchFamily="34" charset="0"/>
              <a:cs typeface="Arial"/>
            </a:endParaRP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r>
              <a:rPr lang="en-US" sz="2000" kern="0" dirty="0" smtClean="0">
                <a:solidFill>
                  <a:prstClr val="black"/>
                </a:solidFill>
                <a:latin typeface="Arial"/>
                <a:ea typeface="Tahoma" pitchFamily="34" charset="0"/>
                <a:cs typeface="Arial"/>
              </a:rPr>
              <a:t>Sample distributed proportionally throughout the state and </a:t>
            </a:r>
            <a:br>
              <a:rPr lang="en-US" sz="2000" kern="0" dirty="0" smtClean="0">
                <a:solidFill>
                  <a:prstClr val="black"/>
                </a:solidFill>
                <a:latin typeface="Arial"/>
                <a:ea typeface="Tahoma" pitchFamily="34" charset="0"/>
                <a:cs typeface="Arial"/>
              </a:rPr>
            </a:br>
            <a:r>
              <a:rPr lang="en-US" sz="2000" kern="0" dirty="0" smtClean="0">
                <a:solidFill>
                  <a:prstClr val="black"/>
                </a:solidFill>
                <a:latin typeface="Arial"/>
                <a:ea typeface="Tahoma" pitchFamily="34" charset="0"/>
                <a:cs typeface="Arial"/>
              </a:rPr>
              <a:t>is demographically representative of the electorate</a:t>
            </a:r>
            <a:endParaRPr kumimoji="0" lang="en-US" sz="2000" i="0" u="none" strike="noStrike" kern="0" cap="none" spc="0" normalizeH="0" baseline="0" noProof="0" dirty="0" smtClean="0">
              <a:ln>
                <a:noFill/>
              </a:ln>
              <a:solidFill>
                <a:prstClr val="black"/>
              </a:solidFill>
              <a:effectLst/>
              <a:uLnTx/>
              <a:uFillTx/>
              <a:latin typeface="Arial"/>
              <a:ea typeface="Tahoma" pitchFamily="34" charset="0"/>
              <a:cs typeface="Arial"/>
            </a:endParaRPr>
          </a:p>
          <a:p>
            <a:pPr marL="342900" marR="0" lvl="0" indent="-342900" defTabSz="914400" eaLnBrk="1" fontAlgn="auto" latinLnBrk="0" hangingPunct="1">
              <a:lnSpc>
                <a:spcPct val="100000"/>
              </a:lnSpc>
              <a:spcBef>
                <a:spcPts val="0"/>
              </a:spcBef>
              <a:spcAft>
                <a:spcPts val="0"/>
              </a:spcAft>
              <a:buClrTx/>
              <a:buSzTx/>
              <a:buFont typeface="Wingdings" charset="2"/>
              <a:buChar char=""/>
              <a:tabLst/>
              <a:defRPr/>
            </a:pPr>
            <a:endParaRPr kumimoji="0" lang="en-US" sz="2000" i="0" u="none" strike="noStrike" kern="0" cap="none" spc="0" normalizeH="0" baseline="0" noProof="0" dirty="0">
              <a:ln>
                <a:noFill/>
              </a:ln>
              <a:solidFill>
                <a:prstClr val="black"/>
              </a:solidFill>
              <a:effectLst/>
              <a:uLnTx/>
              <a:uFillTx/>
              <a:latin typeface="Arial"/>
              <a:ea typeface="Tahoma" pitchFamily="34" charset="0"/>
              <a:cs typeface="Arial"/>
            </a:endParaRPr>
          </a:p>
          <a:p>
            <a:pPr marL="342900" lvl="0" indent="-342900">
              <a:buFont typeface="Wingdings" charset="2"/>
              <a:buChar char=""/>
              <a:defRPr/>
            </a:pPr>
            <a:r>
              <a:rPr lang="en-US" sz="2000" kern="0" dirty="0">
                <a:solidFill>
                  <a:prstClr val="black"/>
                </a:solidFill>
                <a:latin typeface="Arial"/>
                <a:ea typeface="Tahoma" pitchFamily="34" charset="0"/>
                <a:cs typeface="Arial"/>
              </a:rPr>
              <a:t>Bipartisan research team of Hart Research and Public Opinion Strategies </a:t>
            </a:r>
          </a:p>
        </p:txBody>
      </p:sp>
      <p:sp>
        <p:nvSpPr>
          <p:cNvPr id="4" name="Text Box 17"/>
          <p:cNvSpPr txBox="1">
            <a:spLocks noChangeArrowheads="1"/>
          </p:cNvSpPr>
          <p:nvPr/>
        </p:nvSpPr>
        <p:spPr bwMode="auto">
          <a:xfrm>
            <a:off x="381000" y="457200"/>
            <a:ext cx="7644863" cy="615553"/>
          </a:xfrm>
          <a:prstGeom prst="rect">
            <a:avLst/>
          </a:prstGeom>
          <a:noFill/>
          <a:ln w="9525">
            <a:noFill/>
            <a:miter lim="800000"/>
            <a:headEnd/>
            <a:tailEnd/>
          </a:ln>
          <a:effectLst/>
        </p:spPr>
        <p:txBody>
          <a:bodyPr wrap="square" lIns="0" tIns="0" rIns="0" bIns="0" anchor="ctr">
            <a:spAutoFit/>
          </a:bodyPr>
          <a:lstStyle/>
          <a:p>
            <a:pPr lvl="0">
              <a:defRPr/>
            </a:pPr>
            <a:r>
              <a:rPr lang="en-US" sz="4000" b="1" kern="0" dirty="0" smtClean="0">
                <a:solidFill>
                  <a:prstClr val="black"/>
                </a:solidFill>
                <a:latin typeface="Arial"/>
                <a:ea typeface="Gulim" pitchFamily="34" charset="-127"/>
                <a:cs typeface="Arial"/>
              </a:rPr>
              <a:t>METHODOLOGY</a:t>
            </a:r>
          </a:p>
        </p:txBody>
      </p:sp>
      <p:sp>
        <p:nvSpPr>
          <p:cNvPr id="6" name="Rounded Rectangle 5"/>
          <p:cNvSpPr/>
          <p:nvPr/>
        </p:nvSpPr>
        <p:spPr>
          <a:xfrm>
            <a:off x="609600" y="1447800"/>
            <a:ext cx="7924800" cy="4572000"/>
          </a:xfrm>
          <a:prstGeom prst="roundRect">
            <a:avLst>
              <a:gd name="adj" fmla="val 10189"/>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dirty="0"/>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2" name="TextBox 1"/>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2</a:t>
            </a:fld>
            <a:endParaRPr lang="en-US" sz="7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6019800"/>
            <a:ext cx="8382000" cy="153888"/>
          </a:xfrm>
          <a:prstGeom prst="rect">
            <a:avLst/>
          </a:prstGeom>
          <a:noFill/>
        </p:spPr>
        <p:txBody>
          <a:bodyPr wrap="square" lIns="0" tIns="0" rIns="0" bIns="0" rtlCol="0">
            <a:spAutoFit/>
          </a:bodyPr>
          <a:lstStyle/>
          <a:p>
            <a:r>
              <a:rPr lang="en-US" sz="1000" i="1" dirty="0">
                <a:cs typeface="Times New Roman" pitchFamily="18" charset="0"/>
              </a:rPr>
              <a:t>Please tell me if you support or oppose each of the following…</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20</a:t>
            </a:fld>
            <a:endParaRPr lang="en-US" sz="700" dirty="0"/>
          </a:p>
        </p:txBody>
      </p:sp>
      <p:sp>
        <p:nvSpPr>
          <p:cNvPr id="10" name="Rectangle 118"/>
          <p:cNvSpPr>
            <a:spLocks noChangeArrowheads="1"/>
          </p:cNvSpPr>
          <p:nvPr/>
        </p:nvSpPr>
        <p:spPr bwMode="auto">
          <a:xfrm>
            <a:off x="473956" y="575846"/>
            <a:ext cx="84414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Each proposal earns majority support across party lines.</a:t>
            </a:r>
            <a:endParaRPr lang="en-US" sz="2200" dirty="0">
              <a:solidFill>
                <a:srgbClr val="660066"/>
              </a:solidFill>
              <a:ea typeface="Tahoma" pitchFamily="34" charset="0"/>
              <a:cs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1790604814"/>
              </p:ext>
            </p:extLst>
          </p:nvPr>
        </p:nvGraphicFramePr>
        <p:xfrm>
          <a:off x="162560" y="1473200"/>
          <a:ext cx="8778241" cy="3937000"/>
        </p:xfrm>
        <a:graphic>
          <a:graphicData uri="http://schemas.openxmlformats.org/drawingml/2006/table">
            <a:tbl>
              <a:tblPr firstRow="1" bandRow="1">
                <a:tableStyleId>{5C22544A-7EE6-4342-B048-85BDC9FD1C3A}</a:tableStyleId>
              </a:tblPr>
              <a:tblGrid>
                <a:gridCol w="5426548"/>
                <a:gridCol w="1117231"/>
                <a:gridCol w="1117231"/>
                <a:gridCol w="1117231"/>
              </a:tblGrid>
              <a:tr h="370840">
                <a:tc>
                  <a:txBody>
                    <a:bodyPr/>
                    <a:lstStyle/>
                    <a:p>
                      <a:pPr algn="ctr"/>
                      <a:r>
                        <a:rPr lang="en-US" b="1" i="0" dirty="0" smtClean="0">
                          <a:solidFill>
                            <a:schemeClr val="tx1"/>
                          </a:solidFill>
                        </a:rPr>
                        <a:t>Proposals</a:t>
                      </a:r>
                      <a:r>
                        <a:rPr lang="en-US" b="1" i="0" baseline="0" dirty="0" smtClean="0">
                          <a:solidFill>
                            <a:schemeClr val="tx1"/>
                          </a:solidFill>
                        </a:rPr>
                        <a:t> % Total Support by Party</a:t>
                      </a:r>
                      <a:endParaRPr lang="en-US" b="1" i="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GOP</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1600" dirty="0" smtClean="0"/>
                        <a:t>IND</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600" dirty="0" smtClean="0"/>
                        <a:t>DEM</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188720">
                <a:tc>
                  <a:txBody>
                    <a:bodyPr/>
                    <a:lstStyle/>
                    <a:p>
                      <a:pPr algn="l"/>
                      <a:r>
                        <a:rPr lang="en-US" sz="1600" i="1" dirty="0" smtClean="0"/>
                        <a:t>Providing state funded high‐quality early education programs for low- and</a:t>
                      </a:r>
                      <a:r>
                        <a:rPr lang="en-US" sz="1600" i="1" baseline="0" dirty="0" smtClean="0"/>
                        <a:t> </a:t>
                      </a:r>
                      <a:r>
                        <a:rPr lang="en-US" sz="1600" i="1" dirty="0" smtClean="0"/>
                        <a:t>middle‐income three- and four-year-olds whose families want to send</a:t>
                      </a:r>
                      <a:r>
                        <a:rPr lang="en-US" sz="1600" i="1" baseline="0" dirty="0" smtClean="0"/>
                        <a:t> </a:t>
                      </a:r>
                      <a:r>
                        <a:rPr lang="en-US" sz="1600" i="1" dirty="0" smtClean="0"/>
                        <a:t>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68%</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bg1">
                              <a:lumMod val="50000"/>
                            </a:schemeClr>
                          </a:solidFill>
                        </a:rPr>
                        <a:t>84%</a:t>
                      </a:r>
                      <a:endParaRPr lang="en-US" sz="3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70C0"/>
                          </a:solidFill>
                        </a:rPr>
                        <a:t>95%</a:t>
                      </a:r>
                      <a:endParaRPr lang="en-US" sz="32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state funded high‐quality early education programs for all three</a:t>
                      </a:r>
                      <a:r>
                        <a:rPr lang="en-US" sz="1600" i="1" baseline="0" dirty="0" smtClean="0"/>
                        <a:t>- </a:t>
                      </a:r>
                      <a:r>
                        <a:rPr lang="en-US" sz="1600" i="1" dirty="0" smtClean="0"/>
                        <a:t>and four-year-olds whose families want to send them.*</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63%</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bg1">
                              <a:lumMod val="50000"/>
                            </a:schemeClr>
                          </a:solidFill>
                        </a:rPr>
                        <a:t>83%</a:t>
                      </a:r>
                      <a:endParaRPr lang="en-US" sz="3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70C0"/>
                          </a:solidFill>
                        </a:rPr>
                        <a:t>95%</a:t>
                      </a:r>
                      <a:endParaRPr lang="en-US" sz="32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720">
                <a:tc>
                  <a:txBody>
                    <a:bodyPr/>
                    <a:lstStyle/>
                    <a:p>
                      <a:pPr algn="l"/>
                      <a:r>
                        <a:rPr lang="en-US" sz="1600" i="1" dirty="0" smtClean="0"/>
                        <a:t>Providing more families with voluntary home visiting and parent</a:t>
                      </a:r>
                      <a:r>
                        <a:rPr lang="en-US" sz="1600" i="1" baseline="0" dirty="0" smtClean="0"/>
                        <a:t> </a:t>
                      </a:r>
                      <a:r>
                        <a:rPr lang="en-US" sz="1600" i="1" dirty="0" smtClean="0"/>
                        <a:t>education programs that help parents improve their child's health and</a:t>
                      </a:r>
                      <a:r>
                        <a:rPr lang="en-US" sz="1600" i="1" baseline="0" dirty="0" smtClean="0"/>
                        <a:t> </a:t>
                      </a:r>
                      <a:r>
                        <a:rPr lang="en-US" sz="1600" i="1" dirty="0" smtClean="0"/>
                        <a:t>help ensure children are ready to learn when they start school.</a:t>
                      </a:r>
                      <a:endParaRPr lang="en-US" sz="1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C00000"/>
                          </a:solidFill>
                        </a:rPr>
                        <a:t>65%</a:t>
                      </a:r>
                      <a:endParaRPr lang="en-US" sz="32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chemeClr val="bg1">
                              <a:lumMod val="50000"/>
                            </a:schemeClr>
                          </a:solidFill>
                        </a:rPr>
                        <a:t>78%</a:t>
                      </a:r>
                      <a:endParaRPr lang="en-US" sz="3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b="1" dirty="0" smtClean="0">
                          <a:solidFill>
                            <a:srgbClr val="0070C0"/>
                          </a:solidFill>
                        </a:rPr>
                        <a:t>91%</a:t>
                      </a:r>
                      <a:endParaRPr lang="en-US" sz="32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TextBox 10"/>
          <p:cNvSpPr txBox="1"/>
          <p:nvPr/>
        </p:nvSpPr>
        <p:spPr>
          <a:xfrm>
            <a:off x="152400" y="5662653"/>
            <a:ext cx="4419600" cy="261610"/>
          </a:xfrm>
          <a:prstGeom prst="rect">
            <a:avLst/>
          </a:prstGeom>
          <a:noFill/>
        </p:spPr>
        <p:txBody>
          <a:bodyPr wrap="square" rtlCol="0">
            <a:spAutoFit/>
          </a:bodyPr>
          <a:lstStyle/>
          <a:p>
            <a:r>
              <a:rPr lang="en-US" sz="1100" i="1" dirty="0" smtClean="0"/>
              <a:t>*Split sampled (asked of N=300 respondents)</a:t>
            </a:r>
            <a:endParaRPr lang="en-US" sz="1100" i="1" dirty="0"/>
          </a:p>
        </p:txBody>
      </p:sp>
    </p:spTree>
    <p:extLst>
      <p:ext uri="{BB962C8B-B14F-4D97-AF65-F5344CB8AC3E}">
        <p14:creationId xmlns:p14="http://schemas.microsoft.com/office/powerpoint/2010/main" val="2316667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21734" y="5942112"/>
            <a:ext cx="8488892" cy="307777"/>
          </a:xfrm>
          <a:prstGeom prst="rect">
            <a:avLst/>
          </a:prstGeom>
          <a:noFill/>
        </p:spPr>
        <p:txBody>
          <a:bodyPr wrap="square" lIns="0" tIns="0" rIns="0" bIns="0" rtlCol="0">
            <a:spAutoFit/>
          </a:bodyPr>
          <a:lstStyle/>
          <a:p>
            <a:r>
              <a:rPr lang="en-US" sz="1000" i="1" dirty="0"/>
              <a:t>Thinking again about the proposal to invest in early childhood education. Please tell me which </a:t>
            </a:r>
            <a:r>
              <a:rPr lang="en-US" sz="1000" i="1" dirty="0" smtClean="0"/>
              <a:t>of the </a:t>
            </a:r>
            <a:r>
              <a:rPr lang="en-US" sz="1000" i="1" dirty="0"/>
              <a:t>following statements comes closer to your opinion, even if neither one matches </a:t>
            </a:r>
            <a:r>
              <a:rPr lang="en-US" sz="1000" i="1" dirty="0" smtClean="0"/>
              <a:t>your opinion </a:t>
            </a:r>
            <a:r>
              <a:rPr lang="en-US" sz="1000" i="1" dirty="0"/>
              <a:t>exactly.</a:t>
            </a:r>
          </a:p>
        </p:txBody>
      </p:sp>
      <p:cxnSp>
        <p:nvCxnSpPr>
          <p:cNvPr id="20" name="Straight Connector 19"/>
          <p:cNvCxnSpPr/>
          <p:nvPr/>
        </p:nvCxnSpPr>
        <p:spPr>
          <a:xfrm>
            <a:off x="333375" y="58674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24" name="TextBox 2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21</a:t>
            </a:fld>
            <a:endParaRPr lang="en-US" sz="700" dirty="0"/>
          </a:p>
        </p:txBody>
      </p:sp>
      <p:sp>
        <p:nvSpPr>
          <p:cNvPr id="18" name="Rounded Rectangle 17"/>
          <p:cNvSpPr/>
          <p:nvPr/>
        </p:nvSpPr>
        <p:spPr>
          <a:xfrm>
            <a:off x="138160" y="1219200"/>
            <a:ext cx="8867680" cy="2159887"/>
          </a:xfrm>
          <a:prstGeom prst="roundRect">
            <a:avLst>
              <a:gd name="adj" fmla="val 10189"/>
            </a:avLst>
          </a:prstGeom>
          <a:solidFill>
            <a:srgbClr val="062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6"/>
          <p:cNvSpPr txBox="1">
            <a:spLocks noChangeArrowheads="1"/>
          </p:cNvSpPr>
          <p:nvPr/>
        </p:nvSpPr>
        <p:spPr bwMode="auto">
          <a:xfrm>
            <a:off x="381000" y="1545089"/>
            <a:ext cx="6515390" cy="1508105"/>
          </a:xfrm>
          <a:prstGeom prst="rect">
            <a:avLst/>
          </a:prstGeom>
          <a:noFill/>
          <a:ln w="38100">
            <a:noFill/>
            <a:miter lim="800000"/>
            <a:headEnd/>
            <a:tailEnd/>
          </a:ln>
          <a:effectLst/>
          <a:extLst/>
        </p:spPr>
        <p:txBody>
          <a:bodyPr wrap="square"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400" b="1" dirty="0">
                <a:solidFill>
                  <a:schemeClr val="bg1"/>
                </a:solidFill>
                <a:cs typeface="Arial" pitchFamily="34" charset="0"/>
              </a:rPr>
              <a:t>This proposal is a </a:t>
            </a:r>
            <a:r>
              <a:rPr lang="en-US" sz="1400" b="1" u="sng" dirty="0">
                <a:solidFill>
                  <a:schemeClr val="bg1"/>
                </a:solidFill>
                <a:cs typeface="Arial" pitchFamily="34" charset="0"/>
              </a:rPr>
              <a:t>good idea</a:t>
            </a:r>
            <a:r>
              <a:rPr lang="en-US" sz="1400" b="1" dirty="0">
                <a:solidFill>
                  <a:schemeClr val="bg1"/>
                </a:solidFill>
                <a:cs typeface="Arial" pitchFamily="34" charset="0"/>
              </a:rPr>
              <a:t>. Investing in our children is investing in our future. We </a:t>
            </a:r>
            <a:r>
              <a:rPr lang="en-US" sz="1400" b="1" dirty="0" smtClean="0">
                <a:solidFill>
                  <a:schemeClr val="bg1"/>
                </a:solidFill>
                <a:cs typeface="Arial" pitchFamily="34" charset="0"/>
              </a:rPr>
              <a:t>must do </a:t>
            </a:r>
            <a:r>
              <a:rPr lang="en-US" sz="1400" b="1" dirty="0">
                <a:solidFill>
                  <a:schemeClr val="bg1"/>
                </a:solidFill>
                <a:cs typeface="Arial" pitchFamily="34" charset="0"/>
              </a:rPr>
              <a:t>more to make sure our children begin kindergarten with the knowledge and </a:t>
            </a:r>
            <a:r>
              <a:rPr lang="en-US" sz="1400" b="1" dirty="0" smtClean="0">
                <a:solidFill>
                  <a:schemeClr val="bg1"/>
                </a:solidFill>
                <a:cs typeface="Arial" pitchFamily="34" charset="0"/>
              </a:rPr>
              <a:t>skills they </a:t>
            </a:r>
            <a:r>
              <a:rPr lang="en-US" sz="1400" b="1" dirty="0">
                <a:solidFill>
                  <a:schemeClr val="bg1"/>
                </a:solidFill>
                <a:cs typeface="Arial" pitchFamily="34" charset="0"/>
              </a:rPr>
              <a:t>need to do their best in school. Too many families can't afford </a:t>
            </a:r>
            <a:r>
              <a:rPr lang="en-US" sz="1400" b="1" dirty="0" smtClean="0">
                <a:solidFill>
                  <a:schemeClr val="bg1"/>
                </a:solidFill>
                <a:cs typeface="Arial" pitchFamily="34" charset="0"/>
              </a:rPr>
              <a:t>the quality </a:t>
            </a:r>
            <a:r>
              <a:rPr lang="en-US" sz="1400" b="1" dirty="0" smtClean="0">
                <a:solidFill>
                  <a:schemeClr val="bg1"/>
                </a:solidFill>
                <a:cs typeface="Arial" pitchFamily="34" charset="0"/>
              </a:rPr>
              <a:t>early childhood </a:t>
            </a:r>
            <a:r>
              <a:rPr lang="en-US" sz="1400" b="1" dirty="0">
                <a:solidFill>
                  <a:schemeClr val="bg1"/>
                </a:solidFill>
                <a:cs typeface="Arial" pitchFamily="34" charset="0"/>
              </a:rPr>
              <a:t>education their children need to get a strong start in life. This proposal </a:t>
            </a:r>
            <a:r>
              <a:rPr lang="en-US" sz="1400" b="1" dirty="0" smtClean="0">
                <a:solidFill>
                  <a:schemeClr val="bg1"/>
                </a:solidFill>
                <a:cs typeface="Arial" pitchFamily="34" charset="0"/>
              </a:rPr>
              <a:t>will help </a:t>
            </a:r>
            <a:r>
              <a:rPr lang="en-US" sz="1400" b="1" dirty="0">
                <a:solidFill>
                  <a:schemeClr val="bg1"/>
                </a:solidFill>
                <a:cs typeface="Arial" pitchFamily="34" charset="0"/>
              </a:rPr>
              <a:t>states to expand local programs so that children who need them can </a:t>
            </a:r>
            <a:r>
              <a:rPr lang="en-US" sz="1400" b="1" dirty="0" smtClean="0">
                <a:solidFill>
                  <a:schemeClr val="bg1"/>
                </a:solidFill>
                <a:cs typeface="Arial" pitchFamily="34" charset="0"/>
              </a:rPr>
              <a:t>participate and </a:t>
            </a:r>
            <a:r>
              <a:rPr lang="en-US" sz="1400" b="1" dirty="0">
                <a:solidFill>
                  <a:schemeClr val="bg1"/>
                </a:solidFill>
                <a:cs typeface="Arial" pitchFamily="34" charset="0"/>
              </a:rPr>
              <a:t>do well in school and life.</a:t>
            </a:r>
          </a:p>
        </p:txBody>
      </p:sp>
      <p:sp>
        <p:nvSpPr>
          <p:cNvPr id="23" name="TextBox 22"/>
          <p:cNvSpPr txBox="1"/>
          <p:nvPr/>
        </p:nvSpPr>
        <p:spPr>
          <a:xfrm>
            <a:off x="7162800" y="1689543"/>
            <a:ext cx="1905000" cy="1219200"/>
          </a:xfrm>
          <a:prstGeom prst="rect">
            <a:avLst/>
          </a:prstGeom>
          <a:noFill/>
          <a:effectLst/>
        </p:spPr>
        <p:txBody>
          <a:bodyPr wrap="square" lIns="0" tIns="0" rIns="0" bIns="0" rtlCol="0" anchor="ctr" anchorCtr="0">
            <a:noAutofit/>
          </a:bodyPr>
          <a:lstStyle/>
          <a:p>
            <a:pPr algn="ctr"/>
            <a:r>
              <a:rPr lang="en-US" sz="6600" b="1" dirty="0" smtClean="0">
                <a:solidFill>
                  <a:schemeClr val="bg1"/>
                </a:solidFill>
              </a:rPr>
              <a:t>60%</a:t>
            </a:r>
            <a:endParaRPr lang="en-US" sz="6600" b="1" dirty="0">
              <a:solidFill>
                <a:schemeClr val="bg1"/>
              </a:solidFill>
            </a:endParaRPr>
          </a:p>
        </p:txBody>
      </p:sp>
      <p:sp>
        <p:nvSpPr>
          <p:cNvPr id="25" name="Rounded Rectangle 24"/>
          <p:cNvSpPr/>
          <p:nvPr/>
        </p:nvSpPr>
        <p:spPr>
          <a:xfrm>
            <a:off x="138160" y="3555113"/>
            <a:ext cx="8867680" cy="2159887"/>
          </a:xfrm>
          <a:prstGeom prst="roundRect">
            <a:avLst>
              <a:gd name="adj" fmla="val 10189"/>
            </a:avLst>
          </a:prstGeom>
          <a:solidFill>
            <a:srgbClr val="BC0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6"/>
          <p:cNvSpPr txBox="1">
            <a:spLocks noChangeArrowheads="1"/>
          </p:cNvSpPr>
          <p:nvPr/>
        </p:nvSpPr>
        <p:spPr bwMode="auto">
          <a:xfrm>
            <a:off x="381000" y="3988723"/>
            <a:ext cx="6515390" cy="1292662"/>
          </a:xfrm>
          <a:prstGeom prst="rect">
            <a:avLst/>
          </a:prstGeom>
          <a:noFill/>
          <a:ln w="38100">
            <a:noFill/>
            <a:miter lim="800000"/>
            <a:headEnd/>
            <a:tailEnd/>
          </a:ln>
          <a:effectLst/>
          <a:extLst/>
        </p:spPr>
        <p:txBody>
          <a:bodyPr wrap="square"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400" b="1" dirty="0">
                <a:solidFill>
                  <a:srgbClr val="FFFFFF"/>
                </a:solidFill>
                <a:cs typeface="Arial" pitchFamily="34" charset="0"/>
              </a:rPr>
              <a:t>This proposal is a </a:t>
            </a:r>
            <a:r>
              <a:rPr lang="en-US" sz="1400" b="1" u="sng" dirty="0">
                <a:solidFill>
                  <a:srgbClr val="FFFFFF"/>
                </a:solidFill>
                <a:cs typeface="Arial" pitchFamily="34" charset="0"/>
              </a:rPr>
              <a:t>bad idea</a:t>
            </a:r>
            <a:r>
              <a:rPr lang="en-US" sz="1400" b="1" dirty="0">
                <a:solidFill>
                  <a:srgbClr val="FFFFFF"/>
                </a:solidFill>
                <a:cs typeface="Arial" pitchFamily="34" charset="0"/>
              </a:rPr>
              <a:t>. We can't afford another huge government </a:t>
            </a:r>
            <a:r>
              <a:rPr lang="en-US" sz="1400" b="1" dirty="0" smtClean="0">
                <a:solidFill>
                  <a:srgbClr val="FFFFFF"/>
                </a:solidFill>
                <a:cs typeface="Arial" pitchFamily="34" charset="0"/>
              </a:rPr>
              <a:t>entitlement program </a:t>
            </a:r>
            <a:r>
              <a:rPr lang="en-US" sz="1400" b="1" dirty="0">
                <a:solidFill>
                  <a:srgbClr val="FFFFFF"/>
                </a:solidFill>
                <a:cs typeface="Arial" pitchFamily="34" charset="0"/>
              </a:rPr>
              <a:t>that costs billions of dollars. This is particularly true in the instance of </a:t>
            </a:r>
            <a:r>
              <a:rPr lang="en-US" sz="1400" b="1" dirty="0" smtClean="0">
                <a:solidFill>
                  <a:srgbClr val="FFFFFF"/>
                </a:solidFill>
                <a:cs typeface="Arial" pitchFamily="34" charset="0"/>
              </a:rPr>
              <a:t>early childhood </a:t>
            </a:r>
            <a:r>
              <a:rPr lang="en-US" sz="1400" b="1" dirty="0">
                <a:solidFill>
                  <a:srgbClr val="FFFFFF"/>
                </a:solidFill>
                <a:cs typeface="Arial" pitchFamily="34" charset="0"/>
              </a:rPr>
              <a:t>education when we already have federal programs serving children birth </a:t>
            </a:r>
            <a:r>
              <a:rPr lang="en-US" sz="1400" b="1" dirty="0" smtClean="0">
                <a:solidFill>
                  <a:srgbClr val="FFFFFF"/>
                </a:solidFill>
                <a:cs typeface="Arial" pitchFamily="34" charset="0"/>
              </a:rPr>
              <a:t>to age </a:t>
            </a:r>
            <a:r>
              <a:rPr lang="en-US" sz="1400" b="1" dirty="0">
                <a:solidFill>
                  <a:srgbClr val="FFFFFF"/>
                </a:solidFill>
                <a:cs typeface="Arial" pitchFamily="34" charset="0"/>
              </a:rPr>
              <a:t>five. If we want to do more to help </a:t>
            </a:r>
            <a:r>
              <a:rPr lang="en-US" sz="1400" b="1" dirty="0" smtClean="0">
                <a:solidFill>
                  <a:srgbClr val="FFFFFF"/>
                </a:solidFill>
                <a:cs typeface="Arial" pitchFamily="34" charset="0"/>
              </a:rPr>
              <a:t>low-income </a:t>
            </a:r>
            <a:r>
              <a:rPr lang="en-US" sz="1400" b="1" dirty="0">
                <a:solidFill>
                  <a:srgbClr val="FFFFFF"/>
                </a:solidFill>
                <a:cs typeface="Arial" pitchFamily="34" charset="0"/>
              </a:rPr>
              <a:t>children access quality </a:t>
            </a:r>
            <a:r>
              <a:rPr lang="en-US" sz="1400" b="1" dirty="0" smtClean="0">
                <a:solidFill>
                  <a:srgbClr val="FFFFFF"/>
                </a:solidFill>
                <a:cs typeface="Arial" pitchFamily="34" charset="0"/>
              </a:rPr>
              <a:t>early learning </a:t>
            </a:r>
            <a:r>
              <a:rPr lang="en-US" sz="1400" b="1" dirty="0">
                <a:solidFill>
                  <a:srgbClr val="FFFFFF"/>
                </a:solidFill>
                <a:cs typeface="Arial" pitchFamily="34" charset="0"/>
              </a:rPr>
              <a:t>opportunities we should be working within the existing programs.</a:t>
            </a:r>
          </a:p>
        </p:txBody>
      </p:sp>
      <p:sp>
        <p:nvSpPr>
          <p:cNvPr id="27" name="TextBox 26"/>
          <p:cNvSpPr txBox="1"/>
          <p:nvPr/>
        </p:nvSpPr>
        <p:spPr>
          <a:xfrm>
            <a:off x="7162800" y="4025456"/>
            <a:ext cx="1905000" cy="1219200"/>
          </a:xfrm>
          <a:prstGeom prst="rect">
            <a:avLst/>
          </a:prstGeom>
          <a:noFill/>
          <a:effectLst/>
        </p:spPr>
        <p:txBody>
          <a:bodyPr wrap="square" lIns="0" tIns="0" rIns="0" bIns="0" rtlCol="0" anchor="ctr" anchorCtr="0">
            <a:noAutofit/>
          </a:bodyPr>
          <a:lstStyle/>
          <a:p>
            <a:pPr algn="ctr"/>
            <a:r>
              <a:rPr lang="en-US" sz="6600" b="1" dirty="0" smtClean="0">
                <a:solidFill>
                  <a:schemeClr val="bg1"/>
                </a:solidFill>
              </a:rPr>
              <a:t>38%</a:t>
            </a:r>
            <a:endParaRPr lang="en-US" sz="6600" b="1" dirty="0">
              <a:solidFill>
                <a:schemeClr val="bg1"/>
              </a:solidFill>
            </a:endParaRPr>
          </a:p>
        </p:txBody>
      </p:sp>
      <p:sp>
        <p:nvSpPr>
          <p:cNvPr id="33" name="Rectangle 118"/>
          <p:cNvSpPr>
            <a:spLocks noChangeArrowheads="1"/>
          </p:cNvSpPr>
          <p:nvPr/>
        </p:nvSpPr>
        <p:spPr bwMode="auto">
          <a:xfrm>
            <a:off x="459758"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Three-in-five Ohio voters side with supporters of investing in early childhood education over critics. </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2607193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Box 17"/>
          <p:cNvSpPr txBox="1">
            <a:spLocks noChangeArrowheads="1"/>
          </p:cNvSpPr>
          <p:nvPr/>
        </p:nvSpPr>
        <p:spPr bwMode="auto">
          <a:xfrm>
            <a:off x="381000" y="457200"/>
            <a:ext cx="7644863" cy="615553"/>
          </a:xfrm>
          <a:prstGeom prst="rect">
            <a:avLst/>
          </a:prstGeom>
          <a:noFill/>
          <a:ln w="9525">
            <a:noFill/>
            <a:miter lim="800000"/>
            <a:headEnd/>
            <a:tailEnd/>
          </a:ln>
          <a:effectLst/>
        </p:spPr>
        <p:txBody>
          <a:bodyPr wrap="square" lIns="0" tIns="0" rIns="0" bIns="0" anchor="ctr">
            <a:spAutoFit/>
          </a:bodyPr>
          <a:lstStyle/>
          <a:p>
            <a:pPr lvl="0">
              <a:defRPr/>
            </a:pPr>
            <a:r>
              <a:rPr lang="en-US" sz="4000" b="1" kern="0" dirty="0" smtClean="0">
                <a:solidFill>
                  <a:prstClr val="black"/>
                </a:solidFill>
                <a:latin typeface="Arial"/>
                <a:ea typeface="Gulim" pitchFamily="34" charset="-127"/>
                <a:cs typeface="Arial"/>
              </a:rPr>
              <a:t>THE BOTTOM LINE</a:t>
            </a:r>
          </a:p>
        </p:txBody>
      </p:sp>
      <p:sp>
        <p:nvSpPr>
          <p:cNvPr id="6" name="Rounded Rectangle 5"/>
          <p:cNvSpPr/>
          <p:nvPr/>
        </p:nvSpPr>
        <p:spPr>
          <a:xfrm>
            <a:off x="381000" y="1219200"/>
            <a:ext cx="8382000" cy="5105400"/>
          </a:xfrm>
          <a:prstGeom prst="roundRect">
            <a:avLst>
              <a:gd name="adj" fmla="val 10189"/>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342900" lvl="0" indent="-342900">
              <a:buFont typeface="Wingdings" charset="2"/>
              <a:buChar char=""/>
              <a:defRPr/>
            </a:pPr>
            <a:r>
              <a:rPr lang="en-US" sz="1600" kern="0" dirty="0" smtClean="0">
                <a:solidFill>
                  <a:prstClr val="black"/>
                </a:solidFill>
                <a:ea typeface="Tahoma" pitchFamily="34" charset="0"/>
                <a:cs typeface="Arial"/>
              </a:rPr>
              <a:t>There is overwhelming support for state investment in early childhood education, either targeted at lower- and middle-income families or universal.  </a:t>
            </a:r>
          </a:p>
          <a:p>
            <a:pPr marL="342900" lvl="0" indent="-342900">
              <a:buFont typeface="Wingdings" charset="2"/>
              <a:buChar char=""/>
              <a:defRPr/>
            </a:pPr>
            <a:endParaRPr lang="en-US" sz="1600" kern="0" dirty="0" smtClean="0">
              <a:solidFill>
                <a:prstClr val="black"/>
              </a:solidFill>
              <a:ea typeface="Tahoma" pitchFamily="34" charset="0"/>
              <a:cs typeface="Arial"/>
            </a:endParaRPr>
          </a:p>
          <a:p>
            <a:pPr marL="342900" indent="-342900">
              <a:buFont typeface="Wingdings" charset="2"/>
              <a:buChar char=""/>
              <a:defRPr/>
            </a:pPr>
            <a:r>
              <a:rPr lang="en-US" sz="1600" kern="0" dirty="0" smtClean="0">
                <a:solidFill>
                  <a:prstClr val="black"/>
                </a:solidFill>
                <a:ea typeface="Tahoma" pitchFamily="34" charset="0"/>
                <a:cs typeface="Arial"/>
              </a:rPr>
              <a:t>The state’s electorate also expresses support for federal investments that would help states meet the need in this area, and rates this as a top-tier goal for the nation at this time. Support is very significant among key “swing” sub-groups of the electorate.</a:t>
            </a:r>
          </a:p>
          <a:p>
            <a:pPr marL="342900" indent="-342900">
              <a:buFont typeface="Wingdings" charset="2"/>
              <a:buChar char=""/>
              <a:defRPr/>
            </a:pPr>
            <a:endParaRPr lang="en-US" sz="1600" kern="0" dirty="0" smtClean="0">
              <a:solidFill>
                <a:prstClr val="black"/>
              </a:solidFill>
              <a:ea typeface="Tahoma" pitchFamily="34" charset="0"/>
              <a:cs typeface="Arial"/>
            </a:endParaRPr>
          </a:p>
          <a:p>
            <a:pPr marL="342900" indent="-342900">
              <a:buFont typeface="Wingdings" charset="2"/>
              <a:buChar char=""/>
              <a:defRPr/>
            </a:pPr>
            <a:r>
              <a:rPr lang="en-US" sz="1600" kern="0" dirty="0" smtClean="0">
                <a:solidFill>
                  <a:prstClr val="black"/>
                </a:solidFill>
                <a:ea typeface="Tahoma" pitchFamily="34" charset="0"/>
                <a:cs typeface="Arial"/>
              </a:rPr>
              <a:t>This solid and consistent support for investments and policies that help families find affordable, quality early childhood education programs is grounded in a strong sense that a need exists, and that early childhood is when children have the greatest capacity to learn. </a:t>
            </a:r>
          </a:p>
          <a:p>
            <a:pPr marL="342900" indent="-342900">
              <a:buFont typeface="Wingdings" charset="2"/>
              <a:buChar char=""/>
              <a:defRPr/>
            </a:pPr>
            <a:endParaRPr lang="en-US" sz="1600" kern="0" dirty="0">
              <a:solidFill>
                <a:prstClr val="black"/>
              </a:solidFill>
              <a:ea typeface="Tahoma" pitchFamily="34" charset="0"/>
              <a:cs typeface="Arial"/>
            </a:endParaRPr>
          </a:p>
          <a:p>
            <a:pPr marL="342900" indent="-342900">
              <a:buFont typeface="Wingdings" charset="2"/>
              <a:buChar char=""/>
              <a:defRPr/>
            </a:pPr>
            <a:r>
              <a:rPr lang="en-US" sz="1600" kern="0" dirty="0" smtClean="0">
                <a:solidFill>
                  <a:prstClr val="black"/>
                </a:solidFill>
                <a:ea typeface="Tahoma" pitchFamily="34" charset="0"/>
                <a:cs typeface="Arial"/>
              </a:rPr>
              <a:t>Support withstands criticism, as three-in-five state voters say they agree more with a statement in support of greater investments in early childhood education over one critical of such investments. </a:t>
            </a:r>
          </a:p>
          <a:p>
            <a:pPr marL="342900" indent="-342900">
              <a:buFont typeface="Wingdings" charset="2"/>
              <a:buChar char=""/>
              <a:defRPr/>
            </a:pPr>
            <a:endParaRPr lang="en-US" sz="1600" kern="0" dirty="0">
              <a:solidFill>
                <a:prstClr val="black"/>
              </a:solidFill>
              <a:ea typeface="Tahoma" pitchFamily="34" charset="0"/>
              <a:cs typeface="Arial"/>
            </a:endParaRPr>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smtClean="0"/>
              <a:t>PUBLIC OPINION STRATEGIES • HART RESEARCH ASSOCIATES</a:t>
            </a:r>
            <a:endParaRPr lang="en-US" sz="600" b="1" dirty="0"/>
          </a:p>
        </p:txBody>
      </p:sp>
      <p:sp>
        <p:nvSpPr>
          <p:cNvPr id="8" name="TextBox 7"/>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22</a:t>
            </a:fld>
            <a:endParaRPr lang="en-US" sz="700" dirty="0"/>
          </a:p>
        </p:txBody>
      </p:sp>
    </p:spTree>
    <p:extLst>
      <p:ext uri="{BB962C8B-B14F-4D97-AF65-F5344CB8AC3E}">
        <p14:creationId xmlns:p14="http://schemas.microsoft.com/office/powerpoint/2010/main" val="2711959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ounded Rectangle 1"/>
          <p:cNvSpPr/>
          <p:nvPr/>
        </p:nvSpPr>
        <p:spPr>
          <a:xfrm>
            <a:off x="228600" y="228600"/>
            <a:ext cx="8763000" cy="6400800"/>
          </a:xfrm>
          <a:prstGeom prst="roundRect">
            <a:avLst>
              <a:gd name="adj" fmla="val 10189"/>
            </a:avLst>
          </a:prstGeom>
          <a:solidFill>
            <a:srgbClr val="660066"/>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Box 36"/>
          <p:cNvSpPr txBox="1">
            <a:spLocks noChangeArrowheads="1"/>
          </p:cNvSpPr>
          <p:nvPr/>
        </p:nvSpPr>
        <p:spPr bwMode="auto">
          <a:xfrm>
            <a:off x="990600" y="1524000"/>
            <a:ext cx="7010400" cy="4038600"/>
          </a:xfrm>
          <a:prstGeom prst="rect">
            <a:avLst/>
          </a:prstGeom>
          <a:noFill/>
          <a:ln w="38100">
            <a:noFill/>
          </a:ln>
          <a:effectLst/>
          <a:extLst/>
        </p:spPr>
        <p:txBody>
          <a:bodyPr wrap="square" lIns="0" tIns="0" rIns="0" bIns="0" anchor="t" anchorCtr="0">
            <a:noAutofit/>
          </a:bodyPr>
          <a:lstStyle/>
          <a:p>
            <a:pPr>
              <a:spcBef>
                <a:spcPts val="0"/>
              </a:spcBef>
            </a:pPr>
            <a:r>
              <a:rPr lang="en-US" sz="5000" b="1" dirty="0" smtClean="0">
                <a:solidFill>
                  <a:schemeClr val="bg1"/>
                </a:solidFill>
                <a:latin typeface="Arial"/>
                <a:cs typeface="Arial"/>
              </a:rPr>
              <a:t>THANK YOU</a:t>
            </a:r>
          </a:p>
        </p:txBody>
      </p:sp>
    </p:spTree>
    <p:extLst>
      <p:ext uri="{BB962C8B-B14F-4D97-AF65-F5344CB8AC3E}">
        <p14:creationId xmlns:p14="http://schemas.microsoft.com/office/powerpoint/2010/main" val="1215460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ounded Rectangle 1"/>
          <p:cNvSpPr/>
          <p:nvPr/>
        </p:nvSpPr>
        <p:spPr>
          <a:xfrm>
            <a:off x="228600" y="228600"/>
            <a:ext cx="8763000" cy="6400800"/>
          </a:xfrm>
          <a:prstGeom prst="roundRect">
            <a:avLst>
              <a:gd name="adj" fmla="val 10189"/>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Box 36"/>
          <p:cNvSpPr txBox="1">
            <a:spLocks noChangeArrowheads="1"/>
          </p:cNvSpPr>
          <p:nvPr/>
        </p:nvSpPr>
        <p:spPr bwMode="auto">
          <a:xfrm>
            <a:off x="774373" y="2817936"/>
            <a:ext cx="3739896" cy="1068264"/>
          </a:xfrm>
          <a:prstGeom prst="rect">
            <a:avLst/>
          </a:prstGeom>
          <a:noFill/>
          <a:ln w="38100">
            <a:noFill/>
          </a:ln>
          <a:effectLst/>
          <a:extLst/>
        </p:spPr>
        <p:txBody>
          <a:bodyPr wrap="square" lIns="0" tIns="0" rIns="0" bIns="0" anchor="t" anchorCtr="0">
            <a:noAutofit/>
          </a:bodyPr>
          <a:lstStyle/>
          <a:p>
            <a:pPr algn="ctr">
              <a:spcBef>
                <a:spcPts val="0"/>
              </a:spcBef>
            </a:pPr>
            <a:endParaRPr lang="en-US" sz="2000" b="1" dirty="0" smtClean="0">
              <a:solidFill>
                <a:srgbClr val="660066"/>
              </a:solidFill>
              <a:latin typeface="Arial"/>
              <a:cs typeface="Arial"/>
            </a:endParaRPr>
          </a:p>
          <a:p>
            <a:pPr algn="ctr">
              <a:spcBef>
                <a:spcPts val="0"/>
              </a:spcBef>
            </a:pPr>
            <a:r>
              <a:rPr lang="en-US" sz="1600" b="1" dirty="0" smtClean="0">
                <a:solidFill>
                  <a:srgbClr val="660066"/>
                </a:solidFill>
                <a:latin typeface="Arial"/>
                <a:cs typeface="Arial"/>
              </a:rPr>
              <a:t>Lori Weigel </a:t>
            </a:r>
          </a:p>
          <a:p>
            <a:pPr algn="ctr">
              <a:spcBef>
                <a:spcPts val="0"/>
              </a:spcBef>
            </a:pPr>
            <a:r>
              <a:rPr lang="en-US" sz="1600" b="1" dirty="0" smtClean="0">
                <a:solidFill>
                  <a:srgbClr val="660066"/>
                </a:solidFill>
                <a:latin typeface="Arial"/>
                <a:cs typeface="Arial"/>
              </a:rPr>
              <a:t>PARTNER</a:t>
            </a:r>
          </a:p>
          <a:p>
            <a:pPr algn="ctr">
              <a:spcBef>
                <a:spcPts val="0"/>
              </a:spcBef>
            </a:pPr>
            <a:r>
              <a:rPr lang="en-US" sz="1600" dirty="0" smtClean="0">
                <a:solidFill>
                  <a:srgbClr val="660066"/>
                </a:solidFill>
                <a:latin typeface="Arial"/>
                <a:cs typeface="Arial"/>
              </a:rPr>
              <a:t>lori@pos.org</a:t>
            </a:r>
            <a:endParaRPr lang="en-US" sz="2000" dirty="0" smtClean="0">
              <a:solidFill>
                <a:srgbClr val="660066"/>
              </a:solidFill>
              <a:latin typeface="Arial"/>
              <a:cs typeface="Aria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8948" y="2362200"/>
            <a:ext cx="2310747" cy="457200"/>
          </a:xfrm>
          <a:prstGeom prst="roundRect">
            <a:avLst/>
          </a:prstGeom>
          <a:ln>
            <a:solidFill>
              <a:schemeClr val="tx1"/>
            </a:solidFill>
          </a:ln>
        </p:spPr>
      </p:pic>
      <p:pic>
        <p:nvPicPr>
          <p:cNvPr id="5" name="Picture 4" descr="hart logo"/>
          <p:cNvPicPr>
            <a:picLocks noChangeAspect="1"/>
          </p:cNvPicPr>
          <p:nvPr/>
        </p:nvPicPr>
        <p:blipFill rotWithShape="1">
          <a:blip r:embed="rId3">
            <a:extLst>
              <a:ext uri="{28A0092B-C50C-407E-A947-70E740481C1C}">
                <a14:useLocalDpi xmlns:a14="http://schemas.microsoft.com/office/drawing/2010/main" val="0"/>
              </a:ext>
            </a:extLst>
          </a:blip>
          <a:srcRect l="2750" r="2750" b="10756"/>
          <a:stretch/>
        </p:blipFill>
        <p:spPr bwMode="auto">
          <a:xfrm>
            <a:off x="5244625" y="2362200"/>
            <a:ext cx="2310747" cy="457200"/>
          </a:xfrm>
          <a:prstGeom prst="roundRect">
            <a:avLst/>
          </a:prstGeom>
          <a:noFill/>
          <a:ln>
            <a:solidFill>
              <a:schemeClr val="tx1"/>
            </a:solidFill>
          </a:ln>
          <a:extLst/>
        </p:spPr>
      </p:pic>
      <p:sp>
        <p:nvSpPr>
          <p:cNvPr id="6" name="Text Box 36"/>
          <p:cNvSpPr txBox="1">
            <a:spLocks noChangeArrowheads="1"/>
          </p:cNvSpPr>
          <p:nvPr/>
        </p:nvSpPr>
        <p:spPr bwMode="auto">
          <a:xfrm>
            <a:off x="4533098" y="2817936"/>
            <a:ext cx="3733800" cy="1068264"/>
          </a:xfrm>
          <a:prstGeom prst="rect">
            <a:avLst/>
          </a:prstGeom>
          <a:noFill/>
          <a:ln w="38100">
            <a:noFill/>
          </a:ln>
          <a:effectLst/>
          <a:extLst/>
        </p:spPr>
        <p:txBody>
          <a:bodyPr wrap="square" lIns="0" tIns="0" rIns="0" bIns="0" anchor="t" anchorCtr="0">
            <a:noAutofit/>
          </a:bodyPr>
          <a:lstStyle/>
          <a:p>
            <a:pPr algn="ctr">
              <a:spcBef>
                <a:spcPts val="0"/>
              </a:spcBef>
            </a:pPr>
            <a:endParaRPr lang="en-US" sz="2000" b="1" dirty="0">
              <a:solidFill>
                <a:srgbClr val="660066"/>
              </a:solidFill>
              <a:latin typeface="Arial"/>
              <a:cs typeface="Arial"/>
            </a:endParaRPr>
          </a:p>
          <a:p>
            <a:pPr algn="ctr">
              <a:spcBef>
                <a:spcPts val="0"/>
              </a:spcBef>
            </a:pPr>
            <a:r>
              <a:rPr lang="en-US" sz="1600" b="1" dirty="0" smtClean="0">
                <a:solidFill>
                  <a:srgbClr val="660066"/>
                </a:solidFill>
                <a:latin typeface="Arial"/>
                <a:cs typeface="Arial"/>
              </a:rPr>
              <a:t>Jay Campbell </a:t>
            </a:r>
          </a:p>
          <a:p>
            <a:pPr algn="ctr">
              <a:spcBef>
                <a:spcPts val="0"/>
              </a:spcBef>
            </a:pPr>
            <a:r>
              <a:rPr lang="en-US" sz="1600" b="1" dirty="0" smtClean="0">
                <a:solidFill>
                  <a:srgbClr val="660066"/>
                </a:solidFill>
                <a:latin typeface="Arial"/>
                <a:cs typeface="Arial"/>
              </a:rPr>
              <a:t>SENIOR VICE PRESIDENT</a:t>
            </a:r>
            <a:endParaRPr lang="en-US" sz="1600" b="1" dirty="0">
              <a:solidFill>
                <a:srgbClr val="660066"/>
              </a:solidFill>
              <a:latin typeface="Arial"/>
              <a:cs typeface="Arial"/>
            </a:endParaRPr>
          </a:p>
          <a:p>
            <a:pPr algn="ctr">
              <a:spcBef>
                <a:spcPts val="0"/>
              </a:spcBef>
            </a:pPr>
            <a:r>
              <a:rPr lang="en-US" sz="1600" dirty="0" smtClean="0">
                <a:solidFill>
                  <a:srgbClr val="660066"/>
                </a:solidFill>
                <a:latin typeface="Arial"/>
                <a:cs typeface="Arial"/>
              </a:rPr>
              <a:t>jcampbell@hartresearch.com</a:t>
            </a:r>
            <a:endParaRPr lang="en-US" sz="1600" dirty="0">
              <a:solidFill>
                <a:srgbClr val="660066"/>
              </a:solidFill>
              <a:latin typeface="Arial"/>
              <a:cs typeface="Arial"/>
            </a:endParaRPr>
          </a:p>
          <a:p>
            <a:pPr algn="ctr">
              <a:spcBef>
                <a:spcPts val="0"/>
              </a:spcBef>
            </a:pPr>
            <a:endParaRPr lang="en-US" sz="2000" dirty="0" smtClean="0">
              <a:solidFill>
                <a:srgbClr val="660066"/>
              </a:solidFill>
              <a:latin typeface="Arial"/>
              <a:cs typeface="Arial"/>
            </a:endParaRPr>
          </a:p>
        </p:txBody>
      </p:sp>
    </p:spTree>
    <p:extLst>
      <p:ext uri="{BB962C8B-B14F-4D97-AF65-F5344CB8AC3E}">
        <p14:creationId xmlns:p14="http://schemas.microsoft.com/office/powerpoint/2010/main" val="2863391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21734" y="5942112"/>
            <a:ext cx="8488892" cy="307777"/>
          </a:xfrm>
          <a:prstGeom prst="rect">
            <a:avLst/>
          </a:prstGeom>
          <a:noFill/>
        </p:spPr>
        <p:txBody>
          <a:bodyPr wrap="square" lIns="0" tIns="0" rIns="0" bIns="0" rtlCol="0">
            <a:spAutoFit/>
          </a:bodyPr>
          <a:lstStyle/>
          <a:p>
            <a:r>
              <a:rPr lang="en-US" sz="1000" i="1" dirty="0" smtClean="0"/>
              <a:t>Which </a:t>
            </a:r>
            <a:r>
              <a:rPr lang="en-US" sz="1000" i="1" dirty="0"/>
              <a:t>of the following do you think is a greater priority right now – holding the line on taxes and spending, or making sure that there is sufficient funding for needs such as education?</a:t>
            </a:r>
          </a:p>
        </p:txBody>
      </p:sp>
      <p:cxnSp>
        <p:nvCxnSpPr>
          <p:cNvPr id="20" name="Straight Connector 19"/>
          <p:cNvCxnSpPr/>
          <p:nvPr/>
        </p:nvCxnSpPr>
        <p:spPr>
          <a:xfrm>
            <a:off x="333375" y="58674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24" name="TextBox 2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3</a:t>
            </a:fld>
            <a:endParaRPr lang="en-US" sz="700" dirty="0"/>
          </a:p>
        </p:txBody>
      </p:sp>
      <p:sp>
        <p:nvSpPr>
          <p:cNvPr id="18" name="Rounded Rectangle 17"/>
          <p:cNvSpPr/>
          <p:nvPr/>
        </p:nvSpPr>
        <p:spPr>
          <a:xfrm>
            <a:off x="93822" y="2133600"/>
            <a:ext cx="8956357" cy="1219200"/>
          </a:xfrm>
          <a:prstGeom prst="roundRect">
            <a:avLst>
              <a:gd name="adj" fmla="val 10189"/>
            </a:avLst>
          </a:prstGeom>
          <a:solidFill>
            <a:srgbClr val="062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6"/>
          <p:cNvSpPr txBox="1">
            <a:spLocks noChangeArrowheads="1"/>
          </p:cNvSpPr>
          <p:nvPr/>
        </p:nvSpPr>
        <p:spPr bwMode="auto">
          <a:xfrm>
            <a:off x="152401" y="2435424"/>
            <a:ext cx="5410200" cy="615553"/>
          </a:xfrm>
          <a:prstGeom prst="rect">
            <a:avLst/>
          </a:prstGeom>
          <a:noFill/>
          <a:ln w="38100">
            <a:noFill/>
            <a:miter lim="800000"/>
            <a:headEnd/>
            <a:tailEnd/>
          </a:ln>
          <a:effectLst/>
          <a:extLst/>
        </p:spPr>
        <p:txBody>
          <a:bodyPr wrap="square"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dirty="0">
                <a:solidFill>
                  <a:schemeClr val="bg1"/>
                </a:solidFill>
                <a:cs typeface="Arial" pitchFamily="34" charset="0"/>
              </a:rPr>
              <a:t>Making sure that there is sufficient funding for needs such as education</a:t>
            </a:r>
          </a:p>
        </p:txBody>
      </p:sp>
      <p:sp>
        <p:nvSpPr>
          <p:cNvPr id="23" name="TextBox 22"/>
          <p:cNvSpPr txBox="1"/>
          <p:nvPr/>
        </p:nvSpPr>
        <p:spPr>
          <a:xfrm>
            <a:off x="7467600" y="2133600"/>
            <a:ext cx="1574380" cy="1219200"/>
          </a:xfrm>
          <a:prstGeom prst="rect">
            <a:avLst/>
          </a:prstGeom>
          <a:noFill/>
          <a:effectLst/>
        </p:spPr>
        <p:txBody>
          <a:bodyPr wrap="square" lIns="0" tIns="0" rIns="0" bIns="0" rtlCol="0" anchor="ctr" anchorCtr="0">
            <a:noAutofit/>
          </a:bodyPr>
          <a:lstStyle/>
          <a:p>
            <a:pPr algn="ctr"/>
            <a:r>
              <a:rPr lang="en-US" sz="6000" b="1" dirty="0" smtClean="0">
                <a:solidFill>
                  <a:schemeClr val="bg1"/>
                </a:solidFill>
              </a:rPr>
              <a:t>53%</a:t>
            </a:r>
            <a:endParaRPr lang="en-US" sz="6000" b="1" dirty="0">
              <a:solidFill>
                <a:schemeClr val="bg1"/>
              </a:solidFill>
            </a:endParaRPr>
          </a:p>
        </p:txBody>
      </p:sp>
      <p:sp>
        <p:nvSpPr>
          <p:cNvPr id="25" name="Rounded Rectangle 24"/>
          <p:cNvSpPr/>
          <p:nvPr/>
        </p:nvSpPr>
        <p:spPr>
          <a:xfrm>
            <a:off x="93822" y="3581400"/>
            <a:ext cx="8956357" cy="1219200"/>
          </a:xfrm>
          <a:prstGeom prst="roundRect">
            <a:avLst>
              <a:gd name="adj" fmla="val 10189"/>
            </a:avLst>
          </a:prstGeom>
          <a:solidFill>
            <a:srgbClr val="BC0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6"/>
          <p:cNvSpPr txBox="1">
            <a:spLocks noChangeArrowheads="1"/>
          </p:cNvSpPr>
          <p:nvPr/>
        </p:nvSpPr>
        <p:spPr bwMode="auto">
          <a:xfrm>
            <a:off x="152401" y="4037112"/>
            <a:ext cx="5410200" cy="307777"/>
          </a:xfrm>
          <a:prstGeom prst="rect">
            <a:avLst/>
          </a:prstGeom>
          <a:noFill/>
          <a:ln w="38100">
            <a:noFill/>
            <a:miter lim="800000"/>
            <a:headEnd/>
            <a:tailEnd/>
          </a:ln>
          <a:effectLst/>
          <a:extLst/>
        </p:spPr>
        <p:txBody>
          <a:bodyPr wrap="square"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dirty="0">
                <a:solidFill>
                  <a:srgbClr val="FFFFFF"/>
                </a:solidFill>
                <a:cs typeface="Arial" pitchFamily="34" charset="0"/>
              </a:rPr>
              <a:t>Holding the line on taxes and spending</a:t>
            </a:r>
          </a:p>
        </p:txBody>
      </p:sp>
      <p:sp>
        <p:nvSpPr>
          <p:cNvPr id="27" name="TextBox 26"/>
          <p:cNvSpPr txBox="1"/>
          <p:nvPr/>
        </p:nvSpPr>
        <p:spPr>
          <a:xfrm>
            <a:off x="7467600" y="3581400"/>
            <a:ext cx="1574380" cy="1219200"/>
          </a:xfrm>
          <a:prstGeom prst="rect">
            <a:avLst/>
          </a:prstGeom>
          <a:noFill/>
          <a:effectLst/>
        </p:spPr>
        <p:txBody>
          <a:bodyPr wrap="square" lIns="0" tIns="0" rIns="0" bIns="0" rtlCol="0" anchor="ctr" anchorCtr="0">
            <a:noAutofit/>
          </a:bodyPr>
          <a:lstStyle/>
          <a:p>
            <a:pPr algn="ctr"/>
            <a:r>
              <a:rPr lang="en-US" sz="6000" b="1" dirty="0" smtClean="0">
                <a:solidFill>
                  <a:schemeClr val="bg1"/>
                </a:solidFill>
              </a:rPr>
              <a:t>43%</a:t>
            </a:r>
            <a:endParaRPr lang="en-US" sz="6000" b="1" dirty="0">
              <a:solidFill>
                <a:schemeClr val="bg1"/>
              </a:solidFill>
            </a:endParaRPr>
          </a:p>
        </p:txBody>
      </p:sp>
      <p:grpSp>
        <p:nvGrpSpPr>
          <p:cNvPr id="28" name="Group 27"/>
          <p:cNvGrpSpPr/>
          <p:nvPr/>
        </p:nvGrpSpPr>
        <p:grpSpPr>
          <a:xfrm>
            <a:off x="5638800" y="2133600"/>
            <a:ext cx="1574380" cy="2667000"/>
            <a:chOff x="7620000" y="2286000"/>
            <a:chExt cx="1574380" cy="2667000"/>
          </a:xfrm>
        </p:grpSpPr>
        <p:sp>
          <p:nvSpPr>
            <p:cNvPr id="29" name="TextBox 28"/>
            <p:cNvSpPr txBox="1"/>
            <p:nvPr/>
          </p:nvSpPr>
          <p:spPr>
            <a:xfrm>
              <a:off x="7620000" y="2286000"/>
              <a:ext cx="1574380" cy="1219200"/>
            </a:xfrm>
            <a:prstGeom prst="rect">
              <a:avLst/>
            </a:prstGeom>
            <a:noFill/>
            <a:effectLst/>
          </p:spPr>
          <p:txBody>
            <a:bodyPr wrap="square" lIns="0" tIns="0" rIns="0" bIns="0" rtlCol="0" anchor="ctr" anchorCtr="0">
              <a:noAutofit/>
            </a:bodyPr>
            <a:lstStyle/>
            <a:p>
              <a:pPr algn="ctr"/>
              <a:r>
                <a:rPr lang="en-US" sz="6000" b="1" dirty="0" smtClean="0">
                  <a:solidFill>
                    <a:schemeClr val="bg1"/>
                  </a:solidFill>
                </a:rPr>
                <a:t>54%</a:t>
              </a:r>
              <a:endParaRPr lang="en-US" sz="6000" b="1" dirty="0">
                <a:solidFill>
                  <a:schemeClr val="bg1"/>
                </a:solidFill>
              </a:endParaRPr>
            </a:p>
          </p:txBody>
        </p:sp>
        <p:sp>
          <p:nvSpPr>
            <p:cNvPr id="30" name="TextBox 29"/>
            <p:cNvSpPr txBox="1"/>
            <p:nvPr/>
          </p:nvSpPr>
          <p:spPr>
            <a:xfrm>
              <a:off x="7620000" y="3733800"/>
              <a:ext cx="1574380" cy="1219200"/>
            </a:xfrm>
            <a:prstGeom prst="rect">
              <a:avLst/>
            </a:prstGeom>
            <a:noFill/>
            <a:effectLst/>
          </p:spPr>
          <p:txBody>
            <a:bodyPr wrap="square" lIns="0" tIns="0" rIns="0" bIns="0" rtlCol="0" anchor="ctr" anchorCtr="0">
              <a:noAutofit/>
            </a:bodyPr>
            <a:lstStyle/>
            <a:p>
              <a:pPr algn="ctr"/>
              <a:r>
                <a:rPr lang="en-US" sz="6000" b="1" dirty="0" smtClean="0">
                  <a:solidFill>
                    <a:schemeClr val="bg1"/>
                  </a:solidFill>
                </a:rPr>
                <a:t>42%</a:t>
              </a:r>
              <a:endParaRPr lang="en-US" sz="6000" b="1" dirty="0">
                <a:solidFill>
                  <a:schemeClr val="bg1"/>
                </a:solidFill>
              </a:endParaRPr>
            </a:p>
          </p:txBody>
        </p:sp>
      </p:grpSp>
      <p:sp>
        <p:nvSpPr>
          <p:cNvPr id="31" name="TextBox 30"/>
          <p:cNvSpPr txBox="1"/>
          <p:nvPr/>
        </p:nvSpPr>
        <p:spPr>
          <a:xfrm>
            <a:off x="5410200" y="1534180"/>
            <a:ext cx="1752600" cy="523220"/>
          </a:xfrm>
          <a:prstGeom prst="rect">
            <a:avLst/>
          </a:prstGeom>
          <a:noFill/>
        </p:spPr>
        <p:txBody>
          <a:bodyPr wrap="square" rtlCol="0">
            <a:spAutoFit/>
          </a:bodyPr>
          <a:lstStyle/>
          <a:p>
            <a:pPr algn="ctr"/>
            <a:r>
              <a:rPr lang="en-US" sz="2800" b="1" u="sng" dirty="0" smtClean="0"/>
              <a:t>2014</a:t>
            </a:r>
            <a:endParaRPr lang="en-US" sz="2800" b="1" u="sng" dirty="0"/>
          </a:p>
        </p:txBody>
      </p:sp>
      <p:sp>
        <p:nvSpPr>
          <p:cNvPr id="32" name="TextBox 31"/>
          <p:cNvSpPr txBox="1"/>
          <p:nvPr/>
        </p:nvSpPr>
        <p:spPr>
          <a:xfrm>
            <a:off x="7213180" y="1534180"/>
            <a:ext cx="1752600" cy="523220"/>
          </a:xfrm>
          <a:prstGeom prst="rect">
            <a:avLst/>
          </a:prstGeom>
          <a:noFill/>
        </p:spPr>
        <p:txBody>
          <a:bodyPr wrap="square" rtlCol="0">
            <a:spAutoFit/>
          </a:bodyPr>
          <a:lstStyle/>
          <a:p>
            <a:pPr algn="ctr"/>
            <a:r>
              <a:rPr lang="en-US" sz="2800" b="1" u="sng" dirty="0" smtClean="0"/>
              <a:t>2016</a:t>
            </a:r>
            <a:endParaRPr lang="en-US" sz="2800" b="1" u="sng" dirty="0"/>
          </a:p>
        </p:txBody>
      </p:sp>
      <p:sp>
        <p:nvSpPr>
          <p:cNvPr id="33" name="Rectangle 118"/>
          <p:cNvSpPr>
            <a:spLocks noChangeArrowheads="1"/>
          </p:cNvSpPr>
          <p:nvPr/>
        </p:nvSpPr>
        <p:spPr bwMode="auto">
          <a:xfrm>
            <a:off x="459758"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Ensuring adequate funding for state needs like education remains more important than keeping taxes low to voters.</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2463730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 name="Content Placeholder 4"/>
          <p:cNvGraphicFramePr>
            <a:graphicFrameLocks noGrp="1"/>
          </p:cNvGraphicFramePr>
          <p:nvPr>
            <p:ph idx="1"/>
            <p:extLst>
              <p:ext uri="{D42A27DB-BD31-4B8C-83A1-F6EECF244321}">
                <p14:modId xmlns:p14="http://schemas.microsoft.com/office/powerpoint/2010/main" val="1392790711"/>
              </p:ext>
            </p:extLst>
          </p:nvPr>
        </p:nvGraphicFramePr>
        <p:xfrm>
          <a:off x="122768" y="1083045"/>
          <a:ext cx="8851900" cy="5012955"/>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Box 18"/>
          <p:cNvSpPr txBox="1"/>
          <p:nvPr/>
        </p:nvSpPr>
        <p:spPr>
          <a:xfrm>
            <a:off x="304800" y="6169223"/>
            <a:ext cx="8564034" cy="307777"/>
          </a:xfrm>
          <a:prstGeom prst="rect">
            <a:avLst/>
          </a:prstGeom>
          <a:noFill/>
        </p:spPr>
        <p:txBody>
          <a:bodyPr wrap="square" lIns="0" tIns="0" rIns="0" bIns="0" rtlCol="0">
            <a:spAutoFit/>
          </a:bodyPr>
          <a:lstStyle/>
          <a:p>
            <a:r>
              <a:rPr lang="en-US" sz="1000" i="1" dirty="0"/>
              <a:t>Now I'm going to read you some goals that people might have for our country right now, and I'd like you to rate how important you personally consider each goal to be – is it extremely important, very important, somewhat important or not that important to </a:t>
            </a:r>
            <a:r>
              <a:rPr lang="en-US" sz="1000" i="1" dirty="0" smtClean="0"/>
              <a:t>you?</a:t>
            </a:r>
            <a:endParaRPr lang="en-US" sz="1000" i="1" dirty="0"/>
          </a:p>
        </p:txBody>
      </p:sp>
      <p:cxnSp>
        <p:nvCxnSpPr>
          <p:cNvPr id="16" name="Straight Connector 15"/>
          <p:cNvCxnSpPr/>
          <p:nvPr/>
        </p:nvCxnSpPr>
        <p:spPr>
          <a:xfrm>
            <a:off x="333375" y="60960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23" name="TextBox 22"/>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4</a:t>
            </a:fld>
            <a:endParaRPr lang="en-US" sz="700" dirty="0"/>
          </a:p>
        </p:txBody>
      </p:sp>
      <p:sp>
        <p:nvSpPr>
          <p:cNvPr id="26" name="Rectangle 118"/>
          <p:cNvSpPr>
            <a:spLocks noChangeArrowheads="1"/>
          </p:cNvSpPr>
          <p:nvPr/>
        </p:nvSpPr>
        <p:spPr bwMode="auto">
          <a:xfrm>
            <a:off x="473956" y="457200"/>
            <a:ext cx="865028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200" b="1" dirty="0" smtClean="0">
                <a:solidFill>
                  <a:srgbClr val="660066"/>
                </a:solidFill>
                <a:ea typeface="Tahoma" pitchFamily="34" charset="0"/>
                <a:cs typeface="Arial"/>
              </a:rPr>
              <a:t>Early education is on par as a top national priority with controlling health care costs and job creation.</a:t>
            </a:r>
            <a:endParaRPr lang="en-US" sz="2200" dirty="0">
              <a:solidFill>
                <a:srgbClr val="660066"/>
              </a:solidFill>
              <a:ea typeface="Tahoma" pitchFamily="34" charset="0"/>
              <a:cs typeface="Arial"/>
            </a:endParaRPr>
          </a:p>
        </p:txBody>
      </p:sp>
      <p:grpSp>
        <p:nvGrpSpPr>
          <p:cNvPr id="5" name="Group 4"/>
          <p:cNvGrpSpPr/>
          <p:nvPr/>
        </p:nvGrpSpPr>
        <p:grpSpPr>
          <a:xfrm>
            <a:off x="0" y="2667803"/>
            <a:ext cx="4532245" cy="963532"/>
            <a:chOff x="0" y="1479403"/>
            <a:chExt cx="4532245" cy="963532"/>
          </a:xfrm>
        </p:grpSpPr>
        <p:sp>
          <p:nvSpPr>
            <p:cNvPr id="31" name="TextBox 30"/>
            <p:cNvSpPr txBox="1"/>
            <p:nvPr/>
          </p:nvSpPr>
          <p:spPr>
            <a:xfrm>
              <a:off x="0" y="2073603"/>
              <a:ext cx="4532245" cy="369332"/>
            </a:xfrm>
            <a:prstGeom prst="rect">
              <a:avLst/>
            </a:prstGeom>
            <a:noFill/>
          </p:spPr>
          <p:txBody>
            <a:bodyPr wrap="square" lIns="0" rtlCol="0" anchor="ctr">
              <a:noAutofit/>
            </a:bodyPr>
            <a:lstStyle/>
            <a:p>
              <a:pPr algn="r"/>
              <a:r>
                <a:rPr lang="en-US" sz="1400" dirty="0"/>
                <a:t>Controlling the cost of health care</a:t>
              </a:r>
            </a:p>
          </p:txBody>
        </p:sp>
        <p:sp>
          <p:nvSpPr>
            <p:cNvPr id="32" name="TextBox 31"/>
            <p:cNvSpPr txBox="1"/>
            <p:nvPr/>
          </p:nvSpPr>
          <p:spPr>
            <a:xfrm>
              <a:off x="0" y="1479403"/>
              <a:ext cx="4532245" cy="369332"/>
            </a:xfrm>
            <a:prstGeom prst="rect">
              <a:avLst/>
            </a:prstGeom>
            <a:noFill/>
          </p:spPr>
          <p:txBody>
            <a:bodyPr wrap="square" lIns="0" rtlCol="0" anchor="ctr">
              <a:noAutofit/>
            </a:bodyPr>
            <a:lstStyle/>
            <a:p>
              <a:pPr algn="r"/>
              <a:r>
                <a:rPr lang="en-US" sz="1400" dirty="0"/>
                <a:t>Making sure that our children get a strong start in life through </a:t>
              </a:r>
              <a:r>
                <a:rPr lang="en-US" sz="1400" dirty="0" smtClean="0"/>
                <a:t>quality early </a:t>
              </a:r>
              <a:r>
                <a:rPr lang="en-US" sz="1400" dirty="0"/>
                <a:t>childhood education</a:t>
              </a:r>
            </a:p>
          </p:txBody>
        </p:sp>
      </p:grpSp>
      <p:grpSp>
        <p:nvGrpSpPr>
          <p:cNvPr id="2" name="Group 1"/>
          <p:cNvGrpSpPr/>
          <p:nvPr/>
        </p:nvGrpSpPr>
        <p:grpSpPr>
          <a:xfrm>
            <a:off x="0" y="1479403"/>
            <a:ext cx="4532245" cy="963532"/>
            <a:chOff x="0" y="2667803"/>
            <a:chExt cx="4532245" cy="963532"/>
          </a:xfrm>
        </p:grpSpPr>
        <p:sp>
          <p:nvSpPr>
            <p:cNvPr id="3" name="TextBox 2"/>
            <p:cNvSpPr txBox="1"/>
            <p:nvPr/>
          </p:nvSpPr>
          <p:spPr>
            <a:xfrm>
              <a:off x="0" y="2667803"/>
              <a:ext cx="4532245" cy="369332"/>
            </a:xfrm>
            <a:prstGeom prst="rect">
              <a:avLst/>
            </a:prstGeom>
            <a:noFill/>
          </p:spPr>
          <p:txBody>
            <a:bodyPr wrap="square" lIns="0" rtlCol="0" anchor="ctr">
              <a:noAutofit/>
            </a:bodyPr>
            <a:lstStyle/>
            <a:p>
              <a:pPr algn="r"/>
              <a:r>
                <a:rPr lang="en-US" sz="1400" dirty="0"/>
                <a:t>Improving the quality of public education</a:t>
              </a:r>
            </a:p>
          </p:txBody>
        </p:sp>
        <p:sp>
          <p:nvSpPr>
            <p:cNvPr id="33" name="TextBox 32"/>
            <p:cNvSpPr txBox="1"/>
            <p:nvPr/>
          </p:nvSpPr>
          <p:spPr>
            <a:xfrm>
              <a:off x="0" y="3262003"/>
              <a:ext cx="4532245" cy="369332"/>
            </a:xfrm>
            <a:prstGeom prst="rect">
              <a:avLst/>
            </a:prstGeom>
            <a:noFill/>
          </p:spPr>
          <p:txBody>
            <a:bodyPr wrap="square" lIns="0" rtlCol="0" anchor="ctr">
              <a:noAutofit/>
            </a:bodyPr>
            <a:lstStyle/>
            <a:p>
              <a:pPr algn="r"/>
              <a:r>
                <a:rPr lang="en-US" sz="1400" dirty="0"/>
                <a:t>Increasing the number of good paying jobs</a:t>
              </a:r>
            </a:p>
          </p:txBody>
        </p:sp>
      </p:grpSp>
      <p:sp>
        <p:nvSpPr>
          <p:cNvPr id="34" name="TextBox 33"/>
          <p:cNvSpPr txBox="1"/>
          <p:nvPr/>
        </p:nvSpPr>
        <p:spPr>
          <a:xfrm>
            <a:off x="0" y="3856203"/>
            <a:ext cx="4532245" cy="369332"/>
          </a:xfrm>
          <a:prstGeom prst="rect">
            <a:avLst/>
          </a:prstGeom>
          <a:noFill/>
        </p:spPr>
        <p:txBody>
          <a:bodyPr wrap="square" lIns="0" rtlCol="0" anchor="ctr">
            <a:noAutofit/>
          </a:bodyPr>
          <a:lstStyle/>
          <a:p>
            <a:pPr algn="r"/>
            <a:r>
              <a:rPr lang="en-US" sz="1400" dirty="0"/>
              <a:t>Decreasing the number of people living in poverty</a:t>
            </a:r>
          </a:p>
        </p:txBody>
      </p:sp>
      <p:sp>
        <p:nvSpPr>
          <p:cNvPr id="35" name="TextBox 34"/>
          <p:cNvSpPr txBox="1"/>
          <p:nvPr/>
        </p:nvSpPr>
        <p:spPr>
          <a:xfrm>
            <a:off x="0" y="4450403"/>
            <a:ext cx="4532245" cy="369332"/>
          </a:xfrm>
          <a:prstGeom prst="rect">
            <a:avLst/>
          </a:prstGeom>
          <a:noFill/>
        </p:spPr>
        <p:txBody>
          <a:bodyPr wrap="square" lIns="0" rtlCol="0" anchor="ctr">
            <a:noAutofit/>
          </a:bodyPr>
          <a:lstStyle/>
          <a:p>
            <a:pPr algn="r"/>
            <a:r>
              <a:rPr lang="en-US" sz="1400" dirty="0"/>
              <a:t>Reducing the tax burden on families</a:t>
            </a:r>
          </a:p>
        </p:txBody>
      </p:sp>
      <p:sp>
        <p:nvSpPr>
          <p:cNvPr id="36" name="TextBox 35"/>
          <p:cNvSpPr txBox="1"/>
          <p:nvPr/>
        </p:nvSpPr>
        <p:spPr>
          <a:xfrm>
            <a:off x="0" y="5044603"/>
            <a:ext cx="4532245" cy="369332"/>
          </a:xfrm>
          <a:prstGeom prst="rect">
            <a:avLst/>
          </a:prstGeom>
          <a:noFill/>
        </p:spPr>
        <p:txBody>
          <a:bodyPr wrap="square" lIns="0" rtlCol="0" anchor="ctr">
            <a:noAutofit/>
          </a:bodyPr>
          <a:lstStyle/>
          <a:p>
            <a:pPr algn="r"/>
            <a:r>
              <a:rPr lang="en-US" sz="1400" dirty="0"/>
              <a:t>Fixing the immigration system</a:t>
            </a:r>
          </a:p>
        </p:txBody>
      </p:sp>
      <p:sp>
        <p:nvSpPr>
          <p:cNvPr id="37" name="TextBox 36"/>
          <p:cNvSpPr txBox="1"/>
          <p:nvPr/>
        </p:nvSpPr>
        <p:spPr>
          <a:xfrm>
            <a:off x="0" y="5638800"/>
            <a:ext cx="4532245" cy="369332"/>
          </a:xfrm>
          <a:prstGeom prst="rect">
            <a:avLst/>
          </a:prstGeom>
          <a:noFill/>
        </p:spPr>
        <p:txBody>
          <a:bodyPr wrap="square" lIns="0" rtlCol="0" anchor="ctr">
            <a:noAutofit/>
          </a:bodyPr>
          <a:lstStyle/>
          <a:p>
            <a:pPr algn="r"/>
            <a:r>
              <a:rPr lang="en-US" sz="1400" dirty="0"/>
              <a:t>Providing </a:t>
            </a:r>
            <a:r>
              <a:rPr lang="en-US" sz="1400" dirty="0" smtClean="0"/>
              <a:t>low- </a:t>
            </a:r>
            <a:r>
              <a:rPr lang="en-US" sz="1400" dirty="0"/>
              <a:t>or </a:t>
            </a:r>
            <a:r>
              <a:rPr lang="en-US" sz="1400" dirty="0" smtClean="0"/>
              <a:t>no-cost </a:t>
            </a:r>
            <a:r>
              <a:rPr lang="en-US" sz="1400" dirty="0"/>
              <a:t>college</a:t>
            </a:r>
          </a:p>
        </p:txBody>
      </p:sp>
      <p:sp>
        <p:nvSpPr>
          <p:cNvPr id="4" name="TextBox 3"/>
          <p:cNvSpPr txBox="1"/>
          <p:nvPr/>
        </p:nvSpPr>
        <p:spPr>
          <a:xfrm>
            <a:off x="4535555" y="1158902"/>
            <a:ext cx="1981200" cy="276999"/>
          </a:xfrm>
          <a:prstGeom prst="rect">
            <a:avLst/>
          </a:prstGeom>
          <a:noFill/>
        </p:spPr>
        <p:txBody>
          <a:bodyPr wrap="square" rtlCol="0">
            <a:spAutoFit/>
          </a:bodyPr>
          <a:lstStyle/>
          <a:p>
            <a:pPr algn="ctr"/>
            <a:r>
              <a:rPr lang="en-US" sz="1200" i="1" dirty="0" smtClean="0"/>
              <a:t>Extremely Important</a:t>
            </a:r>
            <a:endParaRPr lang="en-US" sz="1200" i="1" dirty="0"/>
          </a:p>
        </p:txBody>
      </p:sp>
      <p:sp>
        <p:nvSpPr>
          <p:cNvPr id="38" name="TextBox 37"/>
          <p:cNvSpPr txBox="1"/>
          <p:nvPr/>
        </p:nvSpPr>
        <p:spPr>
          <a:xfrm>
            <a:off x="6955736" y="1165449"/>
            <a:ext cx="2179320" cy="276999"/>
          </a:xfrm>
          <a:prstGeom prst="rect">
            <a:avLst/>
          </a:prstGeom>
          <a:noFill/>
        </p:spPr>
        <p:txBody>
          <a:bodyPr wrap="square" rtlCol="0">
            <a:spAutoFit/>
          </a:bodyPr>
          <a:lstStyle/>
          <a:p>
            <a:pPr algn="ctr"/>
            <a:r>
              <a:rPr lang="en-US" sz="1200" i="1" dirty="0" smtClean="0"/>
              <a:t>Extremely/Very Important</a:t>
            </a:r>
            <a:endParaRPr lang="en-US" sz="1200" i="1" dirty="0"/>
          </a:p>
        </p:txBody>
      </p:sp>
    </p:spTree>
    <p:extLst>
      <p:ext uri="{BB962C8B-B14F-4D97-AF65-F5344CB8AC3E}">
        <p14:creationId xmlns:p14="http://schemas.microsoft.com/office/powerpoint/2010/main" val="4160146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6096000"/>
            <a:ext cx="8839200" cy="153888"/>
          </a:xfrm>
          <a:prstGeom prst="rect">
            <a:avLst/>
          </a:prstGeom>
          <a:noFill/>
        </p:spPr>
        <p:txBody>
          <a:bodyPr wrap="square" lIns="0" tIns="0" rIns="0" bIns="0" rtlCol="0">
            <a:spAutoFit/>
          </a:bodyPr>
          <a:lstStyle/>
          <a:p>
            <a:r>
              <a:rPr lang="en-US" sz="1000" i="1" dirty="0">
                <a:cs typeface="Times New Roman" pitchFamily="18" charset="0"/>
              </a:rPr>
              <a:t>What do you think is the most important age for developing a child's capacity to learn? Is it…</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5</a:t>
            </a:fld>
            <a:endParaRPr lang="en-US" sz="700" dirty="0"/>
          </a:p>
        </p:txBody>
      </p:sp>
      <p:sp>
        <p:nvSpPr>
          <p:cNvPr id="10"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Seven-in-ten Ohio voters say birth to age five is the most important time for developing a child’s capacity to learn.</a:t>
            </a:r>
            <a:endParaRPr lang="en-US" sz="2200" dirty="0">
              <a:solidFill>
                <a:srgbClr val="660066"/>
              </a:solidFill>
              <a:ea typeface="Tahoma" pitchFamily="34" charset="0"/>
              <a:cs typeface="Arial"/>
            </a:endParaRPr>
          </a:p>
        </p:txBody>
      </p:sp>
      <p:graphicFrame>
        <p:nvGraphicFramePr>
          <p:cNvPr id="16" name="Content Placeholder 4"/>
          <p:cNvGraphicFramePr>
            <a:graphicFrameLocks/>
          </p:cNvGraphicFramePr>
          <p:nvPr>
            <p:extLst>
              <p:ext uri="{D42A27DB-BD31-4B8C-83A1-F6EECF244321}">
                <p14:modId xmlns:p14="http://schemas.microsoft.com/office/powerpoint/2010/main" val="1927922034"/>
              </p:ext>
            </p:extLst>
          </p:nvPr>
        </p:nvGraphicFramePr>
        <p:xfrm>
          <a:off x="933450" y="1447800"/>
          <a:ext cx="72771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418318" y="1755910"/>
            <a:ext cx="2153019" cy="369332"/>
          </a:xfrm>
          <a:prstGeom prst="rect">
            <a:avLst/>
          </a:prstGeom>
          <a:noFill/>
        </p:spPr>
        <p:txBody>
          <a:bodyPr wrap="square" rtlCol="0">
            <a:spAutoFit/>
          </a:bodyPr>
          <a:lstStyle/>
          <a:p>
            <a:pPr algn="ctr"/>
            <a:r>
              <a:rPr lang="en-US" b="1" dirty="0" smtClean="0"/>
              <a:t>Ages 0-5 - 72%</a:t>
            </a:r>
            <a:endParaRPr lang="en-US" b="1" dirty="0"/>
          </a:p>
        </p:txBody>
      </p:sp>
      <p:sp>
        <p:nvSpPr>
          <p:cNvPr id="17" name="TextBox 16"/>
          <p:cNvSpPr txBox="1"/>
          <p:nvPr/>
        </p:nvSpPr>
        <p:spPr>
          <a:xfrm>
            <a:off x="4626414" y="4186766"/>
            <a:ext cx="2208976" cy="369332"/>
          </a:xfrm>
          <a:prstGeom prst="rect">
            <a:avLst/>
          </a:prstGeom>
          <a:noFill/>
        </p:spPr>
        <p:txBody>
          <a:bodyPr wrap="square" rtlCol="0">
            <a:spAutoFit/>
          </a:bodyPr>
          <a:lstStyle/>
          <a:p>
            <a:pPr algn="ctr"/>
            <a:r>
              <a:rPr lang="en-US" b="1" dirty="0" smtClean="0"/>
              <a:t>Ages 6-17 - 20%</a:t>
            </a:r>
            <a:endParaRPr lang="en-US" b="1" dirty="0"/>
          </a:p>
        </p:txBody>
      </p:sp>
    </p:spTree>
    <p:extLst>
      <p:ext uri="{BB962C8B-B14F-4D97-AF65-F5344CB8AC3E}">
        <p14:creationId xmlns:p14="http://schemas.microsoft.com/office/powerpoint/2010/main" val="3492671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972488720"/>
              </p:ext>
            </p:extLst>
          </p:nvPr>
        </p:nvGraphicFramePr>
        <p:xfrm>
          <a:off x="2514600" y="1524000"/>
          <a:ext cx="6095999" cy="487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9879723"/>
              </p:ext>
            </p:extLst>
          </p:nvPr>
        </p:nvGraphicFramePr>
        <p:xfrm>
          <a:off x="321310" y="3048000"/>
          <a:ext cx="2213610" cy="741680"/>
        </p:xfrm>
        <a:graphic>
          <a:graphicData uri="http://schemas.openxmlformats.org/drawingml/2006/table">
            <a:tbl>
              <a:tblPr firstRow="1" bandRow="1">
                <a:effectLst>
                  <a:innerShdw blurRad="114300">
                    <a:prstClr val="black"/>
                  </a:innerShdw>
                </a:effectLst>
                <a:tableStyleId>{5C22544A-7EE6-4342-B048-85BDC9FD1C3A}</a:tableStyleId>
              </a:tblPr>
              <a:tblGrid>
                <a:gridCol w="1376680"/>
                <a:gridCol w="836930"/>
              </a:tblGrid>
              <a:tr h="370840">
                <a:tc>
                  <a:txBody>
                    <a:bodyPr/>
                    <a:lstStyle/>
                    <a:p>
                      <a:pPr algn="ctr"/>
                      <a:r>
                        <a:rPr lang="en-US" b="1" dirty="0" smtClean="0">
                          <a:solidFill>
                            <a:schemeClr val="bg1"/>
                          </a:solidFill>
                        </a:rPr>
                        <a:t>All/Most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2060"/>
                    </a:solidFill>
                  </a:tcPr>
                </a:tc>
                <a:tc>
                  <a:txBody>
                    <a:bodyPr/>
                    <a:lstStyle/>
                    <a:p>
                      <a:pPr algn="ctr"/>
                      <a:r>
                        <a:rPr lang="en-US" b="1" dirty="0" smtClean="0">
                          <a:solidFill>
                            <a:schemeClr val="bg1"/>
                          </a:solidFill>
                        </a:rPr>
                        <a:t>20%</a:t>
                      </a:r>
                      <a:endParaRPr lang="en-US" b="1"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2060"/>
                    </a:solidFill>
                  </a:tcPr>
                </a:tc>
              </a:tr>
              <a:tr h="370840">
                <a:tc>
                  <a:txBody>
                    <a:bodyPr/>
                    <a:lstStyle/>
                    <a:p>
                      <a:pPr algn="ctr"/>
                      <a:r>
                        <a:rPr lang="en-US" b="1" dirty="0" smtClean="0">
                          <a:solidFill>
                            <a:schemeClr val="bg1"/>
                          </a:solidFill>
                        </a:rPr>
                        <a:t>Some/Few</a:t>
                      </a:r>
                      <a:endParaRPr lang="en-US" b="1" dirty="0">
                        <a:solidFill>
                          <a:schemeClr val="bg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00000"/>
                    </a:solidFill>
                  </a:tcPr>
                </a:tc>
                <a:tc>
                  <a:txBody>
                    <a:bodyPr/>
                    <a:lstStyle/>
                    <a:p>
                      <a:pPr algn="ctr"/>
                      <a:r>
                        <a:rPr lang="en-US" b="1" dirty="0" smtClean="0">
                          <a:solidFill>
                            <a:schemeClr val="bg1"/>
                          </a:solidFill>
                        </a:rPr>
                        <a:t>41%</a:t>
                      </a:r>
                      <a:endParaRPr lang="en-US" b="1" dirty="0">
                        <a:solidFill>
                          <a:schemeClr val="bg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00000"/>
                    </a:solidFill>
                  </a:tcPr>
                </a:tc>
              </a:tr>
            </a:tbl>
          </a:graphicData>
        </a:graphic>
      </p:graphicFrame>
      <p:sp>
        <p:nvSpPr>
          <p:cNvPr id="9" name="TextBox 8"/>
          <p:cNvSpPr txBox="1"/>
          <p:nvPr/>
        </p:nvSpPr>
        <p:spPr>
          <a:xfrm>
            <a:off x="304800" y="6096000"/>
            <a:ext cx="8839200" cy="153888"/>
          </a:xfrm>
          <a:prstGeom prst="rect">
            <a:avLst/>
          </a:prstGeom>
          <a:noFill/>
        </p:spPr>
        <p:txBody>
          <a:bodyPr wrap="square" lIns="0" tIns="0" rIns="0" bIns="0" rtlCol="0">
            <a:spAutoFit/>
          </a:bodyPr>
          <a:lstStyle/>
          <a:p>
            <a:r>
              <a:rPr lang="en-US" sz="1000" i="1" dirty="0">
                <a:cs typeface="Times New Roman" pitchFamily="18" charset="0"/>
              </a:rPr>
              <a:t>About how many of the early education programs in your area would you say are </a:t>
            </a:r>
            <a:r>
              <a:rPr lang="en-US" sz="1000" i="1" dirty="0" smtClean="0">
                <a:cs typeface="Times New Roman" pitchFamily="18" charset="0"/>
              </a:rPr>
              <a:t>high‐quality AND </a:t>
            </a:r>
            <a:r>
              <a:rPr lang="en-US" sz="1000" i="1" dirty="0">
                <a:cs typeface="Times New Roman" pitchFamily="18" charset="0"/>
              </a:rPr>
              <a:t>affordable for lower‐ and middle‐income families?</a:t>
            </a:r>
          </a:p>
        </p:txBody>
      </p:sp>
      <p:cxnSp>
        <p:nvCxnSpPr>
          <p:cNvPr id="12" name="Straight Connector 11"/>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4" name="TextBox 13"/>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6</a:t>
            </a:fld>
            <a:endParaRPr lang="en-US" sz="700" dirty="0"/>
          </a:p>
        </p:txBody>
      </p:sp>
      <p:sp>
        <p:nvSpPr>
          <p:cNvPr id="10"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Just one-in-five feel early education programs in their area are high-quality and affordable.</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2208627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75"/>
          <p:cNvGrpSpPr>
            <a:grpSpLocks noChangeAspect="1"/>
          </p:cNvGrpSpPr>
          <p:nvPr/>
        </p:nvGrpSpPr>
        <p:grpSpPr bwMode="auto">
          <a:xfrm>
            <a:off x="381000" y="1299441"/>
            <a:ext cx="4130386" cy="4494068"/>
            <a:chOff x="1407" y="880"/>
            <a:chExt cx="2055" cy="2237"/>
          </a:xfrm>
          <a:solidFill>
            <a:schemeClr val="bg1">
              <a:lumMod val="75000"/>
            </a:schemeClr>
          </a:solidFill>
        </p:grpSpPr>
        <p:sp>
          <p:nvSpPr>
            <p:cNvPr id="3" name="Freeform 2483"/>
            <p:cNvSpPr>
              <a:spLocks/>
            </p:cNvSpPr>
            <p:nvPr/>
          </p:nvSpPr>
          <p:spPr bwMode="auto">
            <a:xfrm>
              <a:off x="3231" y="880"/>
              <a:ext cx="231" cy="300"/>
            </a:xfrm>
            <a:custGeom>
              <a:avLst/>
              <a:gdLst>
                <a:gd name="T0" fmla="*/ 5 w 231"/>
                <a:gd name="T1" fmla="*/ 76 h 300"/>
                <a:gd name="T2" fmla="*/ 12 w 231"/>
                <a:gd name="T3" fmla="*/ 76 h 300"/>
                <a:gd name="T4" fmla="*/ 12 w 231"/>
                <a:gd name="T5" fmla="*/ 76 h 300"/>
                <a:gd name="T6" fmla="*/ 21 w 231"/>
                <a:gd name="T7" fmla="*/ 74 h 300"/>
                <a:gd name="T8" fmla="*/ 26 w 231"/>
                <a:gd name="T9" fmla="*/ 71 h 300"/>
                <a:gd name="T10" fmla="*/ 33 w 231"/>
                <a:gd name="T11" fmla="*/ 71 h 300"/>
                <a:gd name="T12" fmla="*/ 38 w 231"/>
                <a:gd name="T13" fmla="*/ 71 h 300"/>
                <a:gd name="T14" fmla="*/ 45 w 231"/>
                <a:gd name="T15" fmla="*/ 69 h 300"/>
                <a:gd name="T16" fmla="*/ 47 w 231"/>
                <a:gd name="T17" fmla="*/ 69 h 300"/>
                <a:gd name="T18" fmla="*/ 61 w 231"/>
                <a:gd name="T19" fmla="*/ 62 h 300"/>
                <a:gd name="T20" fmla="*/ 66 w 231"/>
                <a:gd name="T21" fmla="*/ 59 h 300"/>
                <a:gd name="T22" fmla="*/ 71 w 231"/>
                <a:gd name="T23" fmla="*/ 57 h 300"/>
                <a:gd name="T24" fmla="*/ 73 w 231"/>
                <a:gd name="T25" fmla="*/ 55 h 300"/>
                <a:gd name="T26" fmla="*/ 78 w 231"/>
                <a:gd name="T27" fmla="*/ 55 h 300"/>
                <a:gd name="T28" fmla="*/ 80 w 231"/>
                <a:gd name="T29" fmla="*/ 52 h 300"/>
                <a:gd name="T30" fmla="*/ 85 w 231"/>
                <a:gd name="T31" fmla="*/ 52 h 300"/>
                <a:gd name="T32" fmla="*/ 90 w 231"/>
                <a:gd name="T33" fmla="*/ 50 h 300"/>
                <a:gd name="T34" fmla="*/ 94 w 231"/>
                <a:gd name="T35" fmla="*/ 45 h 300"/>
                <a:gd name="T36" fmla="*/ 97 w 231"/>
                <a:gd name="T37" fmla="*/ 43 h 300"/>
                <a:gd name="T38" fmla="*/ 101 w 231"/>
                <a:gd name="T39" fmla="*/ 43 h 300"/>
                <a:gd name="T40" fmla="*/ 104 w 231"/>
                <a:gd name="T41" fmla="*/ 43 h 300"/>
                <a:gd name="T42" fmla="*/ 108 w 231"/>
                <a:gd name="T43" fmla="*/ 43 h 300"/>
                <a:gd name="T44" fmla="*/ 108 w 231"/>
                <a:gd name="T45" fmla="*/ 43 h 300"/>
                <a:gd name="T46" fmla="*/ 111 w 231"/>
                <a:gd name="T47" fmla="*/ 43 h 300"/>
                <a:gd name="T48" fmla="*/ 113 w 231"/>
                <a:gd name="T49" fmla="*/ 41 h 300"/>
                <a:gd name="T50" fmla="*/ 118 w 231"/>
                <a:gd name="T51" fmla="*/ 38 h 300"/>
                <a:gd name="T52" fmla="*/ 118 w 231"/>
                <a:gd name="T53" fmla="*/ 38 h 300"/>
                <a:gd name="T54" fmla="*/ 125 w 231"/>
                <a:gd name="T55" fmla="*/ 38 h 300"/>
                <a:gd name="T56" fmla="*/ 132 w 231"/>
                <a:gd name="T57" fmla="*/ 36 h 300"/>
                <a:gd name="T58" fmla="*/ 139 w 231"/>
                <a:gd name="T59" fmla="*/ 34 h 300"/>
                <a:gd name="T60" fmla="*/ 144 w 231"/>
                <a:gd name="T61" fmla="*/ 34 h 300"/>
                <a:gd name="T62" fmla="*/ 153 w 231"/>
                <a:gd name="T63" fmla="*/ 29 h 300"/>
                <a:gd name="T64" fmla="*/ 158 w 231"/>
                <a:gd name="T65" fmla="*/ 26 h 300"/>
                <a:gd name="T66" fmla="*/ 167 w 231"/>
                <a:gd name="T67" fmla="*/ 24 h 300"/>
                <a:gd name="T68" fmla="*/ 179 w 231"/>
                <a:gd name="T69" fmla="*/ 22 h 300"/>
                <a:gd name="T70" fmla="*/ 189 w 231"/>
                <a:gd name="T71" fmla="*/ 15 h 300"/>
                <a:gd name="T72" fmla="*/ 193 w 231"/>
                <a:gd name="T73" fmla="*/ 15 h 300"/>
                <a:gd name="T74" fmla="*/ 212 w 231"/>
                <a:gd name="T75" fmla="*/ 8 h 300"/>
                <a:gd name="T76" fmla="*/ 219 w 231"/>
                <a:gd name="T77" fmla="*/ 5 h 300"/>
                <a:gd name="T78" fmla="*/ 224 w 231"/>
                <a:gd name="T79" fmla="*/ 3 h 300"/>
                <a:gd name="T80" fmla="*/ 229 w 231"/>
                <a:gd name="T81" fmla="*/ 0 h 300"/>
                <a:gd name="T82" fmla="*/ 231 w 231"/>
                <a:gd name="T83" fmla="*/ 55 h 300"/>
                <a:gd name="T84" fmla="*/ 231 w 231"/>
                <a:gd name="T85" fmla="*/ 279 h 300"/>
                <a:gd name="T86" fmla="*/ 231 w 231"/>
                <a:gd name="T87" fmla="*/ 284 h 300"/>
                <a:gd name="T88" fmla="*/ 231 w 231"/>
                <a:gd name="T89" fmla="*/ 300 h 300"/>
                <a:gd name="T90" fmla="*/ 92 w 231"/>
                <a:gd name="T91" fmla="*/ 298 h 300"/>
                <a:gd name="T92" fmla="*/ 64 w 231"/>
                <a:gd name="T93" fmla="*/ 298 h 300"/>
                <a:gd name="T94" fmla="*/ 0 w 231"/>
                <a:gd name="T95" fmla="*/ 78 h 300"/>
                <a:gd name="T96" fmla="*/ 0 w 231"/>
                <a:gd name="T97" fmla="*/ 78 h 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31"/>
                <a:gd name="T148" fmla="*/ 0 h 300"/>
                <a:gd name="T149" fmla="*/ 231 w 231"/>
                <a:gd name="T150" fmla="*/ 300 h 3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31" h="300">
                  <a:moveTo>
                    <a:pt x="0" y="78"/>
                  </a:moveTo>
                  <a:lnTo>
                    <a:pt x="5" y="76"/>
                  </a:lnTo>
                  <a:lnTo>
                    <a:pt x="9" y="76"/>
                  </a:lnTo>
                  <a:lnTo>
                    <a:pt x="12" y="76"/>
                  </a:lnTo>
                  <a:lnTo>
                    <a:pt x="19" y="74"/>
                  </a:lnTo>
                  <a:lnTo>
                    <a:pt x="21" y="74"/>
                  </a:lnTo>
                  <a:lnTo>
                    <a:pt x="26" y="71"/>
                  </a:lnTo>
                  <a:lnTo>
                    <a:pt x="30" y="71"/>
                  </a:lnTo>
                  <a:lnTo>
                    <a:pt x="33" y="71"/>
                  </a:lnTo>
                  <a:lnTo>
                    <a:pt x="38" y="71"/>
                  </a:lnTo>
                  <a:lnTo>
                    <a:pt x="42" y="69"/>
                  </a:lnTo>
                  <a:lnTo>
                    <a:pt x="45" y="69"/>
                  </a:lnTo>
                  <a:lnTo>
                    <a:pt x="47" y="69"/>
                  </a:lnTo>
                  <a:lnTo>
                    <a:pt x="56" y="64"/>
                  </a:lnTo>
                  <a:lnTo>
                    <a:pt x="61" y="62"/>
                  </a:lnTo>
                  <a:lnTo>
                    <a:pt x="66" y="59"/>
                  </a:lnTo>
                  <a:lnTo>
                    <a:pt x="68" y="59"/>
                  </a:lnTo>
                  <a:lnTo>
                    <a:pt x="71" y="57"/>
                  </a:lnTo>
                  <a:lnTo>
                    <a:pt x="73" y="55"/>
                  </a:lnTo>
                  <a:lnTo>
                    <a:pt x="75" y="55"/>
                  </a:lnTo>
                  <a:lnTo>
                    <a:pt x="78" y="55"/>
                  </a:lnTo>
                  <a:lnTo>
                    <a:pt x="80" y="52"/>
                  </a:lnTo>
                  <a:lnTo>
                    <a:pt x="82" y="52"/>
                  </a:lnTo>
                  <a:lnTo>
                    <a:pt x="85" y="52"/>
                  </a:lnTo>
                  <a:lnTo>
                    <a:pt x="90" y="50"/>
                  </a:lnTo>
                  <a:lnTo>
                    <a:pt x="92" y="48"/>
                  </a:lnTo>
                  <a:lnTo>
                    <a:pt x="94" y="45"/>
                  </a:lnTo>
                  <a:lnTo>
                    <a:pt x="97" y="43"/>
                  </a:lnTo>
                  <a:lnTo>
                    <a:pt x="101" y="43"/>
                  </a:lnTo>
                  <a:lnTo>
                    <a:pt x="104" y="43"/>
                  </a:lnTo>
                  <a:lnTo>
                    <a:pt x="104" y="45"/>
                  </a:lnTo>
                  <a:lnTo>
                    <a:pt x="108" y="43"/>
                  </a:lnTo>
                  <a:lnTo>
                    <a:pt x="111" y="43"/>
                  </a:lnTo>
                  <a:lnTo>
                    <a:pt x="113" y="41"/>
                  </a:lnTo>
                  <a:lnTo>
                    <a:pt x="116" y="41"/>
                  </a:lnTo>
                  <a:lnTo>
                    <a:pt x="118" y="38"/>
                  </a:lnTo>
                  <a:lnTo>
                    <a:pt x="120" y="38"/>
                  </a:lnTo>
                  <a:lnTo>
                    <a:pt x="125" y="38"/>
                  </a:lnTo>
                  <a:lnTo>
                    <a:pt x="132" y="36"/>
                  </a:lnTo>
                  <a:lnTo>
                    <a:pt x="134" y="36"/>
                  </a:lnTo>
                  <a:lnTo>
                    <a:pt x="139" y="34"/>
                  </a:lnTo>
                  <a:lnTo>
                    <a:pt x="144" y="34"/>
                  </a:lnTo>
                  <a:lnTo>
                    <a:pt x="149" y="31"/>
                  </a:lnTo>
                  <a:lnTo>
                    <a:pt x="153" y="29"/>
                  </a:lnTo>
                  <a:lnTo>
                    <a:pt x="158" y="26"/>
                  </a:lnTo>
                  <a:lnTo>
                    <a:pt x="163" y="24"/>
                  </a:lnTo>
                  <a:lnTo>
                    <a:pt x="167" y="24"/>
                  </a:lnTo>
                  <a:lnTo>
                    <a:pt x="179" y="22"/>
                  </a:lnTo>
                  <a:lnTo>
                    <a:pt x="184" y="17"/>
                  </a:lnTo>
                  <a:lnTo>
                    <a:pt x="189" y="15"/>
                  </a:lnTo>
                  <a:lnTo>
                    <a:pt x="193" y="15"/>
                  </a:lnTo>
                  <a:lnTo>
                    <a:pt x="210" y="8"/>
                  </a:lnTo>
                  <a:lnTo>
                    <a:pt x="212" y="8"/>
                  </a:lnTo>
                  <a:lnTo>
                    <a:pt x="219" y="5"/>
                  </a:lnTo>
                  <a:lnTo>
                    <a:pt x="224" y="3"/>
                  </a:lnTo>
                  <a:lnTo>
                    <a:pt x="229" y="0"/>
                  </a:lnTo>
                  <a:lnTo>
                    <a:pt x="231" y="0"/>
                  </a:lnTo>
                  <a:lnTo>
                    <a:pt x="231" y="55"/>
                  </a:lnTo>
                  <a:lnTo>
                    <a:pt x="231" y="279"/>
                  </a:lnTo>
                  <a:lnTo>
                    <a:pt x="231" y="281"/>
                  </a:lnTo>
                  <a:lnTo>
                    <a:pt x="231" y="284"/>
                  </a:lnTo>
                  <a:lnTo>
                    <a:pt x="231" y="300"/>
                  </a:lnTo>
                  <a:lnTo>
                    <a:pt x="184" y="300"/>
                  </a:lnTo>
                  <a:lnTo>
                    <a:pt x="92" y="298"/>
                  </a:lnTo>
                  <a:lnTo>
                    <a:pt x="64" y="298"/>
                  </a:lnTo>
                  <a:lnTo>
                    <a:pt x="0" y="298"/>
                  </a:lnTo>
                  <a:lnTo>
                    <a:pt x="0" y="78"/>
                  </a:lnTo>
                  <a:close/>
                </a:path>
              </a:pathLst>
            </a:custGeom>
            <a:solidFill>
              <a:schemeClr val="accent6"/>
            </a:solidFill>
            <a:ln w="9525" cap="flat" cmpd="sng">
              <a:solidFill>
                <a:schemeClr val="bg1"/>
              </a:solidFill>
              <a:prstDash val="solid"/>
              <a:miter lim="800000"/>
              <a:headEnd type="none" w="med" len="med"/>
              <a:tailEnd type="none" w="med" len="med"/>
            </a:ln>
          </p:spPr>
          <p:txBody>
            <a:bodyPr/>
            <a:lstStyle/>
            <a:p>
              <a:endParaRPr lang="de-DE"/>
            </a:p>
          </p:txBody>
        </p:sp>
        <p:sp>
          <p:nvSpPr>
            <p:cNvPr id="4" name="Freeform 2484"/>
            <p:cNvSpPr>
              <a:spLocks/>
            </p:cNvSpPr>
            <p:nvPr/>
          </p:nvSpPr>
          <p:spPr bwMode="auto">
            <a:xfrm>
              <a:off x="2999" y="958"/>
              <a:ext cx="232" cy="178"/>
            </a:xfrm>
            <a:custGeom>
              <a:avLst/>
              <a:gdLst>
                <a:gd name="T0" fmla="*/ 232 w 232"/>
                <a:gd name="T1" fmla="*/ 85 h 178"/>
                <a:gd name="T2" fmla="*/ 185 w 232"/>
                <a:gd name="T3" fmla="*/ 133 h 178"/>
                <a:gd name="T4" fmla="*/ 92 w 232"/>
                <a:gd name="T5" fmla="*/ 133 h 178"/>
                <a:gd name="T6" fmla="*/ 0 w 232"/>
                <a:gd name="T7" fmla="*/ 178 h 178"/>
                <a:gd name="T8" fmla="*/ 0 w 232"/>
                <a:gd name="T9" fmla="*/ 137 h 178"/>
                <a:gd name="T10" fmla="*/ 7 w 232"/>
                <a:gd name="T11" fmla="*/ 133 h 178"/>
                <a:gd name="T12" fmla="*/ 12 w 232"/>
                <a:gd name="T13" fmla="*/ 126 h 178"/>
                <a:gd name="T14" fmla="*/ 19 w 232"/>
                <a:gd name="T15" fmla="*/ 116 h 178"/>
                <a:gd name="T16" fmla="*/ 22 w 232"/>
                <a:gd name="T17" fmla="*/ 111 h 178"/>
                <a:gd name="T18" fmla="*/ 29 w 232"/>
                <a:gd name="T19" fmla="*/ 107 h 178"/>
                <a:gd name="T20" fmla="*/ 33 w 232"/>
                <a:gd name="T21" fmla="*/ 104 h 178"/>
                <a:gd name="T22" fmla="*/ 38 w 232"/>
                <a:gd name="T23" fmla="*/ 100 h 178"/>
                <a:gd name="T24" fmla="*/ 38 w 232"/>
                <a:gd name="T25" fmla="*/ 97 h 178"/>
                <a:gd name="T26" fmla="*/ 43 w 232"/>
                <a:gd name="T27" fmla="*/ 92 h 178"/>
                <a:gd name="T28" fmla="*/ 48 w 232"/>
                <a:gd name="T29" fmla="*/ 90 h 178"/>
                <a:gd name="T30" fmla="*/ 52 w 232"/>
                <a:gd name="T31" fmla="*/ 85 h 178"/>
                <a:gd name="T32" fmla="*/ 57 w 232"/>
                <a:gd name="T33" fmla="*/ 83 h 178"/>
                <a:gd name="T34" fmla="*/ 59 w 232"/>
                <a:gd name="T35" fmla="*/ 81 h 178"/>
                <a:gd name="T36" fmla="*/ 62 w 232"/>
                <a:gd name="T37" fmla="*/ 81 h 178"/>
                <a:gd name="T38" fmla="*/ 71 w 232"/>
                <a:gd name="T39" fmla="*/ 76 h 178"/>
                <a:gd name="T40" fmla="*/ 74 w 232"/>
                <a:gd name="T41" fmla="*/ 74 h 178"/>
                <a:gd name="T42" fmla="*/ 85 w 232"/>
                <a:gd name="T43" fmla="*/ 67 h 178"/>
                <a:gd name="T44" fmla="*/ 90 w 232"/>
                <a:gd name="T45" fmla="*/ 62 h 178"/>
                <a:gd name="T46" fmla="*/ 97 w 232"/>
                <a:gd name="T47" fmla="*/ 59 h 178"/>
                <a:gd name="T48" fmla="*/ 100 w 232"/>
                <a:gd name="T49" fmla="*/ 57 h 178"/>
                <a:gd name="T50" fmla="*/ 104 w 232"/>
                <a:gd name="T51" fmla="*/ 59 h 178"/>
                <a:gd name="T52" fmla="*/ 107 w 232"/>
                <a:gd name="T53" fmla="*/ 59 h 178"/>
                <a:gd name="T54" fmla="*/ 116 w 232"/>
                <a:gd name="T55" fmla="*/ 57 h 178"/>
                <a:gd name="T56" fmla="*/ 121 w 232"/>
                <a:gd name="T57" fmla="*/ 55 h 178"/>
                <a:gd name="T58" fmla="*/ 133 w 232"/>
                <a:gd name="T59" fmla="*/ 48 h 178"/>
                <a:gd name="T60" fmla="*/ 137 w 232"/>
                <a:gd name="T61" fmla="*/ 45 h 178"/>
                <a:gd name="T62" fmla="*/ 144 w 232"/>
                <a:gd name="T63" fmla="*/ 43 h 178"/>
                <a:gd name="T64" fmla="*/ 149 w 232"/>
                <a:gd name="T65" fmla="*/ 41 h 178"/>
                <a:gd name="T66" fmla="*/ 159 w 232"/>
                <a:gd name="T67" fmla="*/ 33 h 178"/>
                <a:gd name="T68" fmla="*/ 168 w 232"/>
                <a:gd name="T69" fmla="*/ 29 h 178"/>
                <a:gd name="T70" fmla="*/ 180 w 232"/>
                <a:gd name="T71" fmla="*/ 24 h 178"/>
                <a:gd name="T72" fmla="*/ 185 w 232"/>
                <a:gd name="T73" fmla="*/ 22 h 178"/>
                <a:gd name="T74" fmla="*/ 192 w 232"/>
                <a:gd name="T75" fmla="*/ 17 h 178"/>
                <a:gd name="T76" fmla="*/ 199 w 232"/>
                <a:gd name="T77" fmla="*/ 15 h 178"/>
                <a:gd name="T78" fmla="*/ 213 w 232"/>
                <a:gd name="T79" fmla="*/ 7 h 178"/>
                <a:gd name="T80" fmla="*/ 222 w 232"/>
                <a:gd name="T81" fmla="*/ 5 h 178"/>
                <a:gd name="T82" fmla="*/ 232 w 232"/>
                <a:gd name="T83" fmla="*/ 0 h 178"/>
                <a:gd name="T84" fmla="*/ 232 w 232"/>
                <a:gd name="T85" fmla="*/ 0 h 1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2"/>
                <a:gd name="T130" fmla="*/ 0 h 178"/>
                <a:gd name="T131" fmla="*/ 232 w 232"/>
                <a:gd name="T132" fmla="*/ 178 h 17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2" h="178">
                  <a:moveTo>
                    <a:pt x="232" y="0"/>
                  </a:moveTo>
                  <a:lnTo>
                    <a:pt x="232" y="85"/>
                  </a:lnTo>
                  <a:lnTo>
                    <a:pt x="185" y="88"/>
                  </a:lnTo>
                  <a:lnTo>
                    <a:pt x="185" y="133"/>
                  </a:lnTo>
                  <a:lnTo>
                    <a:pt x="92" y="133"/>
                  </a:lnTo>
                  <a:lnTo>
                    <a:pt x="92" y="178"/>
                  </a:lnTo>
                  <a:lnTo>
                    <a:pt x="0" y="178"/>
                  </a:lnTo>
                  <a:lnTo>
                    <a:pt x="0" y="137"/>
                  </a:lnTo>
                  <a:lnTo>
                    <a:pt x="3" y="135"/>
                  </a:lnTo>
                  <a:lnTo>
                    <a:pt x="7" y="133"/>
                  </a:lnTo>
                  <a:lnTo>
                    <a:pt x="12" y="126"/>
                  </a:lnTo>
                  <a:lnTo>
                    <a:pt x="14" y="121"/>
                  </a:lnTo>
                  <a:lnTo>
                    <a:pt x="19" y="116"/>
                  </a:lnTo>
                  <a:lnTo>
                    <a:pt x="22" y="111"/>
                  </a:lnTo>
                  <a:lnTo>
                    <a:pt x="24" y="109"/>
                  </a:lnTo>
                  <a:lnTo>
                    <a:pt x="29" y="107"/>
                  </a:lnTo>
                  <a:lnTo>
                    <a:pt x="33" y="104"/>
                  </a:lnTo>
                  <a:lnTo>
                    <a:pt x="36" y="102"/>
                  </a:lnTo>
                  <a:lnTo>
                    <a:pt x="38" y="100"/>
                  </a:lnTo>
                  <a:lnTo>
                    <a:pt x="38" y="97"/>
                  </a:lnTo>
                  <a:lnTo>
                    <a:pt x="43" y="95"/>
                  </a:lnTo>
                  <a:lnTo>
                    <a:pt x="43" y="92"/>
                  </a:lnTo>
                  <a:lnTo>
                    <a:pt x="48" y="90"/>
                  </a:lnTo>
                  <a:lnTo>
                    <a:pt x="50" y="88"/>
                  </a:lnTo>
                  <a:lnTo>
                    <a:pt x="52" y="85"/>
                  </a:lnTo>
                  <a:lnTo>
                    <a:pt x="57" y="83"/>
                  </a:lnTo>
                  <a:lnTo>
                    <a:pt x="59" y="81"/>
                  </a:lnTo>
                  <a:lnTo>
                    <a:pt x="62" y="81"/>
                  </a:lnTo>
                  <a:lnTo>
                    <a:pt x="69" y="76"/>
                  </a:lnTo>
                  <a:lnTo>
                    <a:pt x="71" y="76"/>
                  </a:lnTo>
                  <a:lnTo>
                    <a:pt x="74" y="74"/>
                  </a:lnTo>
                  <a:lnTo>
                    <a:pt x="78" y="71"/>
                  </a:lnTo>
                  <a:lnTo>
                    <a:pt x="85" y="67"/>
                  </a:lnTo>
                  <a:lnTo>
                    <a:pt x="90" y="62"/>
                  </a:lnTo>
                  <a:lnTo>
                    <a:pt x="95" y="59"/>
                  </a:lnTo>
                  <a:lnTo>
                    <a:pt x="97" y="59"/>
                  </a:lnTo>
                  <a:lnTo>
                    <a:pt x="100" y="57"/>
                  </a:lnTo>
                  <a:lnTo>
                    <a:pt x="102" y="59"/>
                  </a:lnTo>
                  <a:lnTo>
                    <a:pt x="104" y="59"/>
                  </a:lnTo>
                  <a:lnTo>
                    <a:pt x="107" y="59"/>
                  </a:lnTo>
                  <a:lnTo>
                    <a:pt x="109" y="59"/>
                  </a:lnTo>
                  <a:lnTo>
                    <a:pt x="116" y="57"/>
                  </a:lnTo>
                  <a:lnTo>
                    <a:pt x="121" y="55"/>
                  </a:lnTo>
                  <a:lnTo>
                    <a:pt x="123" y="55"/>
                  </a:lnTo>
                  <a:lnTo>
                    <a:pt x="133" y="48"/>
                  </a:lnTo>
                  <a:lnTo>
                    <a:pt x="137" y="45"/>
                  </a:lnTo>
                  <a:lnTo>
                    <a:pt x="142" y="43"/>
                  </a:lnTo>
                  <a:lnTo>
                    <a:pt x="144" y="43"/>
                  </a:lnTo>
                  <a:lnTo>
                    <a:pt x="149" y="41"/>
                  </a:lnTo>
                  <a:lnTo>
                    <a:pt x="154" y="38"/>
                  </a:lnTo>
                  <a:lnTo>
                    <a:pt x="159" y="33"/>
                  </a:lnTo>
                  <a:lnTo>
                    <a:pt x="168" y="29"/>
                  </a:lnTo>
                  <a:lnTo>
                    <a:pt x="175" y="24"/>
                  </a:lnTo>
                  <a:lnTo>
                    <a:pt x="180" y="24"/>
                  </a:lnTo>
                  <a:lnTo>
                    <a:pt x="185" y="22"/>
                  </a:lnTo>
                  <a:lnTo>
                    <a:pt x="189" y="19"/>
                  </a:lnTo>
                  <a:lnTo>
                    <a:pt x="192" y="17"/>
                  </a:lnTo>
                  <a:lnTo>
                    <a:pt x="199" y="15"/>
                  </a:lnTo>
                  <a:lnTo>
                    <a:pt x="206" y="12"/>
                  </a:lnTo>
                  <a:lnTo>
                    <a:pt x="213" y="7"/>
                  </a:lnTo>
                  <a:lnTo>
                    <a:pt x="222" y="5"/>
                  </a:lnTo>
                  <a:lnTo>
                    <a:pt x="227" y="3"/>
                  </a:lnTo>
                  <a:lnTo>
                    <a:pt x="232"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5" name="Freeform 2485"/>
            <p:cNvSpPr>
              <a:spLocks/>
            </p:cNvSpPr>
            <p:nvPr/>
          </p:nvSpPr>
          <p:spPr bwMode="auto">
            <a:xfrm>
              <a:off x="1854" y="1034"/>
              <a:ext cx="345" cy="196"/>
            </a:xfrm>
            <a:custGeom>
              <a:avLst/>
              <a:gdLst>
                <a:gd name="T0" fmla="*/ 205 w 345"/>
                <a:gd name="T1" fmla="*/ 5 h 196"/>
                <a:gd name="T2" fmla="*/ 201 w 345"/>
                <a:gd name="T3" fmla="*/ 7 h 196"/>
                <a:gd name="T4" fmla="*/ 210 w 345"/>
                <a:gd name="T5" fmla="*/ 19 h 196"/>
                <a:gd name="T6" fmla="*/ 212 w 345"/>
                <a:gd name="T7" fmla="*/ 19 h 196"/>
                <a:gd name="T8" fmla="*/ 212 w 345"/>
                <a:gd name="T9" fmla="*/ 21 h 196"/>
                <a:gd name="T10" fmla="*/ 217 w 345"/>
                <a:gd name="T11" fmla="*/ 24 h 196"/>
                <a:gd name="T12" fmla="*/ 224 w 345"/>
                <a:gd name="T13" fmla="*/ 26 h 196"/>
                <a:gd name="T14" fmla="*/ 231 w 345"/>
                <a:gd name="T15" fmla="*/ 24 h 196"/>
                <a:gd name="T16" fmla="*/ 238 w 345"/>
                <a:gd name="T17" fmla="*/ 26 h 196"/>
                <a:gd name="T18" fmla="*/ 250 w 345"/>
                <a:gd name="T19" fmla="*/ 26 h 196"/>
                <a:gd name="T20" fmla="*/ 255 w 345"/>
                <a:gd name="T21" fmla="*/ 26 h 196"/>
                <a:gd name="T22" fmla="*/ 260 w 345"/>
                <a:gd name="T23" fmla="*/ 21 h 196"/>
                <a:gd name="T24" fmla="*/ 262 w 345"/>
                <a:gd name="T25" fmla="*/ 19 h 196"/>
                <a:gd name="T26" fmla="*/ 262 w 345"/>
                <a:gd name="T27" fmla="*/ 14 h 196"/>
                <a:gd name="T28" fmla="*/ 264 w 345"/>
                <a:gd name="T29" fmla="*/ 16 h 196"/>
                <a:gd name="T30" fmla="*/ 269 w 345"/>
                <a:gd name="T31" fmla="*/ 19 h 196"/>
                <a:gd name="T32" fmla="*/ 278 w 345"/>
                <a:gd name="T33" fmla="*/ 26 h 196"/>
                <a:gd name="T34" fmla="*/ 278 w 345"/>
                <a:gd name="T35" fmla="*/ 28 h 196"/>
                <a:gd name="T36" fmla="*/ 271 w 345"/>
                <a:gd name="T37" fmla="*/ 26 h 196"/>
                <a:gd name="T38" fmla="*/ 269 w 345"/>
                <a:gd name="T39" fmla="*/ 28 h 196"/>
                <a:gd name="T40" fmla="*/ 269 w 345"/>
                <a:gd name="T41" fmla="*/ 31 h 196"/>
                <a:gd name="T42" fmla="*/ 274 w 345"/>
                <a:gd name="T43" fmla="*/ 33 h 196"/>
                <a:gd name="T44" fmla="*/ 276 w 345"/>
                <a:gd name="T45" fmla="*/ 31 h 196"/>
                <a:gd name="T46" fmla="*/ 283 w 345"/>
                <a:gd name="T47" fmla="*/ 33 h 196"/>
                <a:gd name="T48" fmla="*/ 288 w 345"/>
                <a:gd name="T49" fmla="*/ 33 h 196"/>
                <a:gd name="T50" fmla="*/ 290 w 345"/>
                <a:gd name="T51" fmla="*/ 38 h 196"/>
                <a:gd name="T52" fmla="*/ 293 w 345"/>
                <a:gd name="T53" fmla="*/ 38 h 196"/>
                <a:gd name="T54" fmla="*/ 297 w 345"/>
                <a:gd name="T55" fmla="*/ 40 h 196"/>
                <a:gd name="T56" fmla="*/ 304 w 345"/>
                <a:gd name="T57" fmla="*/ 45 h 196"/>
                <a:gd name="T58" fmla="*/ 314 w 345"/>
                <a:gd name="T59" fmla="*/ 52 h 196"/>
                <a:gd name="T60" fmla="*/ 314 w 345"/>
                <a:gd name="T61" fmla="*/ 57 h 196"/>
                <a:gd name="T62" fmla="*/ 316 w 345"/>
                <a:gd name="T63" fmla="*/ 59 h 196"/>
                <a:gd name="T64" fmla="*/ 321 w 345"/>
                <a:gd name="T65" fmla="*/ 59 h 196"/>
                <a:gd name="T66" fmla="*/ 323 w 345"/>
                <a:gd name="T67" fmla="*/ 59 h 196"/>
                <a:gd name="T68" fmla="*/ 330 w 345"/>
                <a:gd name="T69" fmla="*/ 61 h 196"/>
                <a:gd name="T70" fmla="*/ 333 w 345"/>
                <a:gd name="T71" fmla="*/ 64 h 196"/>
                <a:gd name="T72" fmla="*/ 342 w 345"/>
                <a:gd name="T73" fmla="*/ 66 h 196"/>
                <a:gd name="T74" fmla="*/ 345 w 345"/>
                <a:gd name="T75" fmla="*/ 68 h 196"/>
                <a:gd name="T76" fmla="*/ 283 w 345"/>
                <a:gd name="T77" fmla="*/ 68 h 196"/>
                <a:gd name="T78" fmla="*/ 227 w 345"/>
                <a:gd name="T79" fmla="*/ 71 h 196"/>
                <a:gd name="T80" fmla="*/ 141 w 345"/>
                <a:gd name="T81" fmla="*/ 85 h 196"/>
                <a:gd name="T82" fmla="*/ 134 w 345"/>
                <a:gd name="T83" fmla="*/ 92 h 196"/>
                <a:gd name="T84" fmla="*/ 127 w 345"/>
                <a:gd name="T85" fmla="*/ 102 h 196"/>
                <a:gd name="T86" fmla="*/ 108 w 345"/>
                <a:gd name="T87" fmla="*/ 113 h 196"/>
                <a:gd name="T88" fmla="*/ 94 w 345"/>
                <a:gd name="T89" fmla="*/ 120 h 196"/>
                <a:gd name="T90" fmla="*/ 85 w 345"/>
                <a:gd name="T91" fmla="*/ 132 h 196"/>
                <a:gd name="T92" fmla="*/ 82 w 345"/>
                <a:gd name="T93" fmla="*/ 146 h 196"/>
                <a:gd name="T94" fmla="*/ 71 w 345"/>
                <a:gd name="T95" fmla="*/ 156 h 196"/>
                <a:gd name="T96" fmla="*/ 52 w 345"/>
                <a:gd name="T97" fmla="*/ 168 h 196"/>
                <a:gd name="T98" fmla="*/ 42 w 345"/>
                <a:gd name="T99" fmla="*/ 182 h 196"/>
                <a:gd name="T100" fmla="*/ 28 w 345"/>
                <a:gd name="T101" fmla="*/ 189 h 196"/>
                <a:gd name="T102" fmla="*/ 9 w 345"/>
                <a:gd name="T103" fmla="*/ 196 h 196"/>
                <a:gd name="T104" fmla="*/ 2 w 345"/>
                <a:gd name="T105" fmla="*/ 153 h 196"/>
                <a:gd name="T106" fmla="*/ 2 w 345"/>
                <a:gd name="T107" fmla="*/ 71 h 196"/>
                <a:gd name="T108" fmla="*/ 5 w 345"/>
                <a:gd name="T109" fmla="*/ 54 h 196"/>
                <a:gd name="T110" fmla="*/ 191 w 345"/>
                <a:gd name="T111" fmla="*/ 0 h 196"/>
                <a:gd name="T112" fmla="*/ 191 w 345"/>
                <a:gd name="T113" fmla="*/ 2 h 196"/>
                <a:gd name="T114" fmla="*/ 191 w 345"/>
                <a:gd name="T115" fmla="*/ 2 h 196"/>
                <a:gd name="T116" fmla="*/ 196 w 345"/>
                <a:gd name="T117" fmla="*/ 2 h 196"/>
                <a:gd name="T118" fmla="*/ 203 w 345"/>
                <a:gd name="T119" fmla="*/ 0 h 196"/>
                <a:gd name="T120" fmla="*/ 208 w 345"/>
                <a:gd name="T121" fmla="*/ 0 h 19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45"/>
                <a:gd name="T184" fmla="*/ 0 h 196"/>
                <a:gd name="T185" fmla="*/ 345 w 345"/>
                <a:gd name="T186" fmla="*/ 196 h 19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45" h="196">
                  <a:moveTo>
                    <a:pt x="208" y="0"/>
                  </a:moveTo>
                  <a:lnTo>
                    <a:pt x="208" y="2"/>
                  </a:lnTo>
                  <a:lnTo>
                    <a:pt x="205" y="5"/>
                  </a:lnTo>
                  <a:lnTo>
                    <a:pt x="203" y="5"/>
                  </a:lnTo>
                  <a:lnTo>
                    <a:pt x="201" y="7"/>
                  </a:lnTo>
                  <a:lnTo>
                    <a:pt x="198" y="9"/>
                  </a:lnTo>
                  <a:lnTo>
                    <a:pt x="210" y="19"/>
                  </a:lnTo>
                  <a:lnTo>
                    <a:pt x="212" y="19"/>
                  </a:lnTo>
                  <a:lnTo>
                    <a:pt x="212" y="21"/>
                  </a:lnTo>
                  <a:lnTo>
                    <a:pt x="217" y="24"/>
                  </a:lnTo>
                  <a:lnTo>
                    <a:pt x="222" y="26"/>
                  </a:lnTo>
                  <a:lnTo>
                    <a:pt x="224" y="26"/>
                  </a:lnTo>
                  <a:lnTo>
                    <a:pt x="229" y="24"/>
                  </a:lnTo>
                  <a:lnTo>
                    <a:pt x="231" y="24"/>
                  </a:lnTo>
                  <a:lnTo>
                    <a:pt x="236" y="24"/>
                  </a:lnTo>
                  <a:lnTo>
                    <a:pt x="238" y="26"/>
                  </a:lnTo>
                  <a:lnTo>
                    <a:pt x="243" y="26"/>
                  </a:lnTo>
                  <a:lnTo>
                    <a:pt x="250" y="26"/>
                  </a:lnTo>
                  <a:lnTo>
                    <a:pt x="253" y="26"/>
                  </a:lnTo>
                  <a:lnTo>
                    <a:pt x="255" y="26"/>
                  </a:lnTo>
                  <a:lnTo>
                    <a:pt x="257" y="26"/>
                  </a:lnTo>
                  <a:lnTo>
                    <a:pt x="260" y="21"/>
                  </a:lnTo>
                  <a:lnTo>
                    <a:pt x="262" y="19"/>
                  </a:lnTo>
                  <a:lnTo>
                    <a:pt x="262" y="16"/>
                  </a:lnTo>
                  <a:lnTo>
                    <a:pt x="262" y="14"/>
                  </a:lnTo>
                  <a:lnTo>
                    <a:pt x="264" y="16"/>
                  </a:lnTo>
                  <a:lnTo>
                    <a:pt x="267" y="16"/>
                  </a:lnTo>
                  <a:lnTo>
                    <a:pt x="269" y="19"/>
                  </a:lnTo>
                  <a:lnTo>
                    <a:pt x="271" y="21"/>
                  </a:lnTo>
                  <a:lnTo>
                    <a:pt x="278" y="26"/>
                  </a:lnTo>
                  <a:lnTo>
                    <a:pt x="278" y="28"/>
                  </a:lnTo>
                  <a:lnTo>
                    <a:pt x="276" y="28"/>
                  </a:lnTo>
                  <a:lnTo>
                    <a:pt x="271" y="26"/>
                  </a:lnTo>
                  <a:lnTo>
                    <a:pt x="271" y="28"/>
                  </a:lnTo>
                  <a:lnTo>
                    <a:pt x="269" y="28"/>
                  </a:lnTo>
                  <a:lnTo>
                    <a:pt x="269" y="31"/>
                  </a:lnTo>
                  <a:lnTo>
                    <a:pt x="271" y="31"/>
                  </a:lnTo>
                  <a:lnTo>
                    <a:pt x="274" y="33"/>
                  </a:lnTo>
                  <a:lnTo>
                    <a:pt x="276" y="31"/>
                  </a:lnTo>
                  <a:lnTo>
                    <a:pt x="278" y="31"/>
                  </a:lnTo>
                  <a:lnTo>
                    <a:pt x="283" y="33"/>
                  </a:lnTo>
                  <a:lnTo>
                    <a:pt x="286" y="33"/>
                  </a:lnTo>
                  <a:lnTo>
                    <a:pt x="288" y="33"/>
                  </a:lnTo>
                  <a:lnTo>
                    <a:pt x="290" y="35"/>
                  </a:lnTo>
                  <a:lnTo>
                    <a:pt x="290" y="38"/>
                  </a:lnTo>
                  <a:lnTo>
                    <a:pt x="293" y="38"/>
                  </a:lnTo>
                  <a:lnTo>
                    <a:pt x="295" y="40"/>
                  </a:lnTo>
                  <a:lnTo>
                    <a:pt x="297" y="40"/>
                  </a:lnTo>
                  <a:lnTo>
                    <a:pt x="302" y="45"/>
                  </a:lnTo>
                  <a:lnTo>
                    <a:pt x="304" y="45"/>
                  </a:lnTo>
                  <a:lnTo>
                    <a:pt x="309" y="47"/>
                  </a:lnTo>
                  <a:lnTo>
                    <a:pt x="314" y="52"/>
                  </a:lnTo>
                  <a:lnTo>
                    <a:pt x="314" y="54"/>
                  </a:lnTo>
                  <a:lnTo>
                    <a:pt x="314" y="57"/>
                  </a:lnTo>
                  <a:lnTo>
                    <a:pt x="314" y="59"/>
                  </a:lnTo>
                  <a:lnTo>
                    <a:pt x="316" y="59"/>
                  </a:lnTo>
                  <a:lnTo>
                    <a:pt x="319" y="59"/>
                  </a:lnTo>
                  <a:lnTo>
                    <a:pt x="321" y="59"/>
                  </a:lnTo>
                  <a:lnTo>
                    <a:pt x="321" y="57"/>
                  </a:lnTo>
                  <a:lnTo>
                    <a:pt x="323" y="59"/>
                  </a:lnTo>
                  <a:lnTo>
                    <a:pt x="326" y="59"/>
                  </a:lnTo>
                  <a:lnTo>
                    <a:pt x="330" y="61"/>
                  </a:lnTo>
                  <a:lnTo>
                    <a:pt x="333" y="64"/>
                  </a:lnTo>
                  <a:lnTo>
                    <a:pt x="338" y="64"/>
                  </a:lnTo>
                  <a:lnTo>
                    <a:pt x="342" y="66"/>
                  </a:lnTo>
                  <a:lnTo>
                    <a:pt x="345" y="66"/>
                  </a:lnTo>
                  <a:lnTo>
                    <a:pt x="345" y="68"/>
                  </a:lnTo>
                  <a:lnTo>
                    <a:pt x="302" y="68"/>
                  </a:lnTo>
                  <a:lnTo>
                    <a:pt x="283" y="68"/>
                  </a:lnTo>
                  <a:lnTo>
                    <a:pt x="271" y="68"/>
                  </a:lnTo>
                  <a:lnTo>
                    <a:pt x="227" y="71"/>
                  </a:lnTo>
                  <a:lnTo>
                    <a:pt x="151" y="71"/>
                  </a:lnTo>
                  <a:lnTo>
                    <a:pt x="141" y="85"/>
                  </a:lnTo>
                  <a:lnTo>
                    <a:pt x="139" y="90"/>
                  </a:lnTo>
                  <a:lnTo>
                    <a:pt x="134" y="92"/>
                  </a:lnTo>
                  <a:lnTo>
                    <a:pt x="132" y="97"/>
                  </a:lnTo>
                  <a:lnTo>
                    <a:pt x="127" y="102"/>
                  </a:lnTo>
                  <a:lnTo>
                    <a:pt x="116" y="106"/>
                  </a:lnTo>
                  <a:lnTo>
                    <a:pt x="108" y="113"/>
                  </a:lnTo>
                  <a:lnTo>
                    <a:pt x="101" y="118"/>
                  </a:lnTo>
                  <a:lnTo>
                    <a:pt x="94" y="120"/>
                  </a:lnTo>
                  <a:lnTo>
                    <a:pt x="90" y="123"/>
                  </a:lnTo>
                  <a:lnTo>
                    <a:pt x="85" y="132"/>
                  </a:lnTo>
                  <a:lnTo>
                    <a:pt x="85" y="139"/>
                  </a:lnTo>
                  <a:lnTo>
                    <a:pt x="82" y="146"/>
                  </a:lnTo>
                  <a:lnTo>
                    <a:pt x="80" y="149"/>
                  </a:lnTo>
                  <a:lnTo>
                    <a:pt x="71" y="156"/>
                  </a:lnTo>
                  <a:lnTo>
                    <a:pt x="61" y="163"/>
                  </a:lnTo>
                  <a:lnTo>
                    <a:pt x="52" y="168"/>
                  </a:lnTo>
                  <a:lnTo>
                    <a:pt x="47" y="175"/>
                  </a:lnTo>
                  <a:lnTo>
                    <a:pt x="42" y="182"/>
                  </a:lnTo>
                  <a:lnTo>
                    <a:pt x="33" y="184"/>
                  </a:lnTo>
                  <a:lnTo>
                    <a:pt x="28" y="189"/>
                  </a:lnTo>
                  <a:lnTo>
                    <a:pt x="21" y="191"/>
                  </a:lnTo>
                  <a:lnTo>
                    <a:pt x="9" y="196"/>
                  </a:lnTo>
                  <a:lnTo>
                    <a:pt x="0" y="196"/>
                  </a:lnTo>
                  <a:lnTo>
                    <a:pt x="2" y="153"/>
                  </a:lnTo>
                  <a:lnTo>
                    <a:pt x="0" y="144"/>
                  </a:lnTo>
                  <a:lnTo>
                    <a:pt x="2" y="71"/>
                  </a:lnTo>
                  <a:lnTo>
                    <a:pt x="5" y="71"/>
                  </a:lnTo>
                  <a:lnTo>
                    <a:pt x="5" y="54"/>
                  </a:lnTo>
                  <a:lnTo>
                    <a:pt x="0" y="7"/>
                  </a:lnTo>
                  <a:lnTo>
                    <a:pt x="191" y="0"/>
                  </a:lnTo>
                  <a:lnTo>
                    <a:pt x="191" y="2"/>
                  </a:lnTo>
                  <a:lnTo>
                    <a:pt x="196" y="2"/>
                  </a:lnTo>
                  <a:lnTo>
                    <a:pt x="198" y="0"/>
                  </a:lnTo>
                  <a:lnTo>
                    <a:pt x="203" y="0"/>
                  </a:lnTo>
                  <a:lnTo>
                    <a:pt x="208" y="0"/>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6" name="Freeform 2486"/>
            <p:cNvSpPr>
              <a:spLocks/>
            </p:cNvSpPr>
            <p:nvPr/>
          </p:nvSpPr>
          <p:spPr bwMode="auto">
            <a:xfrm>
              <a:off x="2357" y="1036"/>
              <a:ext cx="12" cy="12"/>
            </a:xfrm>
            <a:custGeom>
              <a:avLst/>
              <a:gdLst>
                <a:gd name="T0" fmla="*/ 7 w 12"/>
                <a:gd name="T1" fmla="*/ 7 h 12"/>
                <a:gd name="T2" fmla="*/ 2 w 12"/>
                <a:gd name="T3" fmla="*/ 10 h 12"/>
                <a:gd name="T4" fmla="*/ 2 w 12"/>
                <a:gd name="T5" fmla="*/ 10 h 12"/>
                <a:gd name="T6" fmla="*/ 2 w 12"/>
                <a:gd name="T7" fmla="*/ 10 h 12"/>
                <a:gd name="T8" fmla="*/ 2 w 12"/>
                <a:gd name="T9" fmla="*/ 10 h 12"/>
                <a:gd name="T10" fmla="*/ 0 w 12"/>
                <a:gd name="T11" fmla="*/ 7 h 12"/>
                <a:gd name="T12" fmla="*/ 0 w 12"/>
                <a:gd name="T13" fmla="*/ 7 h 12"/>
                <a:gd name="T14" fmla="*/ 0 w 12"/>
                <a:gd name="T15" fmla="*/ 5 h 12"/>
                <a:gd name="T16" fmla="*/ 0 w 12"/>
                <a:gd name="T17" fmla="*/ 5 h 12"/>
                <a:gd name="T18" fmla="*/ 2 w 12"/>
                <a:gd name="T19" fmla="*/ 3 h 12"/>
                <a:gd name="T20" fmla="*/ 2 w 12"/>
                <a:gd name="T21" fmla="*/ 3 h 12"/>
                <a:gd name="T22" fmla="*/ 2 w 12"/>
                <a:gd name="T23" fmla="*/ 0 h 12"/>
                <a:gd name="T24" fmla="*/ 2 w 12"/>
                <a:gd name="T25" fmla="*/ 0 h 12"/>
                <a:gd name="T26" fmla="*/ 7 w 12"/>
                <a:gd name="T27" fmla="*/ 0 h 12"/>
                <a:gd name="T28" fmla="*/ 7 w 12"/>
                <a:gd name="T29" fmla="*/ 0 h 12"/>
                <a:gd name="T30" fmla="*/ 9 w 12"/>
                <a:gd name="T31" fmla="*/ 0 h 12"/>
                <a:gd name="T32" fmla="*/ 9 w 12"/>
                <a:gd name="T33" fmla="*/ 0 h 12"/>
                <a:gd name="T34" fmla="*/ 12 w 12"/>
                <a:gd name="T35" fmla="*/ 3 h 12"/>
                <a:gd name="T36" fmla="*/ 12 w 12"/>
                <a:gd name="T37" fmla="*/ 3 h 12"/>
                <a:gd name="T38" fmla="*/ 12 w 12"/>
                <a:gd name="T39" fmla="*/ 7 h 12"/>
                <a:gd name="T40" fmla="*/ 12 w 12"/>
                <a:gd name="T41" fmla="*/ 7 h 12"/>
                <a:gd name="T42" fmla="*/ 12 w 12"/>
                <a:gd name="T43" fmla="*/ 10 h 12"/>
                <a:gd name="T44" fmla="*/ 12 w 12"/>
                <a:gd name="T45" fmla="*/ 10 h 12"/>
                <a:gd name="T46" fmla="*/ 9 w 12"/>
                <a:gd name="T47" fmla="*/ 12 h 12"/>
                <a:gd name="T48" fmla="*/ 9 w 12"/>
                <a:gd name="T49" fmla="*/ 12 h 12"/>
                <a:gd name="T50" fmla="*/ 9 w 12"/>
                <a:gd name="T51" fmla="*/ 10 h 12"/>
                <a:gd name="T52" fmla="*/ 9 w 12"/>
                <a:gd name="T53" fmla="*/ 10 h 12"/>
                <a:gd name="T54" fmla="*/ 7 w 12"/>
                <a:gd name="T55" fmla="*/ 10 h 12"/>
                <a:gd name="T56" fmla="*/ 7 w 12"/>
                <a:gd name="T57" fmla="*/ 10 h 12"/>
                <a:gd name="T58" fmla="*/ 7 w 12"/>
                <a:gd name="T59" fmla="*/ 7 h 12"/>
                <a:gd name="T60" fmla="*/ 7 w 12"/>
                <a:gd name="T61" fmla="*/ 7 h 12"/>
                <a:gd name="T62" fmla="*/ 7 w 12"/>
                <a:gd name="T63" fmla="*/ 7 h 12"/>
                <a:gd name="T64" fmla="*/ 7 w 12"/>
                <a:gd name="T65" fmla="*/ 7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
                <a:gd name="T100" fmla="*/ 0 h 12"/>
                <a:gd name="T101" fmla="*/ 12 w 12"/>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 h="12">
                  <a:moveTo>
                    <a:pt x="7" y="7"/>
                  </a:moveTo>
                  <a:lnTo>
                    <a:pt x="2" y="10"/>
                  </a:lnTo>
                  <a:lnTo>
                    <a:pt x="0" y="7"/>
                  </a:lnTo>
                  <a:lnTo>
                    <a:pt x="0" y="5"/>
                  </a:lnTo>
                  <a:lnTo>
                    <a:pt x="2" y="3"/>
                  </a:lnTo>
                  <a:lnTo>
                    <a:pt x="2" y="0"/>
                  </a:lnTo>
                  <a:lnTo>
                    <a:pt x="7" y="0"/>
                  </a:lnTo>
                  <a:lnTo>
                    <a:pt x="9" y="0"/>
                  </a:lnTo>
                  <a:lnTo>
                    <a:pt x="12" y="3"/>
                  </a:lnTo>
                  <a:lnTo>
                    <a:pt x="12" y="7"/>
                  </a:lnTo>
                  <a:lnTo>
                    <a:pt x="12" y="10"/>
                  </a:lnTo>
                  <a:lnTo>
                    <a:pt x="9" y="12"/>
                  </a:lnTo>
                  <a:lnTo>
                    <a:pt x="9" y="10"/>
                  </a:lnTo>
                  <a:lnTo>
                    <a:pt x="7" y="10"/>
                  </a:lnTo>
                  <a:lnTo>
                    <a:pt x="7" y="7"/>
                  </a:lnTo>
                  <a:close/>
                </a:path>
              </a:pathLst>
            </a:custGeom>
            <a:solidFill>
              <a:schemeClr val="accent5">
                <a:lumMod val="60000"/>
                <a:lumOff val="40000"/>
              </a:schemeClr>
            </a:solidFill>
            <a:ln w="9525" cap="flat" cmpd="sng">
              <a:solidFill>
                <a:schemeClr val="bg1"/>
              </a:solidFill>
              <a:prstDash val="solid"/>
              <a:miter lim="800000"/>
              <a:headEnd/>
              <a:tailEnd/>
            </a:ln>
          </p:spPr>
          <p:txBody>
            <a:bodyPr/>
            <a:lstStyle/>
            <a:p>
              <a:endParaRPr lang="de-DE"/>
            </a:p>
          </p:txBody>
        </p:sp>
        <p:sp>
          <p:nvSpPr>
            <p:cNvPr id="7" name="Freeform 2487"/>
            <p:cNvSpPr>
              <a:spLocks/>
            </p:cNvSpPr>
            <p:nvPr/>
          </p:nvSpPr>
          <p:spPr bwMode="auto">
            <a:xfrm>
              <a:off x="1608" y="1041"/>
              <a:ext cx="251" cy="146"/>
            </a:xfrm>
            <a:custGeom>
              <a:avLst/>
              <a:gdLst>
                <a:gd name="T0" fmla="*/ 19 w 251"/>
                <a:gd name="T1" fmla="*/ 7 h 146"/>
                <a:gd name="T2" fmla="*/ 191 w 251"/>
                <a:gd name="T3" fmla="*/ 2 h 146"/>
                <a:gd name="T4" fmla="*/ 191 w 251"/>
                <a:gd name="T5" fmla="*/ 2 h 146"/>
                <a:gd name="T6" fmla="*/ 246 w 251"/>
                <a:gd name="T7" fmla="*/ 0 h 146"/>
                <a:gd name="T8" fmla="*/ 246 w 251"/>
                <a:gd name="T9" fmla="*/ 0 h 146"/>
                <a:gd name="T10" fmla="*/ 251 w 251"/>
                <a:gd name="T11" fmla="*/ 47 h 146"/>
                <a:gd name="T12" fmla="*/ 251 w 251"/>
                <a:gd name="T13" fmla="*/ 47 h 146"/>
                <a:gd name="T14" fmla="*/ 251 w 251"/>
                <a:gd name="T15" fmla="*/ 64 h 146"/>
                <a:gd name="T16" fmla="*/ 251 w 251"/>
                <a:gd name="T17" fmla="*/ 64 h 146"/>
                <a:gd name="T18" fmla="*/ 248 w 251"/>
                <a:gd name="T19" fmla="*/ 64 h 146"/>
                <a:gd name="T20" fmla="*/ 248 w 251"/>
                <a:gd name="T21" fmla="*/ 64 h 146"/>
                <a:gd name="T22" fmla="*/ 246 w 251"/>
                <a:gd name="T23" fmla="*/ 137 h 146"/>
                <a:gd name="T24" fmla="*/ 246 w 251"/>
                <a:gd name="T25" fmla="*/ 137 h 146"/>
                <a:gd name="T26" fmla="*/ 248 w 251"/>
                <a:gd name="T27" fmla="*/ 146 h 146"/>
                <a:gd name="T28" fmla="*/ 248 w 251"/>
                <a:gd name="T29" fmla="*/ 146 h 146"/>
                <a:gd name="T30" fmla="*/ 28 w 251"/>
                <a:gd name="T31" fmla="*/ 146 h 146"/>
                <a:gd name="T32" fmla="*/ 28 w 251"/>
                <a:gd name="T33" fmla="*/ 146 h 146"/>
                <a:gd name="T34" fmla="*/ 28 w 251"/>
                <a:gd name="T35" fmla="*/ 130 h 146"/>
                <a:gd name="T36" fmla="*/ 28 w 251"/>
                <a:gd name="T37" fmla="*/ 130 h 146"/>
                <a:gd name="T38" fmla="*/ 10 w 251"/>
                <a:gd name="T39" fmla="*/ 130 h 146"/>
                <a:gd name="T40" fmla="*/ 10 w 251"/>
                <a:gd name="T41" fmla="*/ 130 h 146"/>
                <a:gd name="T42" fmla="*/ 10 w 251"/>
                <a:gd name="T43" fmla="*/ 64 h 146"/>
                <a:gd name="T44" fmla="*/ 10 w 251"/>
                <a:gd name="T45" fmla="*/ 64 h 146"/>
                <a:gd name="T46" fmla="*/ 0 w 251"/>
                <a:gd name="T47" fmla="*/ 66 h 146"/>
                <a:gd name="T48" fmla="*/ 0 w 251"/>
                <a:gd name="T49" fmla="*/ 66 h 146"/>
                <a:gd name="T50" fmla="*/ 0 w 251"/>
                <a:gd name="T51" fmla="*/ 33 h 146"/>
                <a:gd name="T52" fmla="*/ 0 w 251"/>
                <a:gd name="T53" fmla="*/ 33 h 146"/>
                <a:gd name="T54" fmla="*/ 0 w 251"/>
                <a:gd name="T55" fmla="*/ 9 h 146"/>
                <a:gd name="T56" fmla="*/ 0 w 251"/>
                <a:gd name="T57" fmla="*/ 9 h 146"/>
                <a:gd name="T58" fmla="*/ 19 w 251"/>
                <a:gd name="T59" fmla="*/ 7 h 146"/>
                <a:gd name="T60" fmla="*/ 19 w 251"/>
                <a:gd name="T61" fmla="*/ 7 h 146"/>
                <a:gd name="T62" fmla="*/ 19 w 251"/>
                <a:gd name="T63" fmla="*/ 7 h 146"/>
                <a:gd name="T64" fmla="*/ 19 w 251"/>
                <a:gd name="T65" fmla="*/ 7 h 1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1"/>
                <a:gd name="T100" fmla="*/ 0 h 146"/>
                <a:gd name="T101" fmla="*/ 251 w 251"/>
                <a:gd name="T102" fmla="*/ 146 h 1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1" h="146">
                  <a:moveTo>
                    <a:pt x="19" y="7"/>
                  </a:moveTo>
                  <a:lnTo>
                    <a:pt x="191" y="2"/>
                  </a:lnTo>
                  <a:lnTo>
                    <a:pt x="246" y="0"/>
                  </a:lnTo>
                  <a:lnTo>
                    <a:pt x="251" y="47"/>
                  </a:lnTo>
                  <a:lnTo>
                    <a:pt x="251" y="64"/>
                  </a:lnTo>
                  <a:lnTo>
                    <a:pt x="248" y="64"/>
                  </a:lnTo>
                  <a:lnTo>
                    <a:pt x="246" y="137"/>
                  </a:lnTo>
                  <a:lnTo>
                    <a:pt x="248" y="146"/>
                  </a:lnTo>
                  <a:lnTo>
                    <a:pt x="28" y="146"/>
                  </a:lnTo>
                  <a:lnTo>
                    <a:pt x="28" y="130"/>
                  </a:lnTo>
                  <a:lnTo>
                    <a:pt x="10" y="130"/>
                  </a:lnTo>
                  <a:lnTo>
                    <a:pt x="10" y="64"/>
                  </a:lnTo>
                  <a:lnTo>
                    <a:pt x="0" y="66"/>
                  </a:lnTo>
                  <a:lnTo>
                    <a:pt x="0" y="33"/>
                  </a:lnTo>
                  <a:lnTo>
                    <a:pt x="0" y="9"/>
                  </a:lnTo>
                  <a:lnTo>
                    <a:pt x="19" y="7"/>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8" name="Freeform 2488"/>
            <p:cNvSpPr>
              <a:spLocks/>
            </p:cNvSpPr>
            <p:nvPr/>
          </p:nvSpPr>
          <p:spPr bwMode="auto">
            <a:xfrm>
              <a:off x="3044" y="1043"/>
              <a:ext cx="187" cy="232"/>
            </a:xfrm>
            <a:custGeom>
              <a:avLst/>
              <a:gdLst>
                <a:gd name="T0" fmla="*/ 3 w 187"/>
                <a:gd name="T1" fmla="*/ 93 h 232"/>
                <a:gd name="T2" fmla="*/ 47 w 187"/>
                <a:gd name="T3" fmla="*/ 93 h 232"/>
                <a:gd name="T4" fmla="*/ 47 w 187"/>
                <a:gd name="T5" fmla="*/ 93 h 232"/>
                <a:gd name="T6" fmla="*/ 47 w 187"/>
                <a:gd name="T7" fmla="*/ 48 h 232"/>
                <a:gd name="T8" fmla="*/ 47 w 187"/>
                <a:gd name="T9" fmla="*/ 48 h 232"/>
                <a:gd name="T10" fmla="*/ 140 w 187"/>
                <a:gd name="T11" fmla="*/ 48 h 232"/>
                <a:gd name="T12" fmla="*/ 140 w 187"/>
                <a:gd name="T13" fmla="*/ 48 h 232"/>
                <a:gd name="T14" fmla="*/ 140 w 187"/>
                <a:gd name="T15" fmla="*/ 3 h 232"/>
                <a:gd name="T16" fmla="*/ 140 w 187"/>
                <a:gd name="T17" fmla="*/ 3 h 232"/>
                <a:gd name="T18" fmla="*/ 187 w 187"/>
                <a:gd name="T19" fmla="*/ 0 h 232"/>
                <a:gd name="T20" fmla="*/ 187 w 187"/>
                <a:gd name="T21" fmla="*/ 0 h 232"/>
                <a:gd name="T22" fmla="*/ 187 w 187"/>
                <a:gd name="T23" fmla="*/ 208 h 232"/>
                <a:gd name="T24" fmla="*/ 187 w 187"/>
                <a:gd name="T25" fmla="*/ 208 h 232"/>
                <a:gd name="T26" fmla="*/ 187 w 187"/>
                <a:gd name="T27" fmla="*/ 232 h 232"/>
                <a:gd name="T28" fmla="*/ 187 w 187"/>
                <a:gd name="T29" fmla="*/ 232 h 232"/>
                <a:gd name="T30" fmla="*/ 45 w 187"/>
                <a:gd name="T31" fmla="*/ 232 h 232"/>
                <a:gd name="T32" fmla="*/ 45 w 187"/>
                <a:gd name="T33" fmla="*/ 232 h 232"/>
                <a:gd name="T34" fmla="*/ 0 w 187"/>
                <a:gd name="T35" fmla="*/ 230 h 232"/>
                <a:gd name="T36" fmla="*/ 0 w 187"/>
                <a:gd name="T37" fmla="*/ 230 h 232"/>
                <a:gd name="T38" fmla="*/ 0 w 187"/>
                <a:gd name="T39" fmla="*/ 189 h 232"/>
                <a:gd name="T40" fmla="*/ 0 w 187"/>
                <a:gd name="T41" fmla="*/ 189 h 232"/>
                <a:gd name="T42" fmla="*/ 0 w 187"/>
                <a:gd name="T43" fmla="*/ 182 h 232"/>
                <a:gd name="T44" fmla="*/ 0 w 187"/>
                <a:gd name="T45" fmla="*/ 182 h 232"/>
                <a:gd name="T46" fmla="*/ 10 w 187"/>
                <a:gd name="T47" fmla="*/ 182 h 232"/>
                <a:gd name="T48" fmla="*/ 10 w 187"/>
                <a:gd name="T49" fmla="*/ 182 h 232"/>
                <a:gd name="T50" fmla="*/ 10 w 187"/>
                <a:gd name="T51" fmla="*/ 178 h 232"/>
                <a:gd name="T52" fmla="*/ 10 w 187"/>
                <a:gd name="T53" fmla="*/ 178 h 232"/>
                <a:gd name="T54" fmla="*/ 10 w 187"/>
                <a:gd name="T55" fmla="*/ 170 h 232"/>
                <a:gd name="T56" fmla="*/ 10 w 187"/>
                <a:gd name="T57" fmla="*/ 170 h 232"/>
                <a:gd name="T58" fmla="*/ 3 w 187"/>
                <a:gd name="T59" fmla="*/ 170 h 232"/>
                <a:gd name="T60" fmla="*/ 3 w 187"/>
                <a:gd name="T61" fmla="*/ 170 h 232"/>
                <a:gd name="T62" fmla="*/ 3 w 187"/>
                <a:gd name="T63" fmla="*/ 93 h 232"/>
                <a:gd name="T64" fmla="*/ 3 w 187"/>
                <a:gd name="T65" fmla="*/ 93 h 232"/>
                <a:gd name="T66" fmla="*/ 3 w 187"/>
                <a:gd name="T67" fmla="*/ 93 h 232"/>
                <a:gd name="T68" fmla="*/ 3 w 187"/>
                <a:gd name="T69" fmla="*/ 93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7"/>
                <a:gd name="T106" fmla="*/ 0 h 232"/>
                <a:gd name="T107" fmla="*/ 187 w 187"/>
                <a:gd name="T108" fmla="*/ 232 h 2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7" h="232">
                  <a:moveTo>
                    <a:pt x="3" y="93"/>
                  </a:moveTo>
                  <a:lnTo>
                    <a:pt x="47" y="93"/>
                  </a:lnTo>
                  <a:lnTo>
                    <a:pt x="47" y="48"/>
                  </a:lnTo>
                  <a:lnTo>
                    <a:pt x="140" y="48"/>
                  </a:lnTo>
                  <a:lnTo>
                    <a:pt x="140" y="3"/>
                  </a:lnTo>
                  <a:lnTo>
                    <a:pt x="187" y="0"/>
                  </a:lnTo>
                  <a:lnTo>
                    <a:pt x="187" y="208"/>
                  </a:lnTo>
                  <a:lnTo>
                    <a:pt x="187" y="232"/>
                  </a:lnTo>
                  <a:lnTo>
                    <a:pt x="45" y="232"/>
                  </a:lnTo>
                  <a:lnTo>
                    <a:pt x="0" y="230"/>
                  </a:lnTo>
                  <a:lnTo>
                    <a:pt x="0" y="189"/>
                  </a:lnTo>
                  <a:lnTo>
                    <a:pt x="0" y="182"/>
                  </a:lnTo>
                  <a:lnTo>
                    <a:pt x="10" y="182"/>
                  </a:lnTo>
                  <a:lnTo>
                    <a:pt x="10" y="178"/>
                  </a:lnTo>
                  <a:lnTo>
                    <a:pt x="10" y="170"/>
                  </a:lnTo>
                  <a:lnTo>
                    <a:pt x="3" y="170"/>
                  </a:lnTo>
                  <a:lnTo>
                    <a:pt x="3" y="93"/>
                  </a:lnTo>
                  <a:close/>
                </a:path>
              </a:pathLst>
            </a:custGeom>
            <a:solidFill>
              <a:schemeClr val="accent6"/>
            </a:solidFill>
            <a:ln w="9525" cap="flat" cmpd="sng">
              <a:solidFill>
                <a:schemeClr val="bg1"/>
              </a:solidFill>
              <a:prstDash val="solid"/>
              <a:miter lim="800000"/>
              <a:headEnd type="none" w="med" len="med"/>
              <a:tailEnd type="none" w="med" len="med"/>
            </a:ln>
          </p:spPr>
          <p:txBody>
            <a:bodyPr/>
            <a:lstStyle/>
            <a:p>
              <a:endParaRPr lang="de-DE"/>
            </a:p>
          </p:txBody>
        </p:sp>
        <p:sp>
          <p:nvSpPr>
            <p:cNvPr id="9" name="Freeform 2489"/>
            <p:cNvSpPr>
              <a:spLocks/>
            </p:cNvSpPr>
            <p:nvPr/>
          </p:nvSpPr>
          <p:spPr bwMode="auto">
            <a:xfrm>
              <a:off x="1414" y="1050"/>
              <a:ext cx="222" cy="175"/>
            </a:xfrm>
            <a:custGeom>
              <a:avLst/>
              <a:gdLst>
                <a:gd name="T0" fmla="*/ 194 w 222"/>
                <a:gd name="T1" fmla="*/ 0 h 175"/>
                <a:gd name="T2" fmla="*/ 194 w 222"/>
                <a:gd name="T3" fmla="*/ 24 h 175"/>
                <a:gd name="T4" fmla="*/ 194 w 222"/>
                <a:gd name="T5" fmla="*/ 24 h 175"/>
                <a:gd name="T6" fmla="*/ 194 w 222"/>
                <a:gd name="T7" fmla="*/ 57 h 175"/>
                <a:gd name="T8" fmla="*/ 194 w 222"/>
                <a:gd name="T9" fmla="*/ 57 h 175"/>
                <a:gd name="T10" fmla="*/ 204 w 222"/>
                <a:gd name="T11" fmla="*/ 55 h 175"/>
                <a:gd name="T12" fmla="*/ 204 w 222"/>
                <a:gd name="T13" fmla="*/ 55 h 175"/>
                <a:gd name="T14" fmla="*/ 204 w 222"/>
                <a:gd name="T15" fmla="*/ 121 h 175"/>
                <a:gd name="T16" fmla="*/ 204 w 222"/>
                <a:gd name="T17" fmla="*/ 121 h 175"/>
                <a:gd name="T18" fmla="*/ 222 w 222"/>
                <a:gd name="T19" fmla="*/ 121 h 175"/>
                <a:gd name="T20" fmla="*/ 222 w 222"/>
                <a:gd name="T21" fmla="*/ 121 h 175"/>
                <a:gd name="T22" fmla="*/ 222 w 222"/>
                <a:gd name="T23" fmla="*/ 137 h 175"/>
                <a:gd name="T24" fmla="*/ 222 w 222"/>
                <a:gd name="T25" fmla="*/ 137 h 175"/>
                <a:gd name="T26" fmla="*/ 222 w 222"/>
                <a:gd name="T27" fmla="*/ 175 h 175"/>
                <a:gd name="T28" fmla="*/ 222 w 222"/>
                <a:gd name="T29" fmla="*/ 175 h 175"/>
                <a:gd name="T30" fmla="*/ 0 w 222"/>
                <a:gd name="T31" fmla="*/ 175 h 175"/>
                <a:gd name="T32" fmla="*/ 0 w 222"/>
                <a:gd name="T33" fmla="*/ 175 h 175"/>
                <a:gd name="T34" fmla="*/ 0 w 222"/>
                <a:gd name="T35" fmla="*/ 8 h 175"/>
                <a:gd name="T36" fmla="*/ 0 w 222"/>
                <a:gd name="T37" fmla="*/ 8 h 175"/>
                <a:gd name="T38" fmla="*/ 62 w 222"/>
                <a:gd name="T39" fmla="*/ 3 h 175"/>
                <a:gd name="T40" fmla="*/ 62 w 222"/>
                <a:gd name="T41" fmla="*/ 3 h 175"/>
                <a:gd name="T42" fmla="*/ 194 w 222"/>
                <a:gd name="T43" fmla="*/ 0 h 175"/>
                <a:gd name="T44" fmla="*/ 194 w 222"/>
                <a:gd name="T45" fmla="*/ 0 h 175"/>
                <a:gd name="T46" fmla="*/ 194 w 222"/>
                <a:gd name="T47" fmla="*/ 0 h 175"/>
                <a:gd name="T48" fmla="*/ 194 w 222"/>
                <a:gd name="T49" fmla="*/ 0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2"/>
                <a:gd name="T76" fmla="*/ 0 h 175"/>
                <a:gd name="T77" fmla="*/ 222 w 222"/>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2" h="175">
                  <a:moveTo>
                    <a:pt x="194" y="0"/>
                  </a:moveTo>
                  <a:lnTo>
                    <a:pt x="194" y="24"/>
                  </a:lnTo>
                  <a:lnTo>
                    <a:pt x="194" y="57"/>
                  </a:lnTo>
                  <a:lnTo>
                    <a:pt x="204" y="55"/>
                  </a:lnTo>
                  <a:lnTo>
                    <a:pt x="204" y="121"/>
                  </a:lnTo>
                  <a:lnTo>
                    <a:pt x="222" y="121"/>
                  </a:lnTo>
                  <a:lnTo>
                    <a:pt x="222" y="137"/>
                  </a:lnTo>
                  <a:lnTo>
                    <a:pt x="222" y="175"/>
                  </a:lnTo>
                  <a:lnTo>
                    <a:pt x="0" y="175"/>
                  </a:lnTo>
                  <a:lnTo>
                    <a:pt x="0" y="8"/>
                  </a:lnTo>
                  <a:lnTo>
                    <a:pt x="62" y="3"/>
                  </a:lnTo>
                  <a:lnTo>
                    <a:pt x="194" y="0"/>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10" name="Freeform 2490"/>
            <p:cNvSpPr>
              <a:spLocks/>
            </p:cNvSpPr>
            <p:nvPr/>
          </p:nvSpPr>
          <p:spPr bwMode="auto">
            <a:xfrm>
              <a:off x="2362" y="1053"/>
              <a:ext cx="21" cy="16"/>
            </a:xfrm>
            <a:custGeom>
              <a:avLst/>
              <a:gdLst>
                <a:gd name="T0" fmla="*/ 14 w 21"/>
                <a:gd name="T1" fmla="*/ 0 h 16"/>
                <a:gd name="T2" fmla="*/ 16 w 21"/>
                <a:gd name="T3" fmla="*/ 0 h 16"/>
                <a:gd name="T4" fmla="*/ 16 w 21"/>
                <a:gd name="T5" fmla="*/ 0 h 16"/>
                <a:gd name="T6" fmla="*/ 18 w 21"/>
                <a:gd name="T7" fmla="*/ 0 h 16"/>
                <a:gd name="T8" fmla="*/ 18 w 21"/>
                <a:gd name="T9" fmla="*/ 0 h 16"/>
                <a:gd name="T10" fmla="*/ 21 w 21"/>
                <a:gd name="T11" fmla="*/ 0 h 16"/>
                <a:gd name="T12" fmla="*/ 21 w 21"/>
                <a:gd name="T13" fmla="*/ 0 h 16"/>
                <a:gd name="T14" fmla="*/ 21 w 21"/>
                <a:gd name="T15" fmla="*/ 0 h 16"/>
                <a:gd name="T16" fmla="*/ 21 w 21"/>
                <a:gd name="T17" fmla="*/ 0 h 16"/>
                <a:gd name="T18" fmla="*/ 21 w 21"/>
                <a:gd name="T19" fmla="*/ 2 h 16"/>
                <a:gd name="T20" fmla="*/ 21 w 21"/>
                <a:gd name="T21" fmla="*/ 2 h 16"/>
                <a:gd name="T22" fmla="*/ 16 w 21"/>
                <a:gd name="T23" fmla="*/ 5 h 16"/>
                <a:gd name="T24" fmla="*/ 16 w 21"/>
                <a:gd name="T25" fmla="*/ 5 h 16"/>
                <a:gd name="T26" fmla="*/ 14 w 21"/>
                <a:gd name="T27" fmla="*/ 7 h 16"/>
                <a:gd name="T28" fmla="*/ 14 w 21"/>
                <a:gd name="T29" fmla="*/ 7 h 16"/>
                <a:gd name="T30" fmla="*/ 9 w 21"/>
                <a:gd name="T31" fmla="*/ 7 h 16"/>
                <a:gd name="T32" fmla="*/ 9 w 21"/>
                <a:gd name="T33" fmla="*/ 7 h 16"/>
                <a:gd name="T34" fmla="*/ 7 w 21"/>
                <a:gd name="T35" fmla="*/ 9 h 16"/>
                <a:gd name="T36" fmla="*/ 7 w 21"/>
                <a:gd name="T37" fmla="*/ 9 h 16"/>
                <a:gd name="T38" fmla="*/ 9 w 21"/>
                <a:gd name="T39" fmla="*/ 14 h 16"/>
                <a:gd name="T40" fmla="*/ 9 w 21"/>
                <a:gd name="T41" fmla="*/ 14 h 16"/>
                <a:gd name="T42" fmla="*/ 7 w 21"/>
                <a:gd name="T43" fmla="*/ 14 h 16"/>
                <a:gd name="T44" fmla="*/ 7 w 21"/>
                <a:gd name="T45" fmla="*/ 14 h 16"/>
                <a:gd name="T46" fmla="*/ 7 w 21"/>
                <a:gd name="T47" fmla="*/ 16 h 16"/>
                <a:gd name="T48" fmla="*/ 7 w 21"/>
                <a:gd name="T49" fmla="*/ 16 h 16"/>
                <a:gd name="T50" fmla="*/ 4 w 21"/>
                <a:gd name="T51" fmla="*/ 16 h 16"/>
                <a:gd name="T52" fmla="*/ 4 w 21"/>
                <a:gd name="T53" fmla="*/ 16 h 16"/>
                <a:gd name="T54" fmla="*/ 4 w 21"/>
                <a:gd name="T55" fmla="*/ 14 h 16"/>
                <a:gd name="T56" fmla="*/ 4 w 21"/>
                <a:gd name="T57" fmla="*/ 14 h 16"/>
                <a:gd name="T58" fmla="*/ 4 w 21"/>
                <a:gd name="T59" fmla="*/ 14 h 16"/>
                <a:gd name="T60" fmla="*/ 4 w 21"/>
                <a:gd name="T61" fmla="*/ 14 h 16"/>
                <a:gd name="T62" fmla="*/ 4 w 21"/>
                <a:gd name="T63" fmla="*/ 14 h 16"/>
                <a:gd name="T64" fmla="*/ 4 w 21"/>
                <a:gd name="T65" fmla="*/ 14 h 16"/>
                <a:gd name="T66" fmla="*/ 2 w 21"/>
                <a:gd name="T67" fmla="*/ 14 h 16"/>
                <a:gd name="T68" fmla="*/ 2 w 21"/>
                <a:gd name="T69" fmla="*/ 14 h 16"/>
                <a:gd name="T70" fmla="*/ 0 w 21"/>
                <a:gd name="T71" fmla="*/ 12 h 16"/>
                <a:gd name="T72" fmla="*/ 0 w 21"/>
                <a:gd name="T73" fmla="*/ 12 h 16"/>
                <a:gd name="T74" fmla="*/ 2 w 21"/>
                <a:gd name="T75" fmla="*/ 5 h 16"/>
                <a:gd name="T76" fmla="*/ 2 w 21"/>
                <a:gd name="T77" fmla="*/ 5 h 16"/>
                <a:gd name="T78" fmla="*/ 11 w 21"/>
                <a:gd name="T79" fmla="*/ 2 h 16"/>
                <a:gd name="T80" fmla="*/ 11 w 21"/>
                <a:gd name="T81" fmla="*/ 2 h 16"/>
                <a:gd name="T82" fmla="*/ 14 w 21"/>
                <a:gd name="T83" fmla="*/ 0 h 16"/>
                <a:gd name="T84" fmla="*/ 14 w 21"/>
                <a:gd name="T85" fmla="*/ 0 h 16"/>
                <a:gd name="T86" fmla="*/ 14 w 21"/>
                <a:gd name="T87" fmla="*/ 0 h 16"/>
                <a:gd name="T88" fmla="*/ 14 w 21"/>
                <a:gd name="T89" fmla="*/ 0 h 1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1"/>
                <a:gd name="T136" fmla="*/ 0 h 16"/>
                <a:gd name="T137" fmla="*/ 21 w 21"/>
                <a:gd name="T138" fmla="*/ 16 h 1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1" h="16">
                  <a:moveTo>
                    <a:pt x="14" y="0"/>
                  </a:moveTo>
                  <a:lnTo>
                    <a:pt x="16" y="0"/>
                  </a:lnTo>
                  <a:lnTo>
                    <a:pt x="18" y="0"/>
                  </a:lnTo>
                  <a:lnTo>
                    <a:pt x="21" y="0"/>
                  </a:lnTo>
                  <a:lnTo>
                    <a:pt x="21" y="2"/>
                  </a:lnTo>
                  <a:lnTo>
                    <a:pt x="16" y="5"/>
                  </a:lnTo>
                  <a:lnTo>
                    <a:pt x="14" y="7"/>
                  </a:lnTo>
                  <a:lnTo>
                    <a:pt x="9" y="7"/>
                  </a:lnTo>
                  <a:lnTo>
                    <a:pt x="7" y="9"/>
                  </a:lnTo>
                  <a:lnTo>
                    <a:pt x="9" y="14"/>
                  </a:lnTo>
                  <a:lnTo>
                    <a:pt x="7" y="14"/>
                  </a:lnTo>
                  <a:lnTo>
                    <a:pt x="7" y="16"/>
                  </a:lnTo>
                  <a:lnTo>
                    <a:pt x="4" y="16"/>
                  </a:lnTo>
                  <a:lnTo>
                    <a:pt x="4" y="14"/>
                  </a:lnTo>
                  <a:lnTo>
                    <a:pt x="2" y="14"/>
                  </a:lnTo>
                  <a:lnTo>
                    <a:pt x="0" y="12"/>
                  </a:lnTo>
                  <a:lnTo>
                    <a:pt x="2" y="5"/>
                  </a:lnTo>
                  <a:lnTo>
                    <a:pt x="11" y="2"/>
                  </a:lnTo>
                  <a:lnTo>
                    <a:pt x="14" y="0"/>
                  </a:lnTo>
                  <a:close/>
                </a:path>
              </a:pathLst>
            </a:custGeom>
            <a:solidFill>
              <a:schemeClr val="accent5">
                <a:lumMod val="60000"/>
                <a:lumOff val="40000"/>
              </a:schemeClr>
            </a:solidFill>
            <a:ln w="9525" cap="flat" cmpd="sng">
              <a:solidFill>
                <a:schemeClr val="bg1"/>
              </a:solidFill>
              <a:prstDash val="solid"/>
              <a:miter lim="800000"/>
              <a:headEnd/>
              <a:tailEnd/>
            </a:ln>
          </p:spPr>
          <p:txBody>
            <a:bodyPr/>
            <a:lstStyle/>
            <a:p>
              <a:endParaRPr lang="de-DE"/>
            </a:p>
          </p:txBody>
        </p:sp>
        <p:sp>
          <p:nvSpPr>
            <p:cNvPr id="11" name="Freeform 2491"/>
            <p:cNvSpPr>
              <a:spLocks/>
            </p:cNvSpPr>
            <p:nvPr/>
          </p:nvSpPr>
          <p:spPr bwMode="auto">
            <a:xfrm>
              <a:off x="2352" y="1074"/>
              <a:ext cx="24" cy="24"/>
            </a:xfrm>
            <a:custGeom>
              <a:avLst/>
              <a:gdLst>
                <a:gd name="T0" fmla="*/ 17 w 24"/>
                <a:gd name="T1" fmla="*/ 2 h 24"/>
                <a:gd name="T2" fmla="*/ 19 w 24"/>
                <a:gd name="T3" fmla="*/ 0 h 24"/>
                <a:gd name="T4" fmla="*/ 19 w 24"/>
                <a:gd name="T5" fmla="*/ 0 h 24"/>
                <a:gd name="T6" fmla="*/ 21 w 24"/>
                <a:gd name="T7" fmla="*/ 0 h 24"/>
                <a:gd name="T8" fmla="*/ 21 w 24"/>
                <a:gd name="T9" fmla="*/ 0 h 24"/>
                <a:gd name="T10" fmla="*/ 24 w 24"/>
                <a:gd name="T11" fmla="*/ 0 h 24"/>
                <a:gd name="T12" fmla="*/ 24 w 24"/>
                <a:gd name="T13" fmla="*/ 0 h 24"/>
                <a:gd name="T14" fmla="*/ 24 w 24"/>
                <a:gd name="T15" fmla="*/ 0 h 24"/>
                <a:gd name="T16" fmla="*/ 24 w 24"/>
                <a:gd name="T17" fmla="*/ 0 h 24"/>
                <a:gd name="T18" fmla="*/ 24 w 24"/>
                <a:gd name="T19" fmla="*/ 2 h 24"/>
                <a:gd name="T20" fmla="*/ 24 w 24"/>
                <a:gd name="T21" fmla="*/ 2 h 24"/>
                <a:gd name="T22" fmla="*/ 21 w 24"/>
                <a:gd name="T23" fmla="*/ 10 h 24"/>
                <a:gd name="T24" fmla="*/ 21 w 24"/>
                <a:gd name="T25" fmla="*/ 10 h 24"/>
                <a:gd name="T26" fmla="*/ 17 w 24"/>
                <a:gd name="T27" fmla="*/ 12 h 24"/>
                <a:gd name="T28" fmla="*/ 17 w 24"/>
                <a:gd name="T29" fmla="*/ 12 h 24"/>
                <a:gd name="T30" fmla="*/ 17 w 24"/>
                <a:gd name="T31" fmla="*/ 12 h 24"/>
                <a:gd name="T32" fmla="*/ 17 w 24"/>
                <a:gd name="T33" fmla="*/ 12 h 24"/>
                <a:gd name="T34" fmla="*/ 17 w 24"/>
                <a:gd name="T35" fmla="*/ 14 h 24"/>
                <a:gd name="T36" fmla="*/ 17 w 24"/>
                <a:gd name="T37" fmla="*/ 14 h 24"/>
                <a:gd name="T38" fmla="*/ 12 w 24"/>
                <a:gd name="T39" fmla="*/ 14 h 24"/>
                <a:gd name="T40" fmla="*/ 12 w 24"/>
                <a:gd name="T41" fmla="*/ 14 h 24"/>
                <a:gd name="T42" fmla="*/ 10 w 24"/>
                <a:gd name="T43" fmla="*/ 19 h 24"/>
                <a:gd name="T44" fmla="*/ 10 w 24"/>
                <a:gd name="T45" fmla="*/ 19 h 24"/>
                <a:gd name="T46" fmla="*/ 3 w 24"/>
                <a:gd name="T47" fmla="*/ 24 h 24"/>
                <a:gd name="T48" fmla="*/ 3 w 24"/>
                <a:gd name="T49" fmla="*/ 24 h 24"/>
                <a:gd name="T50" fmla="*/ 0 w 24"/>
                <a:gd name="T51" fmla="*/ 21 h 24"/>
                <a:gd name="T52" fmla="*/ 0 w 24"/>
                <a:gd name="T53" fmla="*/ 21 h 24"/>
                <a:gd name="T54" fmla="*/ 0 w 24"/>
                <a:gd name="T55" fmla="*/ 17 h 24"/>
                <a:gd name="T56" fmla="*/ 0 w 24"/>
                <a:gd name="T57" fmla="*/ 17 h 24"/>
                <a:gd name="T58" fmla="*/ 3 w 24"/>
                <a:gd name="T59" fmla="*/ 17 h 24"/>
                <a:gd name="T60" fmla="*/ 3 w 24"/>
                <a:gd name="T61" fmla="*/ 17 h 24"/>
                <a:gd name="T62" fmla="*/ 0 w 24"/>
                <a:gd name="T63" fmla="*/ 14 h 24"/>
                <a:gd name="T64" fmla="*/ 0 w 24"/>
                <a:gd name="T65" fmla="*/ 14 h 24"/>
                <a:gd name="T66" fmla="*/ 0 w 24"/>
                <a:gd name="T67" fmla="*/ 10 h 24"/>
                <a:gd name="T68" fmla="*/ 0 w 24"/>
                <a:gd name="T69" fmla="*/ 10 h 24"/>
                <a:gd name="T70" fmla="*/ 3 w 24"/>
                <a:gd name="T71" fmla="*/ 7 h 24"/>
                <a:gd name="T72" fmla="*/ 3 w 24"/>
                <a:gd name="T73" fmla="*/ 7 h 24"/>
                <a:gd name="T74" fmla="*/ 5 w 24"/>
                <a:gd name="T75" fmla="*/ 7 h 24"/>
                <a:gd name="T76" fmla="*/ 5 w 24"/>
                <a:gd name="T77" fmla="*/ 7 h 24"/>
                <a:gd name="T78" fmla="*/ 5 w 24"/>
                <a:gd name="T79" fmla="*/ 2 h 24"/>
                <a:gd name="T80" fmla="*/ 5 w 24"/>
                <a:gd name="T81" fmla="*/ 2 h 24"/>
                <a:gd name="T82" fmla="*/ 7 w 24"/>
                <a:gd name="T83" fmla="*/ 0 h 24"/>
                <a:gd name="T84" fmla="*/ 7 w 24"/>
                <a:gd name="T85" fmla="*/ 0 h 24"/>
                <a:gd name="T86" fmla="*/ 7 w 24"/>
                <a:gd name="T87" fmla="*/ 2 h 24"/>
                <a:gd name="T88" fmla="*/ 7 w 24"/>
                <a:gd name="T89" fmla="*/ 2 h 24"/>
                <a:gd name="T90" fmla="*/ 10 w 24"/>
                <a:gd name="T91" fmla="*/ 5 h 24"/>
                <a:gd name="T92" fmla="*/ 10 w 24"/>
                <a:gd name="T93" fmla="*/ 5 h 24"/>
                <a:gd name="T94" fmla="*/ 10 w 24"/>
                <a:gd name="T95" fmla="*/ 7 h 24"/>
                <a:gd name="T96" fmla="*/ 10 w 24"/>
                <a:gd name="T97" fmla="*/ 7 h 24"/>
                <a:gd name="T98" fmla="*/ 12 w 24"/>
                <a:gd name="T99" fmla="*/ 7 h 24"/>
                <a:gd name="T100" fmla="*/ 12 w 24"/>
                <a:gd name="T101" fmla="*/ 7 h 24"/>
                <a:gd name="T102" fmla="*/ 14 w 24"/>
                <a:gd name="T103" fmla="*/ 5 h 24"/>
                <a:gd name="T104" fmla="*/ 14 w 24"/>
                <a:gd name="T105" fmla="*/ 5 h 24"/>
                <a:gd name="T106" fmla="*/ 17 w 24"/>
                <a:gd name="T107" fmla="*/ 5 h 24"/>
                <a:gd name="T108" fmla="*/ 17 w 24"/>
                <a:gd name="T109" fmla="*/ 5 h 24"/>
                <a:gd name="T110" fmla="*/ 17 w 24"/>
                <a:gd name="T111" fmla="*/ 2 h 24"/>
                <a:gd name="T112" fmla="*/ 17 w 24"/>
                <a:gd name="T113" fmla="*/ 2 h 24"/>
                <a:gd name="T114" fmla="*/ 17 w 24"/>
                <a:gd name="T115" fmla="*/ 2 h 24"/>
                <a:gd name="T116" fmla="*/ 17 w 24"/>
                <a:gd name="T117" fmla="*/ 2 h 2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
                <a:gd name="T178" fmla="*/ 0 h 24"/>
                <a:gd name="T179" fmla="*/ 24 w 24"/>
                <a:gd name="T180" fmla="*/ 24 h 2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 h="24">
                  <a:moveTo>
                    <a:pt x="17" y="2"/>
                  </a:moveTo>
                  <a:lnTo>
                    <a:pt x="19" y="0"/>
                  </a:lnTo>
                  <a:lnTo>
                    <a:pt x="21" y="0"/>
                  </a:lnTo>
                  <a:lnTo>
                    <a:pt x="24" y="0"/>
                  </a:lnTo>
                  <a:lnTo>
                    <a:pt x="24" y="2"/>
                  </a:lnTo>
                  <a:lnTo>
                    <a:pt x="21" y="10"/>
                  </a:lnTo>
                  <a:lnTo>
                    <a:pt x="17" y="12"/>
                  </a:lnTo>
                  <a:lnTo>
                    <a:pt x="17" y="14"/>
                  </a:lnTo>
                  <a:lnTo>
                    <a:pt x="12" y="14"/>
                  </a:lnTo>
                  <a:lnTo>
                    <a:pt x="10" y="19"/>
                  </a:lnTo>
                  <a:lnTo>
                    <a:pt x="3" y="24"/>
                  </a:lnTo>
                  <a:lnTo>
                    <a:pt x="0" y="21"/>
                  </a:lnTo>
                  <a:lnTo>
                    <a:pt x="0" y="17"/>
                  </a:lnTo>
                  <a:lnTo>
                    <a:pt x="3" y="17"/>
                  </a:lnTo>
                  <a:lnTo>
                    <a:pt x="0" y="14"/>
                  </a:lnTo>
                  <a:lnTo>
                    <a:pt x="0" y="10"/>
                  </a:lnTo>
                  <a:lnTo>
                    <a:pt x="3" y="7"/>
                  </a:lnTo>
                  <a:lnTo>
                    <a:pt x="5" y="7"/>
                  </a:lnTo>
                  <a:lnTo>
                    <a:pt x="5" y="2"/>
                  </a:lnTo>
                  <a:lnTo>
                    <a:pt x="7" y="0"/>
                  </a:lnTo>
                  <a:lnTo>
                    <a:pt x="7" y="2"/>
                  </a:lnTo>
                  <a:lnTo>
                    <a:pt x="10" y="5"/>
                  </a:lnTo>
                  <a:lnTo>
                    <a:pt x="10" y="7"/>
                  </a:lnTo>
                  <a:lnTo>
                    <a:pt x="12" y="7"/>
                  </a:lnTo>
                  <a:lnTo>
                    <a:pt x="14" y="5"/>
                  </a:lnTo>
                  <a:lnTo>
                    <a:pt x="17" y="5"/>
                  </a:lnTo>
                  <a:lnTo>
                    <a:pt x="17" y="2"/>
                  </a:lnTo>
                  <a:close/>
                </a:path>
              </a:pathLst>
            </a:custGeom>
            <a:solidFill>
              <a:schemeClr val="accent5">
                <a:lumMod val="60000"/>
                <a:lumOff val="40000"/>
              </a:schemeClr>
            </a:solidFill>
            <a:ln w="9525" cap="flat" cmpd="sng">
              <a:solidFill>
                <a:schemeClr val="bg1"/>
              </a:solidFill>
              <a:prstDash val="solid"/>
              <a:miter lim="800000"/>
              <a:headEnd/>
              <a:tailEnd/>
            </a:ln>
          </p:spPr>
          <p:txBody>
            <a:bodyPr/>
            <a:lstStyle/>
            <a:p>
              <a:endParaRPr lang="de-DE"/>
            </a:p>
          </p:txBody>
        </p:sp>
        <p:sp>
          <p:nvSpPr>
            <p:cNvPr id="12" name="Freeform 2492"/>
            <p:cNvSpPr>
              <a:spLocks/>
            </p:cNvSpPr>
            <p:nvPr/>
          </p:nvSpPr>
          <p:spPr bwMode="auto">
            <a:xfrm>
              <a:off x="2768" y="1095"/>
              <a:ext cx="286" cy="225"/>
            </a:xfrm>
            <a:custGeom>
              <a:avLst/>
              <a:gdLst>
                <a:gd name="T0" fmla="*/ 231 w 286"/>
                <a:gd name="T1" fmla="*/ 41 h 225"/>
                <a:gd name="T2" fmla="*/ 279 w 286"/>
                <a:gd name="T3" fmla="*/ 118 h 225"/>
                <a:gd name="T4" fmla="*/ 286 w 286"/>
                <a:gd name="T5" fmla="*/ 118 h 225"/>
                <a:gd name="T6" fmla="*/ 286 w 286"/>
                <a:gd name="T7" fmla="*/ 130 h 225"/>
                <a:gd name="T8" fmla="*/ 276 w 286"/>
                <a:gd name="T9" fmla="*/ 130 h 225"/>
                <a:gd name="T10" fmla="*/ 276 w 286"/>
                <a:gd name="T11" fmla="*/ 178 h 225"/>
                <a:gd name="T12" fmla="*/ 184 w 286"/>
                <a:gd name="T13" fmla="*/ 178 h 225"/>
                <a:gd name="T14" fmla="*/ 186 w 286"/>
                <a:gd name="T15" fmla="*/ 201 h 225"/>
                <a:gd name="T16" fmla="*/ 198 w 286"/>
                <a:gd name="T17" fmla="*/ 222 h 225"/>
                <a:gd name="T18" fmla="*/ 160 w 286"/>
                <a:gd name="T19" fmla="*/ 222 h 225"/>
                <a:gd name="T20" fmla="*/ 156 w 286"/>
                <a:gd name="T21" fmla="*/ 222 h 225"/>
                <a:gd name="T22" fmla="*/ 45 w 286"/>
                <a:gd name="T23" fmla="*/ 225 h 225"/>
                <a:gd name="T24" fmla="*/ 45 w 286"/>
                <a:gd name="T25" fmla="*/ 178 h 225"/>
                <a:gd name="T26" fmla="*/ 2 w 286"/>
                <a:gd name="T27" fmla="*/ 97 h 225"/>
                <a:gd name="T28" fmla="*/ 2 w 286"/>
                <a:gd name="T29" fmla="*/ 81 h 225"/>
                <a:gd name="T30" fmla="*/ 12 w 286"/>
                <a:gd name="T31" fmla="*/ 85 h 225"/>
                <a:gd name="T32" fmla="*/ 16 w 286"/>
                <a:gd name="T33" fmla="*/ 88 h 225"/>
                <a:gd name="T34" fmla="*/ 28 w 286"/>
                <a:gd name="T35" fmla="*/ 90 h 225"/>
                <a:gd name="T36" fmla="*/ 42 w 286"/>
                <a:gd name="T37" fmla="*/ 92 h 225"/>
                <a:gd name="T38" fmla="*/ 52 w 286"/>
                <a:gd name="T39" fmla="*/ 92 h 225"/>
                <a:gd name="T40" fmla="*/ 59 w 286"/>
                <a:gd name="T41" fmla="*/ 92 h 225"/>
                <a:gd name="T42" fmla="*/ 66 w 286"/>
                <a:gd name="T43" fmla="*/ 90 h 225"/>
                <a:gd name="T44" fmla="*/ 71 w 286"/>
                <a:gd name="T45" fmla="*/ 88 h 225"/>
                <a:gd name="T46" fmla="*/ 83 w 286"/>
                <a:gd name="T47" fmla="*/ 85 h 225"/>
                <a:gd name="T48" fmla="*/ 92 w 286"/>
                <a:gd name="T49" fmla="*/ 88 h 225"/>
                <a:gd name="T50" fmla="*/ 106 w 286"/>
                <a:gd name="T51" fmla="*/ 90 h 225"/>
                <a:gd name="T52" fmla="*/ 111 w 286"/>
                <a:gd name="T53" fmla="*/ 90 h 225"/>
                <a:gd name="T54" fmla="*/ 118 w 286"/>
                <a:gd name="T55" fmla="*/ 85 h 225"/>
                <a:gd name="T56" fmla="*/ 123 w 286"/>
                <a:gd name="T57" fmla="*/ 83 h 225"/>
                <a:gd name="T58" fmla="*/ 127 w 286"/>
                <a:gd name="T59" fmla="*/ 78 h 225"/>
                <a:gd name="T60" fmla="*/ 132 w 286"/>
                <a:gd name="T61" fmla="*/ 76 h 225"/>
                <a:gd name="T62" fmla="*/ 139 w 286"/>
                <a:gd name="T63" fmla="*/ 71 h 225"/>
                <a:gd name="T64" fmla="*/ 142 w 286"/>
                <a:gd name="T65" fmla="*/ 69 h 225"/>
                <a:gd name="T66" fmla="*/ 149 w 286"/>
                <a:gd name="T67" fmla="*/ 66 h 225"/>
                <a:gd name="T68" fmla="*/ 153 w 286"/>
                <a:gd name="T69" fmla="*/ 64 h 225"/>
                <a:gd name="T70" fmla="*/ 168 w 286"/>
                <a:gd name="T71" fmla="*/ 52 h 225"/>
                <a:gd name="T72" fmla="*/ 170 w 286"/>
                <a:gd name="T73" fmla="*/ 50 h 225"/>
                <a:gd name="T74" fmla="*/ 177 w 286"/>
                <a:gd name="T75" fmla="*/ 45 h 225"/>
                <a:gd name="T76" fmla="*/ 179 w 286"/>
                <a:gd name="T77" fmla="*/ 43 h 225"/>
                <a:gd name="T78" fmla="*/ 186 w 286"/>
                <a:gd name="T79" fmla="*/ 36 h 225"/>
                <a:gd name="T80" fmla="*/ 191 w 286"/>
                <a:gd name="T81" fmla="*/ 31 h 225"/>
                <a:gd name="T82" fmla="*/ 198 w 286"/>
                <a:gd name="T83" fmla="*/ 26 h 225"/>
                <a:gd name="T84" fmla="*/ 201 w 286"/>
                <a:gd name="T85" fmla="*/ 22 h 225"/>
                <a:gd name="T86" fmla="*/ 208 w 286"/>
                <a:gd name="T87" fmla="*/ 15 h 225"/>
                <a:gd name="T88" fmla="*/ 210 w 286"/>
                <a:gd name="T89" fmla="*/ 12 h 225"/>
                <a:gd name="T90" fmla="*/ 224 w 286"/>
                <a:gd name="T91" fmla="*/ 5 h 225"/>
                <a:gd name="T92" fmla="*/ 229 w 286"/>
                <a:gd name="T93" fmla="*/ 3 h 225"/>
                <a:gd name="T94" fmla="*/ 231 w 286"/>
                <a:gd name="T95" fmla="*/ 0 h 22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6"/>
                <a:gd name="T145" fmla="*/ 0 h 225"/>
                <a:gd name="T146" fmla="*/ 286 w 286"/>
                <a:gd name="T147" fmla="*/ 225 h 22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6" h="225">
                  <a:moveTo>
                    <a:pt x="231" y="0"/>
                  </a:moveTo>
                  <a:lnTo>
                    <a:pt x="231" y="41"/>
                  </a:lnTo>
                  <a:lnTo>
                    <a:pt x="279" y="41"/>
                  </a:lnTo>
                  <a:lnTo>
                    <a:pt x="279" y="118"/>
                  </a:lnTo>
                  <a:lnTo>
                    <a:pt x="286" y="118"/>
                  </a:lnTo>
                  <a:lnTo>
                    <a:pt x="286" y="126"/>
                  </a:lnTo>
                  <a:lnTo>
                    <a:pt x="286" y="130"/>
                  </a:lnTo>
                  <a:lnTo>
                    <a:pt x="276" y="130"/>
                  </a:lnTo>
                  <a:lnTo>
                    <a:pt x="276" y="137"/>
                  </a:lnTo>
                  <a:lnTo>
                    <a:pt x="276" y="178"/>
                  </a:lnTo>
                  <a:lnTo>
                    <a:pt x="184" y="178"/>
                  </a:lnTo>
                  <a:lnTo>
                    <a:pt x="184" y="189"/>
                  </a:lnTo>
                  <a:lnTo>
                    <a:pt x="186" y="201"/>
                  </a:lnTo>
                  <a:lnTo>
                    <a:pt x="198" y="222"/>
                  </a:lnTo>
                  <a:lnTo>
                    <a:pt x="196" y="222"/>
                  </a:lnTo>
                  <a:lnTo>
                    <a:pt x="160" y="222"/>
                  </a:lnTo>
                  <a:lnTo>
                    <a:pt x="156" y="222"/>
                  </a:lnTo>
                  <a:lnTo>
                    <a:pt x="90" y="225"/>
                  </a:lnTo>
                  <a:lnTo>
                    <a:pt x="45" y="225"/>
                  </a:lnTo>
                  <a:lnTo>
                    <a:pt x="45" y="178"/>
                  </a:lnTo>
                  <a:lnTo>
                    <a:pt x="0" y="178"/>
                  </a:lnTo>
                  <a:lnTo>
                    <a:pt x="2" y="97"/>
                  </a:lnTo>
                  <a:lnTo>
                    <a:pt x="2" y="81"/>
                  </a:lnTo>
                  <a:lnTo>
                    <a:pt x="7" y="83"/>
                  </a:lnTo>
                  <a:lnTo>
                    <a:pt x="12" y="85"/>
                  </a:lnTo>
                  <a:lnTo>
                    <a:pt x="16" y="88"/>
                  </a:lnTo>
                  <a:lnTo>
                    <a:pt x="19" y="88"/>
                  </a:lnTo>
                  <a:lnTo>
                    <a:pt x="28" y="90"/>
                  </a:lnTo>
                  <a:lnTo>
                    <a:pt x="42" y="92"/>
                  </a:lnTo>
                  <a:lnTo>
                    <a:pt x="47" y="92"/>
                  </a:lnTo>
                  <a:lnTo>
                    <a:pt x="52" y="92"/>
                  </a:lnTo>
                  <a:lnTo>
                    <a:pt x="59" y="92"/>
                  </a:lnTo>
                  <a:lnTo>
                    <a:pt x="61" y="90"/>
                  </a:lnTo>
                  <a:lnTo>
                    <a:pt x="66" y="90"/>
                  </a:lnTo>
                  <a:lnTo>
                    <a:pt x="71" y="88"/>
                  </a:lnTo>
                  <a:lnTo>
                    <a:pt x="75" y="88"/>
                  </a:lnTo>
                  <a:lnTo>
                    <a:pt x="83" y="85"/>
                  </a:lnTo>
                  <a:lnTo>
                    <a:pt x="92" y="88"/>
                  </a:lnTo>
                  <a:lnTo>
                    <a:pt x="97" y="88"/>
                  </a:lnTo>
                  <a:lnTo>
                    <a:pt x="106" y="90"/>
                  </a:lnTo>
                  <a:lnTo>
                    <a:pt x="111" y="90"/>
                  </a:lnTo>
                  <a:lnTo>
                    <a:pt x="118" y="85"/>
                  </a:lnTo>
                  <a:lnTo>
                    <a:pt x="123" y="83"/>
                  </a:lnTo>
                  <a:lnTo>
                    <a:pt x="125" y="81"/>
                  </a:lnTo>
                  <a:lnTo>
                    <a:pt x="127" y="78"/>
                  </a:lnTo>
                  <a:lnTo>
                    <a:pt x="132" y="76"/>
                  </a:lnTo>
                  <a:lnTo>
                    <a:pt x="137" y="74"/>
                  </a:lnTo>
                  <a:lnTo>
                    <a:pt x="139" y="71"/>
                  </a:lnTo>
                  <a:lnTo>
                    <a:pt x="142" y="69"/>
                  </a:lnTo>
                  <a:lnTo>
                    <a:pt x="146" y="69"/>
                  </a:lnTo>
                  <a:lnTo>
                    <a:pt x="149" y="66"/>
                  </a:lnTo>
                  <a:lnTo>
                    <a:pt x="153" y="64"/>
                  </a:lnTo>
                  <a:lnTo>
                    <a:pt x="160" y="57"/>
                  </a:lnTo>
                  <a:lnTo>
                    <a:pt x="168" y="52"/>
                  </a:lnTo>
                  <a:lnTo>
                    <a:pt x="170" y="50"/>
                  </a:lnTo>
                  <a:lnTo>
                    <a:pt x="175" y="48"/>
                  </a:lnTo>
                  <a:lnTo>
                    <a:pt x="177" y="45"/>
                  </a:lnTo>
                  <a:lnTo>
                    <a:pt x="179" y="43"/>
                  </a:lnTo>
                  <a:lnTo>
                    <a:pt x="184" y="38"/>
                  </a:lnTo>
                  <a:lnTo>
                    <a:pt x="186" y="36"/>
                  </a:lnTo>
                  <a:lnTo>
                    <a:pt x="191" y="31"/>
                  </a:lnTo>
                  <a:lnTo>
                    <a:pt x="196" y="29"/>
                  </a:lnTo>
                  <a:lnTo>
                    <a:pt x="198" y="26"/>
                  </a:lnTo>
                  <a:lnTo>
                    <a:pt x="201" y="22"/>
                  </a:lnTo>
                  <a:lnTo>
                    <a:pt x="205" y="19"/>
                  </a:lnTo>
                  <a:lnTo>
                    <a:pt x="208" y="15"/>
                  </a:lnTo>
                  <a:lnTo>
                    <a:pt x="210" y="12"/>
                  </a:lnTo>
                  <a:lnTo>
                    <a:pt x="220" y="10"/>
                  </a:lnTo>
                  <a:lnTo>
                    <a:pt x="224" y="5"/>
                  </a:lnTo>
                  <a:lnTo>
                    <a:pt x="229" y="3"/>
                  </a:lnTo>
                  <a:lnTo>
                    <a:pt x="231"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13" name="Freeform 2493"/>
            <p:cNvSpPr>
              <a:spLocks/>
            </p:cNvSpPr>
            <p:nvPr/>
          </p:nvSpPr>
          <p:spPr bwMode="auto">
            <a:xfrm>
              <a:off x="2078" y="1100"/>
              <a:ext cx="338" cy="106"/>
            </a:xfrm>
            <a:custGeom>
              <a:avLst/>
              <a:gdLst>
                <a:gd name="T0" fmla="*/ 78 w 338"/>
                <a:gd name="T1" fmla="*/ 2 h 106"/>
                <a:gd name="T2" fmla="*/ 128 w 338"/>
                <a:gd name="T3" fmla="*/ 2 h 106"/>
                <a:gd name="T4" fmla="*/ 163 w 338"/>
                <a:gd name="T5" fmla="*/ 14 h 106"/>
                <a:gd name="T6" fmla="*/ 170 w 338"/>
                <a:gd name="T7" fmla="*/ 24 h 106"/>
                <a:gd name="T8" fmla="*/ 180 w 338"/>
                <a:gd name="T9" fmla="*/ 38 h 106"/>
                <a:gd name="T10" fmla="*/ 199 w 338"/>
                <a:gd name="T11" fmla="*/ 52 h 106"/>
                <a:gd name="T12" fmla="*/ 206 w 338"/>
                <a:gd name="T13" fmla="*/ 57 h 106"/>
                <a:gd name="T14" fmla="*/ 213 w 338"/>
                <a:gd name="T15" fmla="*/ 61 h 106"/>
                <a:gd name="T16" fmla="*/ 217 w 338"/>
                <a:gd name="T17" fmla="*/ 64 h 106"/>
                <a:gd name="T18" fmla="*/ 229 w 338"/>
                <a:gd name="T19" fmla="*/ 69 h 106"/>
                <a:gd name="T20" fmla="*/ 246 w 338"/>
                <a:gd name="T21" fmla="*/ 66 h 106"/>
                <a:gd name="T22" fmla="*/ 258 w 338"/>
                <a:gd name="T23" fmla="*/ 61 h 106"/>
                <a:gd name="T24" fmla="*/ 265 w 338"/>
                <a:gd name="T25" fmla="*/ 52 h 106"/>
                <a:gd name="T26" fmla="*/ 269 w 338"/>
                <a:gd name="T27" fmla="*/ 47 h 106"/>
                <a:gd name="T28" fmla="*/ 269 w 338"/>
                <a:gd name="T29" fmla="*/ 40 h 106"/>
                <a:gd name="T30" fmla="*/ 269 w 338"/>
                <a:gd name="T31" fmla="*/ 33 h 106"/>
                <a:gd name="T32" fmla="*/ 272 w 338"/>
                <a:gd name="T33" fmla="*/ 24 h 106"/>
                <a:gd name="T34" fmla="*/ 279 w 338"/>
                <a:gd name="T35" fmla="*/ 24 h 106"/>
                <a:gd name="T36" fmla="*/ 284 w 338"/>
                <a:gd name="T37" fmla="*/ 31 h 106"/>
                <a:gd name="T38" fmla="*/ 284 w 338"/>
                <a:gd name="T39" fmla="*/ 38 h 106"/>
                <a:gd name="T40" fmla="*/ 274 w 338"/>
                <a:gd name="T41" fmla="*/ 52 h 106"/>
                <a:gd name="T42" fmla="*/ 265 w 338"/>
                <a:gd name="T43" fmla="*/ 59 h 106"/>
                <a:gd name="T44" fmla="*/ 258 w 338"/>
                <a:gd name="T45" fmla="*/ 64 h 106"/>
                <a:gd name="T46" fmla="*/ 267 w 338"/>
                <a:gd name="T47" fmla="*/ 61 h 106"/>
                <a:gd name="T48" fmla="*/ 277 w 338"/>
                <a:gd name="T49" fmla="*/ 57 h 106"/>
                <a:gd name="T50" fmla="*/ 281 w 338"/>
                <a:gd name="T51" fmla="*/ 50 h 106"/>
                <a:gd name="T52" fmla="*/ 286 w 338"/>
                <a:gd name="T53" fmla="*/ 40 h 106"/>
                <a:gd name="T54" fmla="*/ 293 w 338"/>
                <a:gd name="T55" fmla="*/ 43 h 106"/>
                <a:gd name="T56" fmla="*/ 298 w 338"/>
                <a:gd name="T57" fmla="*/ 50 h 106"/>
                <a:gd name="T58" fmla="*/ 286 w 338"/>
                <a:gd name="T59" fmla="*/ 54 h 106"/>
                <a:gd name="T60" fmla="*/ 286 w 338"/>
                <a:gd name="T61" fmla="*/ 59 h 106"/>
                <a:gd name="T62" fmla="*/ 300 w 338"/>
                <a:gd name="T63" fmla="*/ 57 h 106"/>
                <a:gd name="T64" fmla="*/ 312 w 338"/>
                <a:gd name="T65" fmla="*/ 52 h 106"/>
                <a:gd name="T66" fmla="*/ 328 w 338"/>
                <a:gd name="T67" fmla="*/ 52 h 106"/>
                <a:gd name="T68" fmla="*/ 336 w 338"/>
                <a:gd name="T69" fmla="*/ 52 h 106"/>
                <a:gd name="T70" fmla="*/ 338 w 338"/>
                <a:gd name="T71" fmla="*/ 57 h 106"/>
                <a:gd name="T72" fmla="*/ 333 w 338"/>
                <a:gd name="T73" fmla="*/ 69 h 106"/>
                <a:gd name="T74" fmla="*/ 338 w 338"/>
                <a:gd name="T75" fmla="*/ 76 h 106"/>
                <a:gd name="T76" fmla="*/ 333 w 338"/>
                <a:gd name="T77" fmla="*/ 78 h 106"/>
                <a:gd name="T78" fmla="*/ 328 w 338"/>
                <a:gd name="T79" fmla="*/ 73 h 106"/>
                <a:gd name="T80" fmla="*/ 317 w 338"/>
                <a:gd name="T81" fmla="*/ 73 h 106"/>
                <a:gd name="T82" fmla="*/ 305 w 338"/>
                <a:gd name="T83" fmla="*/ 76 h 106"/>
                <a:gd name="T84" fmla="*/ 291 w 338"/>
                <a:gd name="T85" fmla="*/ 76 h 106"/>
                <a:gd name="T86" fmla="*/ 284 w 338"/>
                <a:gd name="T87" fmla="*/ 85 h 106"/>
                <a:gd name="T88" fmla="*/ 272 w 338"/>
                <a:gd name="T89" fmla="*/ 78 h 106"/>
                <a:gd name="T90" fmla="*/ 265 w 338"/>
                <a:gd name="T91" fmla="*/ 83 h 106"/>
                <a:gd name="T92" fmla="*/ 248 w 338"/>
                <a:gd name="T93" fmla="*/ 85 h 106"/>
                <a:gd name="T94" fmla="*/ 232 w 338"/>
                <a:gd name="T95" fmla="*/ 85 h 106"/>
                <a:gd name="T96" fmla="*/ 217 w 338"/>
                <a:gd name="T97" fmla="*/ 87 h 106"/>
                <a:gd name="T98" fmla="*/ 213 w 338"/>
                <a:gd name="T99" fmla="*/ 95 h 106"/>
                <a:gd name="T100" fmla="*/ 206 w 338"/>
                <a:gd name="T101" fmla="*/ 99 h 106"/>
                <a:gd name="T102" fmla="*/ 203 w 338"/>
                <a:gd name="T103" fmla="*/ 104 h 106"/>
                <a:gd name="T104" fmla="*/ 194 w 338"/>
                <a:gd name="T105" fmla="*/ 102 h 106"/>
                <a:gd name="T106" fmla="*/ 187 w 338"/>
                <a:gd name="T107" fmla="*/ 102 h 106"/>
                <a:gd name="T108" fmla="*/ 170 w 338"/>
                <a:gd name="T109" fmla="*/ 104 h 106"/>
                <a:gd name="T110" fmla="*/ 128 w 338"/>
                <a:gd name="T111" fmla="*/ 106 h 106"/>
                <a:gd name="T112" fmla="*/ 36 w 338"/>
                <a:gd name="T113" fmla="*/ 78 h 106"/>
                <a:gd name="T114" fmla="*/ 0 w 338"/>
                <a:gd name="T115" fmla="*/ 5 h 1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38"/>
                <a:gd name="T175" fmla="*/ 0 h 106"/>
                <a:gd name="T176" fmla="*/ 338 w 338"/>
                <a:gd name="T177" fmla="*/ 106 h 10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38" h="106">
                  <a:moveTo>
                    <a:pt x="0" y="5"/>
                  </a:moveTo>
                  <a:lnTo>
                    <a:pt x="3" y="5"/>
                  </a:lnTo>
                  <a:lnTo>
                    <a:pt x="47" y="2"/>
                  </a:lnTo>
                  <a:lnTo>
                    <a:pt x="59" y="2"/>
                  </a:lnTo>
                  <a:lnTo>
                    <a:pt x="78" y="2"/>
                  </a:lnTo>
                  <a:lnTo>
                    <a:pt x="121" y="2"/>
                  </a:lnTo>
                  <a:lnTo>
                    <a:pt x="121" y="0"/>
                  </a:lnTo>
                  <a:lnTo>
                    <a:pt x="123" y="2"/>
                  </a:lnTo>
                  <a:lnTo>
                    <a:pt x="128" y="2"/>
                  </a:lnTo>
                  <a:lnTo>
                    <a:pt x="144" y="5"/>
                  </a:lnTo>
                  <a:lnTo>
                    <a:pt x="149" y="7"/>
                  </a:lnTo>
                  <a:lnTo>
                    <a:pt x="161" y="12"/>
                  </a:lnTo>
                  <a:lnTo>
                    <a:pt x="163" y="14"/>
                  </a:lnTo>
                  <a:lnTo>
                    <a:pt x="165" y="19"/>
                  </a:lnTo>
                  <a:lnTo>
                    <a:pt x="168" y="19"/>
                  </a:lnTo>
                  <a:lnTo>
                    <a:pt x="170" y="21"/>
                  </a:lnTo>
                  <a:lnTo>
                    <a:pt x="170" y="24"/>
                  </a:lnTo>
                  <a:lnTo>
                    <a:pt x="170" y="26"/>
                  </a:lnTo>
                  <a:lnTo>
                    <a:pt x="173" y="28"/>
                  </a:lnTo>
                  <a:lnTo>
                    <a:pt x="177" y="33"/>
                  </a:lnTo>
                  <a:lnTo>
                    <a:pt x="180" y="38"/>
                  </a:lnTo>
                  <a:lnTo>
                    <a:pt x="184" y="43"/>
                  </a:lnTo>
                  <a:lnTo>
                    <a:pt x="191" y="47"/>
                  </a:lnTo>
                  <a:lnTo>
                    <a:pt x="196" y="50"/>
                  </a:lnTo>
                  <a:lnTo>
                    <a:pt x="199" y="52"/>
                  </a:lnTo>
                  <a:lnTo>
                    <a:pt x="199" y="54"/>
                  </a:lnTo>
                  <a:lnTo>
                    <a:pt x="201" y="54"/>
                  </a:lnTo>
                  <a:lnTo>
                    <a:pt x="203" y="57"/>
                  </a:lnTo>
                  <a:lnTo>
                    <a:pt x="206" y="57"/>
                  </a:lnTo>
                  <a:lnTo>
                    <a:pt x="208" y="59"/>
                  </a:lnTo>
                  <a:lnTo>
                    <a:pt x="213" y="61"/>
                  </a:lnTo>
                  <a:lnTo>
                    <a:pt x="215" y="64"/>
                  </a:lnTo>
                  <a:lnTo>
                    <a:pt x="217" y="64"/>
                  </a:lnTo>
                  <a:lnTo>
                    <a:pt x="222" y="64"/>
                  </a:lnTo>
                  <a:lnTo>
                    <a:pt x="225" y="66"/>
                  </a:lnTo>
                  <a:lnTo>
                    <a:pt x="227" y="66"/>
                  </a:lnTo>
                  <a:lnTo>
                    <a:pt x="229" y="69"/>
                  </a:lnTo>
                  <a:lnTo>
                    <a:pt x="236" y="69"/>
                  </a:lnTo>
                  <a:lnTo>
                    <a:pt x="241" y="69"/>
                  </a:lnTo>
                  <a:lnTo>
                    <a:pt x="243" y="66"/>
                  </a:lnTo>
                  <a:lnTo>
                    <a:pt x="246" y="66"/>
                  </a:lnTo>
                  <a:lnTo>
                    <a:pt x="248" y="66"/>
                  </a:lnTo>
                  <a:lnTo>
                    <a:pt x="251" y="64"/>
                  </a:lnTo>
                  <a:lnTo>
                    <a:pt x="255" y="64"/>
                  </a:lnTo>
                  <a:lnTo>
                    <a:pt x="258" y="61"/>
                  </a:lnTo>
                  <a:lnTo>
                    <a:pt x="260" y="59"/>
                  </a:lnTo>
                  <a:lnTo>
                    <a:pt x="262" y="57"/>
                  </a:lnTo>
                  <a:lnTo>
                    <a:pt x="265" y="54"/>
                  </a:lnTo>
                  <a:lnTo>
                    <a:pt x="265" y="52"/>
                  </a:lnTo>
                  <a:lnTo>
                    <a:pt x="267" y="50"/>
                  </a:lnTo>
                  <a:lnTo>
                    <a:pt x="267" y="47"/>
                  </a:lnTo>
                  <a:lnTo>
                    <a:pt x="269" y="47"/>
                  </a:lnTo>
                  <a:lnTo>
                    <a:pt x="269" y="43"/>
                  </a:lnTo>
                  <a:lnTo>
                    <a:pt x="269" y="40"/>
                  </a:lnTo>
                  <a:lnTo>
                    <a:pt x="269" y="38"/>
                  </a:lnTo>
                  <a:lnTo>
                    <a:pt x="269" y="33"/>
                  </a:lnTo>
                  <a:lnTo>
                    <a:pt x="267" y="31"/>
                  </a:lnTo>
                  <a:lnTo>
                    <a:pt x="267" y="28"/>
                  </a:lnTo>
                  <a:lnTo>
                    <a:pt x="269" y="26"/>
                  </a:lnTo>
                  <a:lnTo>
                    <a:pt x="272" y="24"/>
                  </a:lnTo>
                  <a:lnTo>
                    <a:pt x="274" y="24"/>
                  </a:lnTo>
                  <a:lnTo>
                    <a:pt x="277" y="24"/>
                  </a:lnTo>
                  <a:lnTo>
                    <a:pt x="279" y="24"/>
                  </a:lnTo>
                  <a:lnTo>
                    <a:pt x="281" y="26"/>
                  </a:lnTo>
                  <a:lnTo>
                    <a:pt x="284" y="28"/>
                  </a:lnTo>
                  <a:lnTo>
                    <a:pt x="284" y="31"/>
                  </a:lnTo>
                  <a:lnTo>
                    <a:pt x="286" y="33"/>
                  </a:lnTo>
                  <a:lnTo>
                    <a:pt x="286" y="36"/>
                  </a:lnTo>
                  <a:lnTo>
                    <a:pt x="284" y="38"/>
                  </a:lnTo>
                  <a:lnTo>
                    <a:pt x="279" y="43"/>
                  </a:lnTo>
                  <a:lnTo>
                    <a:pt x="279" y="45"/>
                  </a:lnTo>
                  <a:lnTo>
                    <a:pt x="277" y="47"/>
                  </a:lnTo>
                  <a:lnTo>
                    <a:pt x="274" y="52"/>
                  </a:lnTo>
                  <a:lnTo>
                    <a:pt x="272" y="54"/>
                  </a:lnTo>
                  <a:lnTo>
                    <a:pt x="269" y="57"/>
                  </a:lnTo>
                  <a:lnTo>
                    <a:pt x="269" y="59"/>
                  </a:lnTo>
                  <a:lnTo>
                    <a:pt x="265" y="59"/>
                  </a:lnTo>
                  <a:lnTo>
                    <a:pt x="262" y="61"/>
                  </a:lnTo>
                  <a:lnTo>
                    <a:pt x="260" y="61"/>
                  </a:lnTo>
                  <a:lnTo>
                    <a:pt x="258" y="64"/>
                  </a:lnTo>
                  <a:lnTo>
                    <a:pt x="260" y="66"/>
                  </a:lnTo>
                  <a:lnTo>
                    <a:pt x="265" y="64"/>
                  </a:lnTo>
                  <a:lnTo>
                    <a:pt x="267" y="61"/>
                  </a:lnTo>
                  <a:lnTo>
                    <a:pt x="272" y="61"/>
                  </a:lnTo>
                  <a:lnTo>
                    <a:pt x="272" y="59"/>
                  </a:lnTo>
                  <a:lnTo>
                    <a:pt x="274" y="59"/>
                  </a:lnTo>
                  <a:lnTo>
                    <a:pt x="277" y="57"/>
                  </a:lnTo>
                  <a:lnTo>
                    <a:pt x="279" y="57"/>
                  </a:lnTo>
                  <a:lnTo>
                    <a:pt x="279" y="54"/>
                  </a:lnTo>
                  <a:lnTo>
                    <a:pt x="281" y="52"/>
                  </a:lnTo>
                  <a:lnTo>
                    <a:pt x="281" y="50"/>
                  </a:lnTo>
                  <a:lnTo>
                    <a:pt x="281" y="47"/>
                  </a:lnTo>
                  <a:lnTo>
                    <a:pt x="284" y="47"/>
                  </a:lnTo>
                  <a:lnTo>
                    <a:pt x="284" y="45"/>
                  </a:lnTo>
                  <a:lnTo>
                    <a:pt x="286" y="40"/>
                  </a:lnTo>
                  <a:lnTo>
                    <a:pt x="288" y="40"/>
                  </a:lnTo>
                  <a:lnTo>
                    <a:pt x="291" y="38"/>
                  </a:lnTo>
                  <a:lnTo>
                    <a:pt x="293" y="40"/>
                  </a:lnTo>
                  <a:lnTo>
                    <a:pt x="293" y="43"/>
                  </a:lnTo>
                  <a:lnTo>
                    <a:pt x="295" y="45"/>
                  </a:lnTo>
                  <a:lnTo>
                    <a:pt x="295" y="47"/>
                  </a:lnTo>
                  <a:lnTo>
                    <a:pt x="298" y="50"/>
                  </a:lnTo>
                  <a:lnTo>
                    <a:pt x="298" y="52"/>
                  </a:lnTo>
                  <a:lnTo>
                    <a:pt x="293" y="52"/>
                  </a:lnTo>
                  <a:lnTo>
                    <a:pt x="288" y="52"/>
                  </a:lnTo>
                  <a:lnTo>
                    <a:pt x="286" y="54"/>
                  </a:lnTo>
                  <a:lnTo>
                    <a:pt x="286" y="57"/>
                  </a:lnTo>
                  <a:lnTo>
                    <a:pt x="286" y="59"/>
                  </a:lnTo>
                  <a:lnTo>
                    <a:pt x="288" y="59"/>
                  </a:lnTo>
                  <a:lnTo>
                    <a:pt x="291" y="59"/>
                  </a:lnTo>
                  <a:lnTo>
                    <a:pt x="295" y="57"/>
                  </a:lnTo>
                  <a:lnTo>
                    <a:pt x="300" y="57"/>
                  </a:lnTo>
                  <a:lnTo>
                    <a:pt x="302" y="54"/>
                  </a:lnTo>
                  <a:lnTo>
                    <a:pt x="307" y="54"/>
                  </a:lnTo>
                  <a:lnTo>
                    <a:pt x="312" y="52"/>
                  </a:lnTo>
                  <a:lnTo>
                    <a:pt x="317" y="50"/>
                  </a:lnTo>
                  <a:lnTo>
                    <a:pt x="321" y="50"/>
                  </a:lnTo>
                  <a:lnTo>
                    <a:pt x="324" y="52"/>
                  </a:lnTo>
                  <a:lnTo>
                    <a:pt x="328" y="52"/>
                  </a:lnTo>
                  <a:lnTo>
                    <a:pt x="331" y="52"/>
                  </a:lnTo>
                  <a:lnTo>
                    <a:pt x="333" y="52"/>
                  </a:lnTo>
                  <a:lnTo>
                    <a:pt x="336" y="52"/>
                  </a:lnTo>
                  <a:lnTo>
                    <a:pt x="338" y="54"/>
                  </a:lnTo>
                  <a:lnTo>
                    <a:pt x="338" y="57"/>
                  </a:lnTo>
                  <a:lnTo>
                    <a:pt x="338" y="61"/>
                  </a:lnTo>
                  <a:lnTo>
                    <a:pt x="338" y="64"/>
                  </a:lnTo>
                  <a:lnTo>
                    <a:pt x="336" y="66"/>
                  </a:lnTo>
                  <a:lnTo>
                    <a:pt x="333" y="69"/>
                  </a:lnTo>
                  <a:lnTo>
                    <a:pt x="336" y="69"/>
                  </a:lnTo>
                  <a:lnTo>
                    <a:pt x="336" y="71"/>
                  </a:lnTo>
                  <a:lnTo>
                    <a:pt x="336" y="73"/>
                  </a:lnTo>
                  <a:lnTo>
                    <a:pt x="338" y="76"/>
                  </a:lnTo>
                  <a:lnTo>
                    <a:pt x="338" y="80"/>
                  </a:lnTo>
                  <a:lnTo>
                    <a:pt x="338" y="83"/>
                  </a:lnTo>
                  <a:lnTo>
                    <a:pt x="336" y="80"/>
                  </a:lnTo>
                  <a:lnTo>
                    <a:pt x="333" y="78"/>
                  </a:lnTo>
                  <a:lnTo>
                    <a:pt x="333" y="73"/>
                  </a:lnTo>
                  <a:lnTo>
                    <a:pt x="328" y="73"/>
                  </a:lnTo>
                  <a:lnTo>
                    <a:pt x="326" y="73"/>
                  </a:lnTo>
                  <a:lnTo>
                    <a:pt x="321" y="73"/>
                  </a:lnTo>
                  <a:lnTo>
                    <a:pt x="319" y="73"/>
                  </a:lnTo>
                  <a:lnTo>
                    <a:pt x="317" y="73"/>
                  </a:lnTo>
                  <a:lnTo>
                    <a:pt x="314" y="76"/>
                  </a:lnTo>
                  <a:lnTo>
                    <a:pt x="312" y="76"/>
                  </a:lnTo>
                  <a:lnTo>
                    <a:pt x="310" y="78"/>
                  </a:lnTo>
                  <a:lnTo>
                    <a:pt x="305" y="76"/>
                  </a:lnTo>
                  <a:lnTo>
                    <a:pt x="302" y="76"/>
                  </a:lnTo>
                  <a:lnTo>
                    <a:pt x="300" y="76"/>
                  </a:lnTo>
                  <a:lnTo>
                    <a:pt x="295" y="76"/>
                  </a:lnTo>
                  <a:lnTo>
                    <a:pt x="291" y="76"/>
                  </a:lnTo>
                  <a:lnTo>
                    <a:pt x="288" y="78"/>
                  </a:lnTo>
                  <a:lnTo>
                    <a:pt x="286" y="80"/>
                  </a:lnTo>
                  <a:lnTo>
                    <a:pt x="284" y="85"/>
                  </a:lnTo>
                  <a:lnTo>
                    <a:pt x="279" y="83"/>
                  </a:lnTo>
                  <a:lnTo>
                    <a:pt x="274" y="78"/>
                  </a:lnTo>
                  <a:lnTo>
                    <a:pt x="272" y="78"/>
                  </a:lnTo>
                  <a:lnTo>
                    <a:pt x="269" y="80"/>
                  </a:lnTo>
                  <a:lnTo>
                    <a:pt x="267" y="80"/>
                  </a:lnTo>
                  <a:lnTo>
                    <a:pt x="267" y="83"/>
                  </a:lnTo>
                  <a:lnTo>
                    <a:pt x="265" y="83"/>
                  </a:lnTo>
                  <a:lnTo>
                    <a:pt x="260" y="85"/>
                  </a:lnTo>
                  <a:lnTo>
                    <a:pt x="255" y="85"/>
                  </a:lnTo>
                  <a:lnTo>
                    <a:pt x="251" y="85"/>
                  </a:lnTo>
                  <a:lnTo>
                    <a:pt x="248" y="85"/>
                  </a:lnTo>
                  <a:lnTo>
                    <a:pt x="243" y="85"/>
                  </a:lnTo>
                  <a:lnTo>
                    <a:pt x="239" y="85"/>
                  </a:lnTo>
                  <a:lnTo>
                    <a:pt x="234" y="85"/>
                  </a:lnTo>
                  <a:lnTo>
                    <a:pt x="232" y="85"/>
                  </a:lnTo>
                  <a:lnTo>
                    <a:pt x="229" y="87"/>
                  </a:lnTo>
                  <a:lnTo>
                    <a:pt x="227" y="87"/>
                  </a:lnTo>
                  <a:lnTo>
                    <a:pt x="217" y="85"/>
                  </a:lnTo>
                  <a:lnTo>
                    <a:pt x="217" y="87"/>
                  </a:lnTo>
                  <a:lnTo>
                    <a:pt x="215" y="87"/>
                  </a:lnTo>
                  <a:lnTo>
                    <a:pt x="215" y="92"/>
                  </a:lnTo>
                  <a:lnTo>
                    <a:pt x="213" y="95"/>
                  </a:lnTo>
                  <a:lnTo>
                    <a:pt x="210" y="99"/>
                  </a:lnTo>
                  <a:lnTo>
                    <a:pt x="208" y="99"/>
                  </a:lnTo>
                  <a:lnTo>
                    <a:pt x="206" y="99"/>
                  </a:lnTo>
                  <a:lnTo>
                    <a:pt x="203" y="99"/>
                  </a:lnTo>
                  <a:lnTo>
                    <a:pt x="203" y="102"/>
                  </a:lnTo>
                  <a:lnTo>
                    <a:pt x="203" y="104"/>
                  </a:lnTo>
                  <a:lnTo>
                    <a:pt x="201" y="104"/>
                  </a:lnTo>
                  <a:lnTo>
                    <a:pt x="199" y="102"/>
                  </a:lnTo>
                  <a:lnTo>
                    <a:pt x="196" y="99"/>
                  </a:lnTo>
                  <a:lnTo>
                    <a:pt x="194" y="102"/>
                  </a:lnTo>
                  <a:lnTo>
                    <a:pt x="191" y="102"/>
                  </a:lnTo>
                  <a:lnTo>
                    <a:pt x="189" y="104"/>
                  </a:lnTo>
                  <a:lnTo>
                    <a:pt x="187" y="104"/>
                  </a:lnTo>
                  <a:lnTo>
                    <a:pt x="187" y="102"/>
                  </a:lnTo>
                  <a:lnTo>
                    <a:pt x="184" y="102"/>
                  </a:lnTo>
                  <a:lnTo>
                    <a:pt x="180" y="104"/>
                  </a:lnTo>
                  <a:lnTo>
                    <a:pt x="175" y="104"/>
                  </a:lnTo>
                  <a:lnTo>
                    <a:pt x="170" y="104"/>
                  </a:lnTo>
                  <a:lnTo>
                    <a:pt x="168" y="106"/>
                  </a:lnTo>
                  <a:lnTo>
                    <a:pt x="142" y="106"/>
                  </a:lnTo>
                  <a:lnTo>
                    <a:pt x="130" y="106"/>
                  </a:lnTo>
                  <a:lnTo>
                    <a:pt x="128" y="106"/>
                  </a:lnTo>
                  <a:lnTo>
                    <a:pt x="102" y="106"/>
                  </a:lnTo>
                  <a:lnTo>
                    <a:pt x="38" y="106"/>
                  </a:lnTo>
                  <a:lnTo>
                    <a:pt x="38" y="97"/>
                  </a:lnTo>
                  <a:lnTo>
                    <a:pt x="36" y="78"/>
                  </a:lnTo>
                  <a:lnTo>
                    <a:pt x="38" y="78"/>
                  </a:lnTo>
                  <a:lnTo>
                    <a:pt x="0" y="78"/>
                  </a:lnTo>
                  <a:lnTo>
                    <a:pt x="0" y="5"/>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14" name="Freeform 2494"/>
            <p:cNvSpPr>
              <a:spLocks/>
            </p:cNvSpPr>
            <p:nvPr/>
          </p:nvSpPr>
          <p:spPr bwMode="auto">
            <a:xfrm>
              <a:off x="2404" y="1100"/>
              <a:ext cx="28" cy="24"/>
            </a:xfrm>
            <a:custGeom>
              <a:avLst/>
              <a:gdLst>
                <a:gd name="T0" fmla="*/ 17 w 28"/>
                <a:gd name="T1" fmla="*/ 5 h 24"/>
                <a:gd name="T2" fmla="*/ 19 w 28"/>
                <a:gd name="T3" fmla="*/ 7 h 24"/>
                <a:gd name="T4" fmla="*/ 21 w 28"/>
                <a:gd name="T5" fmla="*/ 7 h 24"/>
                <a:gd name="T6" fmla="*/ 24 w 28"/>
                <a:gd name="T7" fmla="*/ 7 h 24"/>
                <a:gd name="T8" fmla="*/ 24 w 28"/>
                <a:gd name="T9" fmla="*/ 5 h 24"/>
                <a:gd name="T10" fmla="*/ 24 w 28"/>
                <a:gd name="T11" fmla="*/ 5 h 24"/>
                <a:gd name="T12" fmla="*/ 26 w 28"/>
                <a:gd name="T13" fmla="*/ 5 h 24"/>
                <a:gd name="T14" fmla="*/ 28 w 28"/>
                <a:gd name="T15" fmla="*/ 2 h 24"/>
                <a:gd name="T16" fmla="*/ 28 w 28"/>
                <a:gd name="T17" fmla="*/ 2 h 24"/>
                <a:gd name="T18" fmla="*/ 28 w 28"/>
                <a:gd name="T19" fmla="*/ 2 h 24"/>
                <a:gd name="T20" fmla="*/ 28 w 28"/>
                <a:gd name="T21" fmla="*/ 7 h 24"/>
                <a:gd name="T22" fmla="*/ 26 w 28"/>
                <a:gd name="T23" fmla="*/ 12 h 24"/>
                <a:gd name="T24" fmla="*/ 26 w 28"/>
                <a:gd name="T25" fmla="*/ 14 h 24"/>
                <a:gd name="T26" fmla="*/ 28 w 28"/>
                <a:gd name="T27" fmla="*/ 14 h 24"/>
                <a:gd name="T28" fmla="*/ 26 w 28"/>
                <a:gd name="T29" fmla="*/ 17 h 24"/>
                <a:gd name="T30" fmla="*/ 26 w 28"/>
                <a:gd name="T31" fmla="*/ 19 h 24"/>
                <a:gd name="T32" fmla="*/ 24 w 28"/>
                <a:gd name="T33" fmla="*/ 21 h 24"/>
                <a:gd name="T34" fmla="*/ 19 w 28"/>
                <a:gd name="T35" fmla="*/ 24 h 24"/>
                <a:gd name="T36" fmla="*/ 17 w 28"/>
                <a:gd name="T37" fmla="*/ 24 h 24"/>
                <a:gd name="T38" fmla="*/ 12 w 28"/>
                <a:gd name="T39" fmla="*/ 21 h 24"/>
                <a:gd name="T40" fmla="*/ 10 w 28"/>
                <a:gd name="T41" fmla="*/ 19 h 24"/>
                <a:gd name="T42" fmla="*/ 10 w 28"/>
                <a:gd name="T43" fmla="*/ 17 h 24"/>
                <a:gd name="T44" fmla="*/ 7 w 28"/>
                <a:gd name="T45" fmla="*/ 19 h 24"/>
                <a:gd name="T46" fmla="*/ 2 w 28"/>
                <a:gd name="T47" fmla="*/ 17 h 24"/>
                <a:gd name="T48" fmla="*/ 0 w 28"/>
                <a:gd name="T49" fmla="*/ 17 h 24"/>
                <a:gd name="T50" fmla="*/ 0 w 28"/>
                <a:gd name="T51" fmla="*/ 14 h 24"/>
                <a:gd name="T52" fmla="*/ 0 w 28"/>
                <a:gd name="T53" fmla="*/ 12 h 24"/>
                <a:gd name="T54" fmla="*/ 2 w 28"/>
                <a:gd name="T55" fmla="*/ 12 h 24"/>
                <a:gd name="T56" fmla="*/ 5 w 28"/>
                <a:gd name="T57" fmla="*/ 10 h 24"/>
                <a:gd name="T58" fmla="*/ 5 w 28"/>
                <a:gd name="T59" fmla="*/ 7 h 24"/>
                <a:gd name="T60" fmla="*/ 7 w 28"/>
                <a:gd name="T61" fmla="*/ 2 h 24"/>
                <a:gd name="T62" fmla="*/ 10 w 28"/>
                <a:gd name="T63" fmla="*/ 2 h 24"/>
                <a:gd name="T64" fmla="*/ 12 w 28"/>
                <a:gd name="T65" fmla="*/ 0 h 24"/>
                <a:gd name="T66" fmla="*/ 14 w 28"/>
                <a:gd name="T67" fmla="*/ 2 h 24"/>
                <a:gd name="T68" fmla="*/ 17 w 28"/>
                <a:gd name="T69" fmla="*/ 2 h 24"/>
                <a:gd name="T70" fmla="*/ 17 w 28"/>
                <a:gd name="T71" fmla="*/ 2 h 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8"/>
                <a:gd name="T109" fmla="*/ 0 h 24"/>
                <a:gd name="T110" fmla="*/ 28 w 28"/>
                <a:gd name="T111" fmla="*/ 24 h 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8" h="24">
                  <a:moveTo>
                    <a:pt x="17" y="2"/>
                  </a:moveTo>
                  <a:lnTo>
                    <a:pt x="17" y="5"/>
                  </a:lnTo>
                  <a:lnTo>
                    <a:pt x="19" y="7"/>
                  </a:lnTo>
                  <a:lnTo>
                    <a:pt x="21" y="7"/>
                  </a:lnTo>
                  <a:lnTo>
                    <a:pt x="24" y="7"/>
                  </a:lnTo>
                  <a:lnTo>
                    <a:pt x="24" y="5"/>
                  </a:lnTo>
                  <a:lnTo>
                    <a:pt x="26" y="5"/>
                  </a:lnTo>
                  <a:lnTo>
                    <a:pt x="28" y="2"/>
                  </a:lnTo>
                  <a:lnTo>
                    <a:pt x="28" y="7"/>
                  </a:lnTo>
                  <a:lnTo>
                    <a:pt x="26" y="12"/>
                  </a:lnTo>
                  <a:lnTo>
                    <a:pt x="26" y="14"/>
                  </a:lnTo>
                  <a:lnTo>
                    <a:pt x="28" y="14"/>
                  </a:lnTo>
                  <a:lnTo>
                    <a:pt x="26" y="17"/>
                  </a:lnTo>
                  <a:lnTo>
                    <a:pt x="26" y="19"/>
                  </a:lnTo>
                  <a:lnTo>
                    <a:pt x="24" y="21"/>
                  </a:lnTo>
                  <a:lnTo>
                    <a:pt x="19" y="24"/>
                  </a:lnTo>
                  <a:lnTo>
                    <a:pt x="17" y="24"/>
                  </a:lnTo>
                  <a:lnTo>
                    <a:pt x="12" y="21"/>
                  </a:lnTo>
                  <a:lnTo>
                    <a:pt x="10" y="19"/>
                  </a:lnTo>
                  <a:lnTo>
                    <a:pt x="10" y="17"/>
                  </a:lnTo>
                  <a:lnTo>
                    <a:pt x="7" y="19"/>
                  </a:lnTo>
                  <a:lnTo>
                    <a:pt x="2" y="17"/>
                  </a:lnTo>
                  <a:lnTo>
                    <a:pt x="0" y="17"/>
                  </a:lnTo>
                  <a:lnTo>
                    <a:pt x="0" y="14"/>
                  </a:lnTo>
                  <a:lnTo>
                    <a:pt x="0" y="12"/>
                  </a:lnTo>
                  <a:lnTo>
                    <a:pt x="2" y="12"/>
                  </a:lnTo>
                  <a:lnTo>
                    <a:pt x="5" y="10"/>
                  </a:lnTo>
                  <a:lnTo>
                    <a:pt x="5" y="7"/>
                  </a:lnTo>
                  <a:lnTo>
                    <a:pt x="7" y="2"/>
                  </a:lnTo>
                  <a:lnTo>
                    <a:pt x="10" y="2"/>
                  </a:lnTo>
                  <a:lnTo>
                    <a:pt x="12" y="0"/>
                  </a:lnTo>
                  <a:lnTo>
                    <a:pt x="14" y="2"/>
                  </a:lnTo>
                  <a:lnTo>
                    <a:pt x="17" y="2"/>
                  </a:lnTo>
                  <a:close/>
                </a:path>
              </a:pathLst>
            </a:custGeom>
            <a:solidFill>
              <a:schemeClr val="accent5">
                <a:lumMod val="60000"/>
                <a:lumOff val="40000"/>
              </a:schemeClr>
            </a:solidFill>
            <a:ln w="9525" cap="flat" cmpd="sng">
              <a:solidFill>
                <a:schemeClr val="bg1"/>
              </a:solidFill>
              <a:prstDash val="solid"/>
              <a:miter lim="800000"/>
              <a:headEnd/>
              <a:tailEnd/>
            </a:ln>
          </p:spPr>
          <p:txBody>
            <a:bodyPr/>
            <a:lstStyle/>
            <a:p>
              <a:endParaRPr lang="de-DE"/>
            </a:p>
          </p:txBody>
        </p:sp>
        <p:sp>
          <p:nvSpPr>
            <p:cNvPr id="15" name="Freeform 2495"/>
            <p:cNvSpPr>
              <a:spLocks/>
            </p:cNvSpPr>
            <p:nvPr/>
          </p:nvSpPr>
          <p:spPr bwMode="auto">
            <a:xfrm>
              <a:off x="1854" y="1105"/>
              <a:ext cx="224" cy="283"/>
            </a:xfrm>
            <a:custGeom>
              <a:avLst/>
              <a:gdLst>
                <a:gd name="T0" fmla="*/ 224 w 224"/>
                <a:gd name="T1" fmla="*/ 182 h 283"/>
                <a:gd name="T2" fmla="*/ 222 w 224"/>
                <a:gd name="T3" fmla="*/ 229 h 283"/>
                <a:gd name="T4" fmla="*/ 222 w 224"/>
                <a:gd name="T5" fmla="*/ 269 h 283"/>
                <a:gd name="T6" fmla="*/ 222 w 224"/>
                <a:gd name="T7" fmla="*/ 283 h 283"/>
                <a:gd name="T8" fmla="*/ 167 w 224"/>
                <a:gd name="T9" fmla="*/ 283 h 283"/>
                <a:gd name="T10" fmla="*/ 85 w 224"/>
                <a:gd name="T11" fmla="*/ 281 h 283"/>
                <a:gd name="T12" fmla="*/ 2 w 224"/>
                <a:gd name="T13" fmla="*/ 281 h 283"/>
                <a:gd name="T14" fmla="*/ 0 w 224"/>
                <a:gd name="T15" fmla="*/ 172 h 283"/>
                <a:gd name="T16" fmla="*/ 0 w 224"/>
                <a:gd name="T17" fmla="*/ 125 h 283"/>
                <a:gd name="T18" fmla="*/ 9 w 224"/>
                <a:gd name="T19" fmla="*/ 125 h 283"/>
                <a:gd name="T20" fmla="*/ 21 w 224"/>
                <a:gd name="T21" fmla="*/ 120 h 283"/>
                <a:gd name="T22" fmla="*/ 28 w 224"/>
                <a:gd name="T23" fmla="*/ 118 h 283"/>
                <a:gd name="T24" fmla="*/ 33 w 224"/>
                <a:gd name="T25" fmla="*/ 113 h 283"/>
                <a:gd name="T26" fmla="*/ 42 w 224"/>
                <a:gd name="T27" fmla="*/ 111 h 283"/>
                <a:gd name="T28" fmla="*/ 47 w 224"/>
                <a:gd name="T29" fmla="*/ 104 h 283"/>
                <a:gd name="T30" fmla="*/ 52 w 224"/>
                <a:gd name="T31" fmla="*/ 97 h 283"/>
                <a:gd name="T32" fmla="*/ 61 w 224"/>
                <a:gd name="T33" fmla="*/ 92 h 283"/>
                <a:gd name="T34" fmla="*/ 71 w 224"/>
                <a:gd name="T35" fmla="*/ 85 h 283"/>
                <a:gd name="T36" fmla="*/ 80 w 224"/>
                <a:gd name="T37" fmla="*/ 78 h 283"/>
                <a:gd name="T38" fmla="*/ 82 w 224"/>
                <a:gd name="T39" fmla="*/ 75 h 283"/>
                <a:gd name="T40" fmla="*/ 85 w 224"/>
                <a:gd name="T41" fmla="*/ 68 h 283"/>
                <a:gd name="T42" fmla="*/ 85 w 224"/>
                <a:gd name="T43" fmla="*/ 61 h 283"/>
                <a:gd name="T44" fmla="*/ 90 w 224"/>
                <a:gd name="T45" fmla="*/ 52 h 283"/>
                <a:gd name="T46" fmla="*/ 94 w 224"/>
                <a:gd name="T47" fmla="*/ 49 h 283"/>
                <a:gd name="T48" fmla="*/ 101 w 224"/>
                <a:gd name="T49" fmla="*/ 47 h 283"/>
                <a:gd name="T50" fmla="*/ 108 w 224"/>
                <a:gd name="T51" fmla="*/ 42 h 283"/>
                <a:gd name="T52" fmla="*/ 116 w 224"/>
                <a:gd name="T53" fmla="*/ 35 h 283"/>
                <a:gd name="T54" fmla="*/ 127 w 224"/>
                <a:gd name="T55" fmla="*/ 31 h 283"/>
                <a:gd name="T56" fmla="*/ 132 w 224"/>
                <a:gd name="T57" fmla="*/ 26 h 283"/>
                <a:gd name="T58" fmla="*/ 134 w 224"/>
                <a:gd name="T59" fmla="*/ 21 h 283"/>
                <a:gd name="T60" fmla="*/ 139 w 224"/>
                <a:gd name="T61" fmla="*/ 19 h 283"/>
                <a:gd name="T62" fmla="*/ 141 w 224"/>
                <a:gd name="T63" fmla="*/ 14 h 283"/>
                <a:gd name="T64" fmla="*/ 151 w 224"/>
                <a:gd name="T65" fmla="*/ 0 h 283"/>
                <a:gd name="T66" fmla="*/ 224 w 224"/>
                <a:gd name="T67" fmla="*/ 0 h 283"/>
                <a:gd name="T68" fmla="*/ 224 w 224"/>
                <a:gd name="T69" fmla="*/ 73 h 283"/>
                <a:gd name="T70" fmla="*/ 224 w 224"/>
                <a:gd name="T71" fmla="*/ 73 h 2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24"/>
                <a:gd name="T109" fmla="*/ 0 h 283"/>
                <a:gd name="T110" fmla="*/ 224 w 224"/>
                <a:gd name="T111" fmla="*/ 283 h 2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24" h="283">
                  <a:moveTo>
                    <a:pt x="224" y="73"/>
                  </a:moveTo>
                  <a:lnTo>
                    <a:pt x="224" y="182"/>
                  </a:lnTo>
                  <a:lnTo>
                    <a:pt x="222" y="229"/>
                  </a:lnTo>
                  <a:lnTo>
                    <a:pt x="222" y="269"/>
                  </a:lnTo>
                  <a:lnTo>
                    <a:pt x="222" y="283"/>
                  </a:lnTo>
                  <a:lnTo>
                    <a:pt x="167" y="283"/>
                  </a:lnTo>
                  <a:lnTo>
                    <a:pt x="85" y="281"/>
                  </a:lnTo>
                  <a:lnTo>
                    <a:pt x="2" y="281"/>
                  </a:lnTo>
                  <a:lnTo>
                    <a:pt x="0" y="172"/>
                  </a:lnTo>
                  <a:lnTo>
                    <a:pt x="0" y="125"/>
                  </a:lnTo>
                  <a:lnTo>
                    <a:pt x="9" y="125"/>
                  </a:lnTo>
                  <a:lnTo>
                    <a:pt x="21" y="120"/>
                  </a:lnTo>
                  <a:lnTo>
                    <a:pt x="28" y="118"/>
                  </a:lnTo>
                  <a:lnTo>
                    <a:pt x="33" y="113"/>
                  </a:lnTo>
                  <a:lnTo>
                    <a:pt x="42" y="111"/>
                  </a:lnTo>
                  <a:lnTo>
                    <a:pt x="47" y="104"/>
                  </a:lnTo>
                  <a:lnTo>
                    <a:pt x="52" y="97"/>
                  </a:lnTo>
                  <a:lnTo>
                    <a:pt x="61" y="92"/>
                  </a:lnTo>
                  <a:lnTo>
                    <a:pt x="71" y="85"/>
                  </a:lnTo>
                  <a:lnTo>
                    <a:pt x="80" y="78"/>
                  </a:lnTo>
                  <a:lnTo>
                    <a:pt x="82" y="75"/>
                  </a:lnTo>
                  <a:lnTo>
                    <a:pt x="85" y="68"/>
                  </a:lnTo>
                  <a:lnTo>
                    <a:pt x="85" y="61"/>
                  </a:lnTo>
                  <a:lnTo>
                    <a:pt x="90" y="52"/>
                  </a:lnTo>
                  <a:lnTo>
                    <a:pt x="94" y="49"/>
                  </a:lnTo>
                  <a:lnTo>
                    <a:pt x="101" y="47"/>
                  </a:lnTo>
                  <a:lnTo>
                    <a:pt x="108" y="42"/>
                  </a:lnTo>
                  <a:lnTo>
                    <a:pt x="116" y="35"/>
                  </a:lnTo>
                  <a:lnTo>
                    <a:pt x="127" y="31"/>
                  </a:lnTo>
                  <a:lnTo>
                    <a:pt x="132" y="26"/>
                  </a:lnTo>
                  <a:lnTo>
                    <a:pt x="134" y="21"/>
                  </a:lnTo>
                  <a:lnTo>
                    <a:pt x="139" y="19"/>
                  </a:lnTo>
                  <a:lnTo>
                    <a:pt x="141" y="14"/>
                  </a:lnTo>
                  <a:lnTo>
                    <a:pt x="151" y="0"/>
                  </a:lnTo>
                  <a:lnTo>
                    <a:pt x="224" y="0"/>
                  </a:lnTo>
                  <a:lnTo>
                    <a:pt x="224" y="73"/>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16" name="Freeform 2496"/>
            <p:cNvSpPr>
              <a:spLocks/>
            </p:cNvSpPr>
            <p:nvPr/>
          </p:nvSpPr>
          <p:spPr bwMode="auto">
            <a:xfrm>
              <a:off x="2588" y="1169"/>
              <a:ext cx="225" cy="283"/>
            </a:xfrm>
            <a:custGeom>
              <a:avLst/>
              <a:gdLst>
                <a:gd name="T0" fmla="*/ 0 w 225"/>
                <a:gd name="T1" fmla="*/ 54 h 283"/>
                <a:gd name="T2" fmla="*/ 3 w 225"/>
                <a:gd name="T3" fmla="*/ 54 h 283"/>
                <a:gd name="T4" fmla="*/ 7 w 225"/>
                <a:gd name="T5" fmla="*/ 54 h 283"/>
                <a:gd name="T6" fmla="*/ 15 w 225"/>
                <a:gd name="T7" fmla="*/ 52 h 283"/>
                <a:gd name="T8" fmla="*/ 26 w 225"/>
                <a:gd name="T9" fmla="*/ 52 h 283"/>
                <a:gd name="T10" fmla="*/ 31 w 225"/>
                <a:gd name="T11" fmla="*/ 52 h 283"/>
                <a:gd name="T12" fmla="*/ 33 w 225"/>
                <a:gd name="T13" fmla="*/ 52 h 283"/>
                <a:gd name="T14" fmla="*/ 36 w 225"/>
                <a:gd name="T15" fmla="*/ 52 h 283"/>
                <a:gd name="T16" fmla="*/ 40 w 225"/>
                <a:gd name="T17" fmla="*/ 52 h 283"/>
                <a:gd name="T18" fmla="*/ 50 w 225"/>
                <a:gd name="T19" fmla="*/ 49 h 283"/>
                <a:gd name="T20" fmla="*/ 52 w 225"/>
                <a:gd name="T21" fmla="*/ 47 h 283"/>
                <a:gd name="T22" fmla="*/ 55 w 225"/>
                <a:gd name="T23" fmla="*/ 44 h 283"/>
                <a:gd name="T24" fmla="*/ 62 w 225"/>
                <a:gd name="T25" fmla="*/ 42 h 283"/>
                <a:gd name="T26" fmla="*/ 64 w 225"/>
                <a:gd name="T27" fmla="*/ 37 h 283"/>
                <a:gd name="T28" fmla="*/ 69 w 225"/>
                <a:gd name="T29" fmla="*/ 35 h 283"/>
                <a:gd name="T30" fmla="*/ 74 w 225"/>
                <a:gd name="T31" fmla="*/ 33 h 283"/>
                <a:gd name="T32" fmla="*/ 76 w 225"/>
                <a:gd name="T33" fmla="*/ 30 h 283"/>
                <a:gd name="T34" fmla="*/ 78 w 225"/>
                <a:gd name="T35" fmla="*/ 28 h 283"/>
                <a:gd name="T36" fmla="*/ 78 w 225"/>
                <a:gd name="T37" fmla="*/ 28 h 283"/>
                <a:gd name="T38" fmla="*/ 81 w 225"/>
                <a:gd name="T39" fmla="*/ 28 h 283"/>
                <a:gd name="T40" fmla="*/ 83 w 225"/>
                <a:gd name="T41" fmla="*/ 28 h 283"/>
                <a:gd name="T42" fmla="*/ 83 w 225"/>
                <a:gd name="T43" fmla="*/ 26 h 283"/>
                <a:gd name="T44" fmla="*/ 85 w 225"/>
                <a:gd name="T45" fmla="*/ 26 h 283"/>
                <a:gd name="T46" fmla="*/ 88 w 225"/>
                <a:gd name="T47" fmla="*/ 26 h 283"/>
                <a:gd name="T48" fmla="*/ 92 w 225"/>
                <a:gd name="T49" fmla="*/ 23 h 283"/>
                <a:gd name="T50" fmla="*/ 95 w 225"/>
                <a:gd name="T51" fmla="*/ 21 h 283"/>
                <a:gd name="T52" fmla="*/ 102 w 225"/>
                <a:gd name="T53" fmla="*/ 18 h 283"/>
                <a:gd name="T54" fmla="*/ 109 w 225"/>
                <a:gd name="T55" fmla="*/ 16 h 283"/>
                <a:gd name="T56" fmla="*/ 116 w 225"/>
                <a:gd name="T57" fmla="*/ 14 h 283"/>
                <a:gd name="T58" fmla="*/ 128 w 225"/>
                <a:gd name="T59" fmla="*/ 11 h 283"/>
                <a:gd name="T60" fmla="*/ 135 w 225"/>
                <a:gd name="T61" fmla="*/ 9 h 283"/>
                <a:gd name="T62" fmla="*/ 144 w 225"/>
                <a:gd name="T63" fmla="*/ 4 h 283"/>
                <a:gd name="T64" fmla="*/ 149 w 225"/>
                <a:gd name="T65" fmla="*/ 4 h 283"/>
                <a:gd name="T66" fmla="*/ 154 w 225"/>
                <a:gd name="T67" fmla="*/ 2 h 283"/>
                <a:gd name="T68" fmla="*/ 161 w 225"/>
                <a:gd name="T69" fmla="*/ 0 h 283"/>
                <a:gd name="T70" fmla="*/ 166 w 225"/>
                <a:gd name="T71" fmla="*/ 2 h 283"/>
                <a:gd name="T72" fmla="*/ 168 w 225"/>
                <a:gd name="T73" fmla="*/ 2 h 283"/>
                <a:gd name="T74" fmla="*/ 182 w 225"/>
                <a:gd name="T75" fmla="*/ 7 h 283"/>
                <a:gd name="T76" fmla="*/ 182 w 225"/>
                <a:gd name="T77" fmla="*/ 7 h 283"/>
                <a:gd name="T78" fmla="*/ 182 w 225"/>
                <a:gd name="T79" fmla="*/ 23 h 283"/>
                <a:gd name="T80" fmla="*/ 180 w 225"/>
                <a:gd name="T81" fmla="*/ 104 h 283"/>
                <a:gd name="T82" fmla="*/ 225 w 225"/>
                <a:gd name="T83" fmla="*/ 104 h 283"/>
                <a:gd name="T84" fmla="*/ 225 w 225"/>
                <a:gd name="T85" fmla="*/ 151 h 283"/>
                <a:gd name="T86" fmla="*/ 180 w 225"/>
                <a:gd name="T87" fmla="*/ 151 h 283"/>
                <a:gd name="T88" fmla="*/ 180 w 225"/>
                <a:gd name="T89" fmla="*/ 198 h 283"/>
                <a:gd name="T90" fmla="*/ 133 w 225"/>
                <a:gd name="T91" fmla="*/ 198 h 283"/>
                <a:gd name="T92" fmla="*/ 130 w 225"/>
                <a:gd name="T93" fmla="*/ 238 h 283"/>
                <a:gd name="T94" fmla="*/ 85 w 225"/>
                <a:gd name="T95" fmla="*/ 238 h 283"/>
                <a:gd name="T96" fmla="*/ 85 w 225"/>
                <a:gd name="T97" fmla="*/ 245 h 283"/>
                <a:gd name="T98" fmla="*/ 85 w 225"/>
                <a:gd name="T99" fmla="*/ 283 h 283"/>
                <a:gd name="T100" fmla="*/ 10 w 225"/>
                <a:gd name="T101" fmla="*/ 281 h 283"/>
                <a:gd name="T102" fmla="*/ 5 w 225"/>
                <a:gd name="T103" fmla="*/ 281 h 283"/>
                <a:gd name="T104" fmla="*/ 5 w 225"/>
                <a:gd name="T105" fmla="*/ 250 h 283"/>
                <a:gd name="T106" fmla="*/ 5 w 225"/>
                <a:gd name="T107" fmla="*/ 236 h 283"/>
                <a:gd name="T108" fmla="*/ 3 w 225"/>
                <a:gd name="T109" fmla="*/ 146 h 283"/>
                <a:gd name="T110" fmla="*/ 0 w 225"/>
                <a:gd name="T111" fmla="*/ 54 h 283"/>
                <a:gd name="T112" fmla="*/ 0 w 225"/>
                <a:gd name="T113" fmla="*/ 54 h 28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25"/>
                <a:gd name="T172" fmla="*/ 0 h 283"/>
                <a:gd name="T173" fmla="*/ 225 w 225"/>
                <a:gd name="T174" fmla="*/ 283 h 28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25" h="283">
                  <a:moveTo>
                    <a:pt x="0" y="54"/>
                  </a:moveTo>
                  <a:lnTo>
                    <a:pt x="0" y="54"/>
                  </a:lnTo>
                  <a:lnTo>
                    <a:pt x="3" y="54"/>
                  </a:lnTo>
                  <a:lnTo>
                    <a:pt x="7" y="54"/>
                  </a:lnTo>
                  <a:lnTo>
                    <a:pt x="15" y="52"/>
                  </a:lnTo>
                  <a:lnTo>
                    <a:pt x="26" y="52"/>
                  </a:lnTo>
                  <a:lnTo>
                    <a:pt x="31" y="52"/>
                  </a:lnTo>
                  <a:lnTo>
                    <a:pt x="33" y="52"/>
                  </a:lnTo>
                  <a:lnTo>
                    <a:pt x="36" y="52"/>
                  </a:lnTo>
                  <a:lnTo>
                    <a:pt x="40" y="52"/>
                  </a:lnTo>
                  <a:lnTo>
                    <a:pt x="50" y="49"/>
                  </a:lnTo>
                  <a:lnTo>
                    <a:pt x="52" y="47"/>
                  </a:lnTo>
                  <a:lnTo>
                    <a:pt x="55" y="44"/>
                  </a:lnTo>
                  <a:lnTo>
                    <a:pt x="62" y="42"/>
                  </a:lnTo>
                  <a:lnTo>
                    <a:pt x="64" y="37"/>
                  </a:lnTo>
                  <a:lnTo>
                    <a:pt x="69" y="35"/>
                  </a:lnTo>
                  <a:lnTo>
                    <a:pt x="74" y="33"/>
                  </a:lnTo>
                  <a:lnTo>
                    <a:pt x="76" y="30"/>
                  </a:lnTo>
                  <a:lnTo>
                    <a:pt x="78" y="28"/>
                  </a:lnTo>
                  <a:lnTo>
                    <a:pt x="81" y="28"/>
                  </a:lnTo>
                  <a:lnTo>
                    <a:pt x="83" y="28"/>
                  </a:lnTo>
                  <a:lnTo>
                    <a:pt x="83" y="26"/>
                  </a:lnTo>
                  <a:lnTo>
                    <a:pt x="85" y="26"/>
                  </a:lnTo>
                  <a:lnTo>
                    <a:pt x="88" y="26"/>
                  </a:lnTo>
                  <a:lnTo>
                    <a:pt x="92" y="23"/>
                  </a:lnTo>
                  <a:lnTo>
                    <a:pt x="95" y="21"/>
                  </a:lnTo>
                  <a:lnTo>
                    <a:pt x="102" y="18"/>
                  </a:lnTo>
                  <a:lnTo>
                    <a:pt x="109" y="16"/>
                  </a:lnTo>
                  <a:lnTo>
                    <a:pt x="116" y="14"/>
                  </a:lnTo>
                  <a:lnTo>
                    <a:pt x="128" y="11"/>
                  </a:lnTo>
                  <a:lnTo>
                    <a:pt x="135" y="9"/>
                  </a:lnTo>
                  <a:lnTo>
                    <a:pt x="144" y="4"/>
                  </a:lnTo>
                  <a:lnTo>
                    <a:pt x="149" y="4"/>
                  </a:lnTo>
                  <a:lnTo>
                    <a:pt x="154" y="2"/>
                  </a:lnTo>
                  <a:lnTo>
                    <a:pt x="161" y="0"/>
                  </a:lnTo>
                  <a:lnTo>
                    <a:pt x="166" y="2"/>
                  </a:lnTo>
                  <a:lnTo>
                    <a:pt x="168" y="2"/>
                  </a:lnTo>
                  <a:lnTo>
                    <a:pt x="182" y="7"/>
                  </a:lnTo>
                  <a:lnTo>
                    <a:pt x="182" y="23"/>
                  </a:lnTo>
                  <a:lnTo>
                    <a:pt x="180" y="104"/>
                  </a:lnTo>
                  <a:lnTo>
                    <a:pt x="225" y="104"/>
                  </a:lnTo>
                  <a:lnTo>
                    <a:pt x="225" y="151"/>
                  </a:lnTo>
                  <a:lnTo>
                    <a:pt x="180" y="151"/>
                  </a:lnTo>
                  <a:lnTo>
                    <a:pt x="180" y="198"/>
                  </a:lnTo>
                  <a:lnTo>
                    <a:pt x="133" y="198"/>
                  </a:lnTo>
                  <a:lnTo>
                    <a:pt x="130" y="238"/>
                  </a:lnTo>
                  <a:lnTo>
                    <a:pt x="85" y="238"/>
                  </a:lnTo>
                  <a:lnTo>
                    <a:pt x="85" y="245"/>
                  </a:lnTo>
                  <a:lnTo>
                    <a:pt x="85" y="283"/>
                  </a:lnTo>
                  <a:lnTo>
                    <a:pt x="10" y="281"/>
                  </a:lnTo>
                  <a:lnTo>
                    <a:pt x="5" y="281"/>
                  </a:lnTo>
                  <a:lnTo>
                    <a:pt x="5" y="250"/>
                  </a:lnTo>
                  <a:lnTo>
                    <a:pt x="5" y="236"/>
                  </a:lnTo>
                  <a:lnTo>
                    <a:pt x="3" y="146"/>
                  </a:lnTo>
                  <a:lnTo>
                    <a:pt x="0" y="54"/>
                  </a:lnTo>
                  <a:close/>
                </a:path>
              </a:pathLst>
            </a:custGeom>
            <a:solidFill>
              <a:schemeClr val="accent6"/>
            </a:solidFill>
            <a:ln w="9525" cap="flat" cmpd="sng">
              <a:solidFill>
                <a:schemeClr val="bg1"/>
              </a:solidFill>
              <a:prstDash val="solid"/>
              <a:miter lim="800000"/>
              <a:headEnd type="none" w="med" len="med"/>
              <a:tailEnd type="none" w="med" len="med"/>
            </a:ln>
          </p:spPr>
          <p:txBody>
            <a:bodyPr/>
            <a:lstStyle/>
            <a:p>
              <a:endParaRPr lang="de-DE"/>
            </a:p>
          </p:txBody>
        </p:sp>
        <p:sp>
          <p:nvSpPr>
            <p:cNvPr id="17" name="Freeform 2497"/>
            <p:cNvSpPr>
              <a:spLocks/>
            </p:cNvSpPr>
            <p:nvPr/>
          </p:nvSpPr>
          <p:spPr bwMode="auto">
            <a:xfrm>
              <a:off x="3231" y="1178"/>
              <a:ext cx="231" cy="229"/>
            </a:xfrm>
            <a:custGeom>
              <a:avLst/>
              <a:gdLst>
                <a:gd name="T0" fmla="*/ 0 w 231"/>
                <a:gd name="T1" fmla="*/ 0 h 229"/>
                <a:gd name="T2" fmla="*/ 64 w 231"/>
                <a:gd name="T3" fmla="*/ 0 h 229"/>
                <a:gd name="T4" fmla="*/ 64 w 231"/>
                <a:gd name="T5" fmla="*/ 0 h 229"/>
                <a:gd name="T6" fmla="*/ 92 w 231"/>
                <a:gd name="T7" fmla="*/ 0 h 229"/>
                <a:gd name="T8" fmla="*/ 92 w 231"/>
                <a:gd name="T9" fmla="*/ 0 h 229"/>
                <a:gd name="T10" fmla="*/ 184 w 231"/>
                <a:gd name="T11" fmla="*/ 2 h 229"/>
                <a:gd name="T12" fmla="*/ 184 w 231"/>
                <a:gd name="T13" fmla="*/ 2 h 229"/>
                <a:gd name="T14" fmla="*/ 231 w 231"/>
                <a:gd name="T15" fmla="*/ 2 h 229"/>
                <a:gd name="T16" fmla="*/ 231 w 231"/>
                <a:gd name="T17" fmla="*/ 2 h 229"/>
                <a:gd name="T18" fmla="*/ 231 w 231"/>
                <a:gd name="T19" fmla="*/ 229 h 229"/>
                <a:gd name="T20" fmla="*/ 231 w 231"/>
                <a:gd name="T21" fmla="*/ 229 h 229"/>
                <a:gd name="T22" fmla="*/ 0 w 231"/>
                <a:gd name="T23" fmla="*/ 229 h 229"/>
                <a:gd name="T24" fmla="*/ 0 w 231"/>
                <a:gd name="T25" fmla="*/ 229 h 229"/>
                <a:gd name="T26" fmla="*/ 0 w 231"/>
                <a:gd name="T27" fmla="*/ 194 h 229"/>
                <a:gd name="T28" fmla="*/ 0 w 231"/>
                <a:gd name="T29" fmla="*/ 194 h 229"/>
                <a:gd name="T30" fmla="*/ 0 w 231"/>
                <a:gd name="T31" fmla="*/ 187 h 229"/>
                <a:gd name="T32" fmla="*/ 0 w 231"/>
                <a:gd name="T33" fmla="*/ 187 h 229"/>
                <a:gd name="T34" fmla="*/ 0 w 231"/>
                <a:gd name="T35" fmla="*/ 97 h 229"/>
                <a:gd name="T36" fmla="*/ 0 w 231"/>
                <a:gd name="T37" fmla="*/ 97 h 229"/>
                <a:gd name="T38" fmla="*/ 0 w 231"/>
                <a:gd name="T39" fmla="*/ 73 h 229"/>
                <a:gd name="T40" fmla="*/ 0 w 231"/>
                <a:gd name="T41" fmla="*/ 73 h 229"/>
                <a:gd name="T42" fmla="*/ 0 w 231"/>
                <a:gd name="T43" fmla="*/ 0 h 229"/>
                <a:gd name="T44" fmla="*/ 0 w 231"/>
                <a:gd name="T45" fmla="*/ 0 h 229"/>
                <a:gd name="T46" fmla="*/ 0 w 231"/>
                <a:gd name="T47" fmla="*/ 0 h 229"/>
                <a:gd name="T48" fmla="*/ 0 w 231"/>
                <a:gd name="T49" fmla="*/ 0 h 2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1"/>
                <a:gd name="T76" fmla="*/ 0 h 229"/>
                <a:gd name="T77" fmla="*/ 231 w 231"/>
                <a:gd name="T78" fmla="*/ 229 h 2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1" h="229">
                  <a:moveTo>
                    <a:pt x="0" y="0"/>
                  </a:moveTo>
                  <a:lnTo>
                    <a:pt x="64" y="0"/>
                  </a:lnTo>
                  <a:lnTo>
                    <a:pt x="92" y="0"/>
                  </a:lnTo>
                  <a:lnTo>
                    <a:pt x="184" y="2"/>
                  </a:lnTo>
                  <a:lnTo>
                    <a:pt x="231" y="2"/>
                  </a:lnTo>
                  <a:lnTo>
                    <a:pt x="231" y="229"/>
                  </a:lnTo>
                  <a:lnTo>
                    <a:pt x="0" y="229"/>
                  </a:lnTo>
                  <a:lnTo>
                    <a:pt x="0" y="194"/>
                  </a:lnTo>
                  <a:lnTo>
                    <a:pt x="0" y="187"/>
                  </a:lnTo>
                  <a:lnTo>
                    <a:pt x="0" y="97"/>
                  </a:lnTo>
                  <a:lnTo>
                    <a:pt x="0" y="73"/>
                  </a:lnTo>
                  <a:lnTo>
                    <a:pt x="0"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18" name="Freeform 2498"/>
            <p:cNvSpPr>
              <a:spLocks/>
            </p:cNvSpPr>
            <p:nvPr/>
          </p:nvSpPr>
          <p:spPr bwMode="auto">
            <a:xfrm>
              <a:off x="2076" y="1178"/>
              <a:ext cx="276" cy="156"/>
            </a:xfrm>
            <a:custGeom>
              <a:avLst/>
              <a:gdLst>
                <a:gd name="T0" fmla="*/ 40 w 276"/>
                <a:gd name="T1" fmla="*/ 0 h 156"/>
                <a:gd name="T2" fmla="*/ 40 w 276"/>
                <a:gd name="T3" fmla="*/ 19 h 156"/>
                <a:gd name="T4" fmla="*/ 40 w 276"/>
                <a:gd name="T5" fmla="*/ 28 h 156"/>
                <a:gd name="T6" fmla="*/ 130 w 276"/>
                <a:gd name="T7" fmla="*/ 28 h 156"/>
                <a:gd name="T8" fmla="*/ 132 w 276"/>
                <a:gd name="T9" fmla="*/ 28 h 156"/>
                <a:gd name="T10" fmla="*/ 170 w 276"/>
                <a:gd name="T11" fmla="*/ 28 h 156"/>
                <a:gd name="T12" fmla="*/ 170 w 276"/>
                <a:gd name="T13" fmla="*/ 28 h 156"/>
                <a:gd name="T14" fmla="*/ 170 w 276"/>
                <a:gd name="T15" fmla="*/ 31 h 156"/>
                <a:gd name="T16" fmla="*/ 172 w 276"/>
                <a:gd name="T17" fmla="*/ 33 h 156"/>
                <a:gd name="T18" fmla="*/ 177 w 276"/>
                <a:gd name="T19" fmla="*/ 33 h 156"/>
                <a:gd name="T20" fmla="*/ 179 w 276"/>
                <a:gd name="T21" fmla="*/ 33 h 156"/>
                <a:gd name="T22" fmla="*/ 182 w 276"/>
                <a:gd name="T23" fmla="*/ 33 h 156"/>
                <a:gd name="T24" fmla="*/ 186 w 276"/>
                <a:gd name="T25" fmla="*/ 31 h 156"/>
                <a:gd name="T26" fmla="*/ 191 w 276"/>
                <a:gd name="T27" fmla="*/ 31 h 156"/>
                <a:gd name="T28" fmla="*/ 196 w 276"/>
                <a:gd name="T29" fmla="*/ 31 h 156"/>
                <a:gd name="T30" fmla="*/ 198 w 276"/>
                <a:gd name="T31" fmla="*/ 35 h 156"/>
                <a:gd name="T32" fmla="*/ 201 w 276"/>
                <a:gd name="T33" fmla="*/ 35 h 156"/>
                <a:gd name="T34" fmla="*/ 203 w 276"/>
                <a:gd name="T35" fmla="*/ 35 h 156"/>
                <a:gd name="T36" fmla="*/ 203 w 276"/>
                <a:gd name="T37" fmla="*/ 35 h 156"/>
                <a:gd name="T38" fmla="*/ 201 w 276"/>
                <a:gd name="T39" fmla="*/ 40 h 156"/>
                <a:gd name="T40" fmla="*/ 201 w 276"/>
                <a:gd name="T41" fmla="*/ 43 h 156"/>
                <a:gd name="T42" fmla="*/ 201 w 276"/>
                <a:gd name="T43" fmla="*/ 45 h 156"/>
                <a:gd name="T44" fmla="*/ 203 w 276"/>
                <a:gd name="T45" fmla="*/ 43 h 156"/>
                <a:gd name="T46" fmla="*/ 205 w 276"/>
                <a:gd name="T47" fmla="*/ 40 h 156"/>
                <a:gd name="T48" fmla="*/ 208 w 276"/>
                <a:gd name="T49" fmla="*/ 43 h 156"/>
                <a:gd name="T50" fmla="*/ 210 w 276"/>
                <a:gd name="T51" fmla="*/ 43 h 156"/>
                <a:gd name="T52" fmla="*/ 212 w 276"/>
                <a:gd name="T53" fmla="*/ 40 h 156"/>
                <a:gd name="T54" fmla="*/ 212 w 276"/>
                <a:gd name="T55" fmla="*/ 38 h 156"/>
                <a:gd name="T56" fmla="*/ 212 w 276"/>
                <a:gd name="T57" fmla="*/ 38 h 156"/>
                <a:gd name="T58" fmla="*/ 210 w 276"/>
                <a:gd name="T59" fmla="*/ 35 h 156"/>
                <a:gd name="T60" fmla="*/ 210 w 276"/>
                <a:gd name="T61" fmla="*/ 33 h 156"/>
                <a:gd name="T62" fmla="*/ 208 w 276"/>
                <a:gd name="T63" fmla="*/ 31 h 156"/>
                <a:gd name="T64" fmla="*/ 210 w 276"/>
                <a:gd name="T65" fmla="*/ 31 h 156"/>
                <a:gd name="T66" fmla="*/ 215 w 276"/>
                <a:gd name="T67" fmla="*/ 28 h 156"/>
                <a:gd name="T68" fmla="*/ 217 w 276"/>
                <a:gd name="T69" fmla="*/ 33 h 156"/>
                <a:gd name="T70" fmla="*/ 217 w 276"/>
                <a:gd name="T71" fmla="*/ 38 h 156"/>
                <a:gd name="T72" fmla="*/ 219 w 276"/>
                <a:gd name="T73" fmla="*/ 40 h 156"/>
                <a:gd name="T74" fmla="*/ 224 w 276"/>
                <a:gd name="T75" fmla="*/ 45 h 156"/>
                <a:gd name="T76" fmla="*/ 227 w 276"/>
                <a:gd name="T77" fmla="*/ 47 h 156"/>
                <a:gd name="T78" fmla="*/ 231 w 276"/>
                <a:gd name="T79" fmla="*/ 50 h 156"/>
                <a:gd name="T80" fmla="*/ 236 w 276"/>
                <a:gd name="T81" fmla="*/ 50 h 156"/>
                <a:gd name="T82" fmla="*/ 248 w 276"/>
                <a:gd name="T83" fmla="*/ 45 h 156"/>
                <a:gd name="T84" fmla="*/ 274 w 276"/>
                <a:gd name="T85" fmla="*/ 45 h 156"/>
                <a:gd name="T86" fmla="*/ 260 w 276"/>
                <a:gd name="T87" fmla="*/ 154 h 156"/>
                <a:gd name="T88" fmla="*/ 250 w 276"/>
                <a:gd name="T89" fmla="*/ 154 h 156"/>
                <a:gd name="T90" fmla="*/ 186 w 276"/>
                <a:gd name="T91" fmla="*/ 154 h 156"/>
                <a:gd name="T92" fmla="*/ 179 w 276"/>
                <a:gd name="T93" fmla="*/ 154 h 156"/>
                <a:gd name="T94" fmla="*/ 137 w 276"/>
                <a:gd name="T95" fmla="*/ 154 h 156"/>
                <a:gd name="T96" fmla="*/ 94 w 276"/>
                <a:gd name="T97" fmla="*/ 156 h 156"/>
                <a:gd name="T98" fmla="*/ 75 w 276"/>
                <a:gd name="T99" fmla="*/ 156 h 156"/>
                <a:gd name="T100" fmla="*/ 71 w 276"/>
                <a:gd name="T101" fmla="*/ 156 h 156"/>
                <a:gd name="T102" fmla="*/ 54 w 276"/>
                <a:gd name="T103" fmla="*/ 154 h 156"/>
                <a:gd name="T104" fmla="*/ 47 w 276"/>
                <a:gd name="T105" fmla="*/ 154 h 156"/>
                <a:gd name="T106" fmla="*/ 0 w 276"/>
                <a:gd name="T107" fmla="*/ 156 h 156"/>
                <a:gd name="T108" fmla="*/ 2 w 276"/>
                <a:gd name="T109" fmla="*/ 109 h 156"/>
                <a:gd name="T110" fmla="*/ 2 w 276"/>
                <a:gd name="T111" fmla="*/ 0 h 1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6"/>
                <a:gd name="T169" fmla="*/ 0 h 156"/>
                <a:gd name="T170" fmla="*/ 276 w 276"/>
                <a:gd name="T171" fmla="*/ 156 h 15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6" h="156">
                  <a:moveTo>
                    <a:pt x="2" y="0"/>
                  </a:moveTo>
                  <a:lnTo>
                    <a:pt x="40" y="0"/>
                  </a:lnTo>
                  <a:lnTo>
                    <a:pt x="38" y="0"/>
                  </a:lnTo>
                  <a:lnTo>
                    <a:pt x="40" y="19"/>
                  </a:lnTo>
                  <a:lnTo>
                    <a:pt x="40" y="28"/>
                  </a:lnTo>
                  <a:lnTo>
                    <a:pt x="104" y="28"/>
                  </a:lnTo>
                  <a:lnTo>
                    <a:pt x="130" y="28"/>
                  </a:lnTo>
                  <a:lnTo>
                    <a:pt x="132" y="28"/>
                  </a:lnTo>
                  <a:lnTo>
                    <a:pt x="144" y="28"/>
                  </a:lnTo>
                  <a:lnTo>
                    <a:pt x="170" y="28"/>
                  </a:lnTo>
                  <a:lnTo>
                    <a:pt x="170" y="31"/>
                  </a:lnTo>
                  <a:lnTo>
                    <a:pt x="172" y="33"/>
                  </a:lnTo>
                  <a:lnTo>
                    <a:pt x="175" y="33"/>
                  </a:lnTo>
                  <a:lnTo>
                    <a:pt x="177" y="33"/>
                  </a:lnTo>
                  <a:lnTo>
                    <a:pt x="179" y="33"/>
                  </a:lnTo>
                  <a:lnTo>
                    <a:pt x="182" y="33"/>
                  </a:lnTo>
                  <a:lnTo>
                    <a:pt x="186" y="31"/>
                  </a:lnTo>
                  <a:lnTo>
                    <a:pt x="189" y="31"/>
                  </a:lnTo>
                  <a:lnTo>
                    <a:pt x="191" y="31"/>
                  </a:lnTo>
                  <a:lnTo>
                    <a:pt x="196" y="31"/>
                  </a:lnTo>
                  <a:lnTo>
                    <a:pt x="196" y="33"/>
                  </a:lnTo>
                  <a:lnTo>
                    <a:pt x="198" y="35"/>
                  </a:lnTo>
                  <a:lnTo>
                    <a:pt x="201" y="35"/>
                  </a:lnTo>
                  <a:lnTo>
                    <a:pt x="203" y="35"/>
                  </a:lnTo>
                  <a:lnTo>
                    <a:pt x="203" y="38"/>
                  </a:lnTo>
                  <a:lnTo>
                    <a:pt x="201" y="40"/>
                  </a:lnTo>
                  <a:lnTo>
                    <a:pt x="201" y="43"/>
                  </a:lnTo>
                  <a:lnTo>
                    <a:pt x="201" y="45"/>
                  </a:lnTo>
                  <a:lnTo>
                    <a:pt x="203" y="43"/>
                  </a:lnTo>
                  <a:lnTo>
                    <a:pt x="205" y="40"/>
                  </a:lnTo>
                  <a:lnTo>
                    <a:pt x="208" y="43"/>
                  </a:lnTo>
                  <a:lnTo>
                    <a:pt x="210" y="43"/>
                  </a:lnTo>
                  <a:lnTo>
                    <a:pt x="212" y="40"/>
                  </a:lnTo>
                  <a:lnTo>
                    <a:pt x="212" y="38"/>
                  </a:lnTo>
                  <a:lnTo>
                    <a:pt x="210" y="38"/>
                  </a:lnTo>
                  <a:lnTo>
                    <a:pt x="210" y="35"/>
                  </a:lnTo>
                  <a:lnTo>
                    <a:pt x="210" y="33"/>
                  </a:lnTo>
                  <a:lnTo>
                    <a:pt x="208" y="33"/>
                  </a:lnTo>
                  <a:lnTo>
                    <a:pt x="208" y="31"/>
                  </a:lnTo>
                  <a:lnTo>
                    <a:pt x="210" y="31"/>
                  </a:lnTo>
                  <a:lnTo>
                    <a:pt x="212" y="31"/>
                  </a:lnTo>
                  <a:lnTo>
                    <a:pt x="215" y="28"/>
                  </a:lnTo>
                  <a:lnTo>
                    <a:pt x="217" y="33"/>
                  </a:lnTo>
                  <a:lnTo>
                    <a:pt x="217" y="38"/>
                  </a:lnTo>
                  <a:lnTo>
                    <a:pt x="219" y="40"/>
                  </a:lnTo>
                  <a:lnTo>
                    <a:pt x="222" y="43"/>
                  </a:lnTo>
                  <a:lnTo>
                    <a:pt x="224" y="45"/>
                  </a:lnTo>
                  <a:lnTo>
                    <a:pt x="227" y="47"/>
                  </a:lnTo>
                  <a:lnTo>
                    <a:pt x="231" y="50"/>
                  </a:lnTo>
                  <a:lnTo>
                    <a:pt x="236" y="50"/>
                  </a:lnTo>
                  <a:lnTo>
                    <a:pt x="241" y="50"/>
                  </a:lnTo>
                  <a:lnTo>
                    <a:pt x="248" y="45"/>
                  </a:lnTo>
                  <a:lnTo>
                    <a:pt x="274" y="45"/>
                  </a:lnTo>
                  <a:lnTo>
                    <a:pt x="276" y="154"/>
                  </a:lnTo>
                  <a:lnTo>
                    <a:pt x="260" y="154"/>
                  </a:lnTo>
                  <a:lnTo>
                    <a:pt x="250" y="154"/>
                  </a:lnTo>
                  <a:lnTo>
                    <a:pt x="196" y="154"/>
                  </a:lnTo>
                  <a:lnTo>
                    <a:pt x="186" y="154"/>
                  </a:lnTo>
                  <a:lnTo>
                    <a:pt x="179" y="154"/>
                  </a:lnTo>
                  <a:lnTo>
                    <a:pt x="172" y="154"/>
                  </a:lnTo>
                  <a:lnTo>
                    <a:pt x="137" y="154"/>
                  </a:lnTo>
                  <a:lnTo>
                    <a:pt x="94" y="156"/>
                  </a:lnTo>
                  <a:lnTo>
                    <a:pt x="82" y="156"/>
                  </a:lnTo>
                  <a:lnTo>
                    <a:pt x="75" y="156"/>
                  </a:lnTo>
                  <a:lnTo>
                    <a:pt x="71" y="156"/>
                  </a:lnTo>
                  <a:lnTo>
                    <a:pt x="61" y="156"/>
                  </a:lnTo>
                  <a:lnTo>
                    <a:pt x="54" y="154"/>
                  </a:lnTo>
                  <a:lnTo>
                    <a:pt x="47" y="154"/>
                  </a:lnTo>
                  <a:lnTo>
                    <a:pt x="33" y="154"/>
                  </a:lnTo>
                  <a:lnTo>
                    <a:pt x="0" y="156"/>
                  </a:lnTo>
                  <a:lnTo>
                    <a:pt x="2" y="109"/>
                  </a:lnTo>
                  <a:lnTo>
                    <a:pt x="2" y="0"/>
                  </a:lnTo>
                  <a:close/>
                </a:path>
              </a:pathLst>
            </a:custGeom>
            <a:solidFill>
              <a:schemeClr val="accent5"/>
            </a:solidFill>
            <a:ln w="9525" cap="flat" cmpd="sng">
              <a:solidFill>
                <a:schemeClr val="bg1"/>
              </a:solidFill>
              <a:prstDash val="solid"/>
              <a:miter lim="800000"/>
              <a:headEnd type="none" w="med" len="med"/>
              <a:tailEnd type="none" w="med" len="med"/>
            </a:ln>
          </p:spPr>
          <p:txBody>
            <a:bodyPr/>
            <a:lstStyle/>
            <a:p>
              <a:endParaRPr lang="de-DE"/>
            </a:p>
          </p:txBody>
        </p:sp>
        <p:sp>
          <p:nvSpPr>
            <p:cNvPr id="19" name="Freeform 2499"/>
            <p:cNvSpPr>
              <a:spLocks/>
            </p:cNvSpPr>
            <p:nvPr/>
          </p:nvSpPr>
          <p:spPr bwMode="auto">
            <a:xfrm>
              <a:off x="2324" y="1185"/>
              <a:ext cx="267" cy="130"/>
            </a:xfrm>
            <a:custGeom>
              <a:avLst/>
              <a:gdLst>
                <a:gd name="T0" fmla="*/ 219 w 267"/>
                <a:gd name="T1" fmla="*/ 130 h 130"/>
                <a:gd name="T2" fmla="*/ 0 w 267"/>
                <a:gd name="T3" fmla="*/ 38 h 130"/>
                <a:gd name="T4" fmla="*/ 7 w 267"/>
                <a:gd name="T5" fmla="*/ 31 h 130"/>
                <a:gd name="T6" fmla="*/ 16 w 267"/>
                <a:gd name="T7" fmla="*/ 28 h 130"/>
                <a:gd name="T8" fmla="*/ 26 w 267"/>
                <a:gd name="T9" fmla="*/ 28 h 130"/>
                <a:gd name="T10" fmla="*/ 35 w 267"/>
                <a:gd name="T11" fmla="*/ 19 h 130"/>
                <a:gd name="T12" fmla="*/ 35 w 267"/>
                <a:gd name="T13" fmla="*/ 10 h 130"/>
                <a:gd name="T14" fmla="*/ 42 w 267"/>
                <a:gd name="T15" fmla="*/ 12 h 130"/>
                <a:gd name="T16" fmla="*/ 49 w 267"/>
                <a:gd name="T17" fmla="*/ 14 h 130"/>
                <a:gd name="T18" fmla="*/ 56 w 267"/>
                <a:gd name="T19" fmla="*/ 17 h 130"/>
                <a:gd name="T20" fmla="*/ 61 w 267"/>
                <a:gd name="T21" fmla="*/ 24 h 130"/>
                <a:gd name="T22" fmla="*/ 66 w 267"/>
                <a:gd name="T23" fmla="*/ 28 h 130"/>
                <a:gd name="T24" fmla="*/ 73 w 267"/>
                <a:gd name="T25" fmla="*/ 26 h 130"/>
                <a:gd name="T26" fmla="*/ 78 w 267"/>
                <a:gd name="T27" fmla="*/ 26 h 130"/>
                <a:gd name="T28" fmla="*/ 80 w 267"/>
                <a:gd name="T29" fmla="*/ 26 h 130"/>
                <a:gd name="T30" fmla="*/ 85 w 267"/>
                <a:gd name="T31" fmla="*/ 24 h 130"/>
                <a:gd name="T32" fmla="*/ 90 w 267"/>
                <a:gd name="T33" fmla="*/ 21 h 130"/>
                <a:gd name="T34" fmla="*/ 97 w 267"/>
                <a:gd name="T35" fmla="*/ 19 h 130"/>
                <a:gd name="T36" fmla="*/ 101 w 267"/>
                <a:gd name="T37" fmla="*/ 24 h 130"/>
                <a:gd name="T38" fmla="*/ 113 w 267"/>
                <a:gd name="T39" fmla="*/ 24 h 130"/>
                <a:gd name="T40" fmla="*/ 108 w 267"/>
                <a:gd name="T41" fmla="*/ 26 h 130"/>
                <a:gd name="T42" fmla="*/ 108 w 267"/>
                <a:gd name="T43" fmla="*/ 28 h 130"/>
                <a:gd name="T44" fmla="*/ 116 w 267"/>
                <a:gd name="T45" fmla="*/ 28 h 130"/>
                <a:gd name="T46" fmla="*/ 118 w 267"/>
                <a:gd name="T47" fmla="*/ 28 h 130"/>
                <a:gd name="T48" fmla="*/ 120 w 267"/>
                <a:gd name="T49" fmla="*/ 28 h 130"/>
                <a:gd name="T50" fmla="*/ 120 w 267"/>
                <a:gd name="T51" fmla="*/ 33 h 130"/>
                <a:gd name="T52" fmla="*/ 123 w 267"/>
                <a:gd name="T53" fmla="*/ 36 h 130"/>
                <a:gd name="T54" fmla="*/ 127 w 267"/>
                <a:gd name="T55" fmla="*/ 38 h 130"/>
                <a:gd name="T56" fmla="*/ 134 w 267"/>
                <a:gd name="T57" fmla="*/ 43 h 130"/>
                <a:gd name="T58" fmla="*/ 139 w 267"/>
                <a:gd name="T59" fmla="*/ 45 h 130"/>
                <a:gd name="T60" fmla="*/ 142 w 267"/>
                <a:gd name="T61" fmla="*/ 47 h 130"/>
                <a:gd name="T62" fmla="*/ 139 w 267"/>
                <a:gd name="T63" fmla="*/ 43 h 130"/>
                <a:gd name="T64" fmla="*/ 137 w 267"/>
                <a:gd name="T65" fmla="*/ 38 h 130"/>
                <a:gd name="T66" fmla="*/ 130 w 267"/>
                <a:gd name="T67" fmla="*/ 31 h 130"/>
                <a:gd name="T68" fmla="*/ 125 w 267"/>
                <a:gd name="T69" fmla="*/ 28 h 130"/>
                <a:gd name="T70" fmla="*/ 120 w 267"/>
                <a:gd name="T71" fmla="*/ 21 h 130"/>
                <a:gd name="T72" fmla="*/ 116 w 267"/>
                <a:gd name="T73" fmla="*/ 17 h 130"/>
                <a:gd name="T74" fmla="*/ 104 w 267"/>
                <a:gd name="T75" fmla="*/ 7 h 130"/>
                <a:gd name="T76" fmla="*/ 99 w 267"/>
                <a:gd name="T77" fmla="*/ 2 h 130"/>
                <a:gd name="T78" fmla="*/ 106 w 267"/>
                <a:gd name="T79" fmla="*/ 5 h 130"/>
                <a:gd name="T80" fmla="*/ 111 w 267"/>
                <a:gd name="T81" fmla="*/ 10 h 130"/>
                <a:gd name="T82" fmla="*/ 123 w 267"/>
                <a:gd name="T83" fmla="*/ 21 h 130"/>
                <a:gd name="T84" fmla="*/ 130 w 267"/>
                <a:gd name="T85" fmla="*/ 28 h 130"/>
                <a:gd name="T86" fmla="*/ 144 w 267"/>
                <a:gd name="T87" fmla="*/ 40 h 130"/>
                <a:gd name="T88" fmla="*/ 153 w 267"/>
                <a:gd name="T89" fmla="*/ 47 h 130"/>
                <a:gd name="T90" fmla="*/ 170 w 267"/>
                <a:gd name="T91" fmla="*/ 57 h 130"/>
                <a:gd name="T92" fmla="*/ 177 w 267"/>
                <a:gd name="T93" fmla="*/ 62 h 130"/>
                <a:gd name="T94" fmla="*/ 191 w 267"/>
                <a:gd name="T95" fmla="*/ 69 h 130"/>
                <a:gd name="T96" fmla="*/ 212 w 267"/>
                <a:gd name="T97" fmla="*/ 64 h 130"/>
                <a:gd name="T98" fmla="*/ 231 w 267"/>
                <a:gd name="T99" fmla="*/ 54 h 130"/>
                <a:gd name="T100" fmla="*/ 241 w 267"/>
                <a:gd name="T101" fmla="*/ 47 h 130"/>
                <a:gd name="T102" fmla="*/ 255 w 267"/>
                <a:gd name="T103" fmla="*/ 40 h 130"/>
                <a:gd name="T104" fmla="*/ 262 w 267"/>
                <a:gd name="T105" fmla="*/ 38 h 13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67"/>
                <a:gd name="T160" fmla="*/ 0 h 130"/>
                <a:gd name="T161" fmla="*/ 267 w 267"/>
                <a:gd name="T162" fmla="*/ 130 h 13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67" h="130">
                  <a:moveTo>
                    <a:pt x="264" y="38"/>
                  </a:moveTo>
                  <a:lnTo>
                    <a:pt x="267" y="130"/>
                  </a:lnTo>
                  <a:lnTo>
                    <a:pt x="219" y="130"/>
                  </a:lnTo>
                  <a:lnTo>
                    <a:pt x="28" y="125"/>
                  </a:lnTo>
                  <a:lnTo>
                    <a:pt x="26" y="38"/>
                  </a:lnTo>
                  <a:lnTo>
                    <a:pt x="0" y="38"/>
                  </a:lnTo>
                  <a:lnTo>
                    <a:pt x="5" y="33"/>
                  </a:lnTo>
                  <a:lnTo>
                    <a:pt x="7" y="31"/>
                  </a:lnTo>
                  <a:lnTo>
                    <a:pt x="9" y="28"/>
                  </a:lnTo>
                  <a:lnTo>
                    <a:pt x="12" y="31"/>
                  </a:lnTo>
                  <a:lnTo>
                    <a:pt x="16" y="28"/>
                  </a:lnTo>
                  <a:lnTo>
                    <a:pt x="21" y="31"/>
                  </a:lnTo>
                  <a:lnTo>
                    <a:pt x="26" y="28"/>
                  </a:lnTo>
                  <a:lnTo>
                    <a:pt x="28" y="24"/>
                  </a:lnTo>
                  <a:lnTo>
                    <a:pt x="33" y="24"/>
                  </a:lnTo>
                  <a:lnTo>
                    <a:pt x="35" y="19"/>
                  </a:lnTo>
                  <a:lnTo>
                    <a:pt x="35" y="12"/>
                  </a:lnTo>
                  <a:lnTo>
                    <a:pt x="35" y="10"/>
                  </a:lnTo>
                  <a:lnTo>
                    <a:pt x="38" y="10"/>
                  </a:lnTo>
                  <a:lnTo>
                    <a:pt x="40" y="12"/>
                  </a:lnTo>
                  <a:lnTo>
                    <a:pt x="42" y="12"/>
                  </a:lnTo>
                  <a:lnTo>
                    <a:pt x="45" y="12"/>
                  </a:lnTo>
                  <a:lnTo>
                    <a:pt x="49" y="14"/>
                  </a:lnTo>
                  <a:lnTo>
                    <a:pt x="52" y="14"/>
                  </a:lnTo>
                  <a:lnTo>
                    <a:pt x="54" y="17"/>
                  </a:lnTo>
                  <a:lnTo>
                    <a:pt x="56" y="17"/>
                  </a:lnTo>
                  <a:lnTo>
                    <a:pt x="59" y="21"/>
                  </a:lnTo>
                  <a:lnTo>
                    <a:pt x="61" y="24"/>
                  </a:lnTo>
                  <a:lnTo>
                    <a:pt x="64" y="26"/>
                  </a:lnTo>
                  <a:lnTo>
                    <a:pt x="66" y="26"/>
                  </a:lnTo>
                  <a:lnTo>
                    <a:pt x="66" y="28"/>
                  </a:lnTo>
                  <a:lnTo>
                    <a:pt x="71" y="28"/>
                  </a:lnTo>
                  <a:lnTo>
                    <a:pt x="73" y="26"/>
                  </a:lnTo>
                  <a:lnTo>
                    <a:pt x="75" y="26"/>
                  </a:lnTo>
                  <a:lnTo>
                    <a:pt x="78" y="26"/>
                  </a:lnTo>
                  <a:lnTo>
                    <a:pt x="80" y="26"/>
                  </a:lnTo>
                  <a:lnTo>
                    <a:pt x="82" y="17"/>
                  </a:lnTo>
                  <a:lnTo>
                    <a:pt x="85" y="17"/>
                  </a:lnTo>
                  <a:lnTo>
                    <a:pt x="85" y="24"/>
                  </a:lnTo>
                  <a:lnTo>
                    <a:pt x="87" y="24"/>
                  </a:lnTo>
                  <a:lnTo>
                    <a:pt x="90" y="21"/>
                  </a:lnTo>
                  <a:lnTo>
                    <a:pt x="92" y="19"/>
                  </a:lnTo>
                  <a:lnTo>
                    <a:pt x="94" y="19"/>
                  </a:lnTo>
                  <a:lnTo>
                    <a:pt x="97" y="19"/>
                  </a:lnTo>
                  <a:lnTo>
                    <a:pt x="99" y="21"/>
                  </a:lnTo>
                  <a:lnTo>
                    <a:pt x="101" y="24"/>
                  </a:lnTo>
                  <a:lnTo>
                    <a:pt x="108" y="24"/>
                  </a:lnTo>
                  <a:lnTo>
                    <a:pt x="113" y="24"/>
                  </a:lnTo>
                  <a:lnTo>
                    <a:pt x="113" y="26"/>
                  </a:lnTo>
                  <a:lnTo>
                    <a:pt x="108" y="26"/>
                  </a:lnTo>
                  <a:lnTo>
                    <a:pt x="106" y="28"/>
                  </a:lnTo>
                  <a:lnTo>
                    <a:pt x="108" y="28"/>
                  </a:lnTo>
                  <a:lnTo>
                    <a:pt x="113" y="28"/>
                  </a:lnTo>
                  <a:lnTo>
                    <a:pt x="116" y="28"/>
                  </a:lnTo>
                  <a:lnTo>
                    <a:pt x="118" y="28"/>
                  </a:lnTo>
                  <a:lnTo>
                    <a:pt x="120" y="26"/>
                  </a:lnTo>
                  <a:lnTo>
                    <a:pt x="120" y="28"/>
                  </a:lnTo>
                  <a:lnTo>
                    <a:pt x="120" y="31"/>
                  </a:lnTo>
                  <a:lnTo>
                    <a:pt x="120" y="33"/>
                  </a:lnTo>
                  <a:lnTo>
                    <a:pt x="123" y="33"/>
                  </a:lnTo>
                  <a:lnTo>
                    <a:pt x="123" y="36"/>
                  </a:lnTo>
                  <a:lnTo>
                    <a:pt x="125" y="36"/>
                  </a:lnTo>
                  <a:lnTo>
                    <a:pt x="127" y="36"/>
                  </a:lnTo>
                  <a:lnTo>
                    <a:pt x="127" y="38"/>
                  </a:lnTo>
                  <a:lnTo>
                    <a:pt x="130" y="40"/>
                  </a:lnTo>
                  <a:lnTo>
                    <a:pt x="134" y="43"/>
                  </a:lnTo>
                  <a:lnTo>
                    <a:pt x="137" y="43"/>
                  </a:lnTo>
                  <a:lnTo>
                    <a:pt x="139" y="45"/>
                  </a:lnTo>
                  <a:lnTo>
                    <a:pt x="142" y="47"/>
                  </a:lnTo>
                  <a:lnTo>
                    <a:pt x="144" y="45"/>
                  </a:lnTo>
                  <a:lnTo>
                    <a:pt x="142" y="43"/>
                  </a:lnTo>
                  <a:lnTo>
                    <a:pt x="139" y="43"/>
                  </a:lnTo>
                  <a:lnTo>
                    <a:pt x="137" y="40"/>
                  </a:lnTo>
                  <a:lnTo>
                    <a:pt x="137" y="38"/>
                  </a:lnTo>
                  <a:lnTo>
                    <a:pt x="134" y="36"/>
                  </a:lnTo>
                  <a:lnTo>
                    <a:pt x="132" y="33"/>
                  </a:lnTo>
                  <a:lnTo>
                    <a:pt x="130" y="31"/>
                  </a:lnTo>
                  <a:lnTo>
                    <a:pt x="127" y="31"/>
                  </a:lnTo>
                  <a:lnTo>
                    <a:pt x="125" y="28"/>
                  </a:lnTo>
                  <a:lnTo>
                    <a:pt x="123" y="26"/>
                  </a:lnTo>
                  <a:lnTo>
                    <a:pt x="123" y="24"/>
                  </a:lnTo>
                  <a:lnTo>
                    <a:pt x="120" y="21"/>
                  </a:lnTo>
                  <a:lnTo>
                    <a:pt x="118" y="21"/>
                  </a:lnTo>
                  <a:lnTo>
                    <a:pt x="116" y="17"/>
                  </a:lnTo>
                  <a:lnTo>
                    <a:pt x="113" y="14"/>
                  </a:lnTo>
                  <a:lnTo>
                    <a:pt x="108" y="14"/>
                  </a:lnTo>
                  <a:lnTo>
                    <a:pt x="104" y="7"/>
                  </a:lnTo>
                  <a:lnTo>
                    <a:pt x="99" y="5"/>
                  </a:lnTo>
                  <a:lnTo>
                    <a:pt x="99" y="2"/>
                  </a:lnTo>
                  <a:lnTo>
                    <a:pt x="101" y="0"/>
                  </a:lnTo>
                  <a:lnTo>
                    <a:pt x="106" y="2"/>
                  </a:lnTo>
                  <a:lnTo>
                    <a:pt x="106" y="5"/>
                  </a:lnTo>
                  <a:lnTo>
                    <a:pt x="108" y="5"/>
                  </a:lnTo>
                  <a:lnTo>
                    <a:pt x="111" y="10"/>
                  </a:lnTo>
                  <a:lnTo>
                    <a:pt x="113" y="12"/>
                  </a:lnTo>
                  <a:lnTo>
                    <a:pt x="118" y="17"/>
                  </a:lnTo>
                  <a:lnTo>
                    <a:pt x="123" y="21"/>
                  </a:lnTo>
                  <a:lnTo>
                    <a:pt x="125" y="24"/>
                  </a:lnTo>
                  <a:lnTo>
                    <a:pt x="130" y="28"/>
                  </a:lnTo>
                  <a:lnTo>
                    <a:pt x="134" y="31"/>
                  </a:lnTo>
                  <a:lnTo>
                    <a:pt x="137" y="36"/>
                  </a:lnTo>
                  <a:lnTo>
                    <a:pt x="144" y="40"/>
                  </a:lnTo>
                  <a:lnTo>
                    <a:pt x="149" y="45"/>
                  </a:lnTo>
                  <a:lnTo>
                    <a:pt x="153" y="47"/>
                  </a:lnTo>
                  <a:lnTo>
                    <a:pt x="156" y="50"/>
                  </a:lnTo>
                  <a:lnTo>
                    <a:pt x="165" y="54"/>
                  </a:lnTo>
                  <a:lnTo>
                    <a:pt x="170" y="57"/>
                  </a:lnTo>
                  <a:lnTo>
                    <a:pt x="170" y="59"/>
                  </a:lnTo>
                  <a:lnTo>
                    <a:pt x="177" y="62"/>
                  </a:lnTo>
                  <a:lnTo>
                    <a:pt x="182" y="64"/>
                  </a:lnTo>
                  <a:lnTo>
                    <a:pt x="189" y="66"/>
                  </a:lnTo>
                  <a:lnTo>
                    <a:pt x="191" y="69"/>
                  </a:lnTo>
                  <a:lnTo>
                    <a:pt x="205" y="66"/>
                  </a:lnTo>
                  <a:lnTo>
                    <a:pt x="212" y="64"/>
                  </a:lnTo>
                  <a:lnTo>
                    <a:pt x="217" y="62"/>
                  </a:lnTo>
                  <a:lnTo>
                    <a:pt x="222" y="59"/>
                  </a:lnTo>
                  <a:lnTo>
                    <a:pt x="231" y="54"/>
                  </a:lnTo>
                  <a:lnTo>
                    <a:pt x="236" y="52"/>
                  </a:lnTo>
                  <a:lnTo>
                    <a:pt x="241" y="47"/>
                  </a:lnTo>
                  <a:lnTo>
                    <a:pt x="248" y="45"/>
                  </a:lnTo>
                  <a:lnTo>
                    <a:pt x="253" y="43"/>
                  </a:lnTo>
                  <a:lnTo>
                    <a:pt x="255" y="40"/>
                  </a:lnTo>
                  <a:lnTo>
                    <a:pt x="260" y="40"/>
                  </a:lnTo>
                  <a:lnTo>
                    <a:pt x="262" y="38"/>
                  </a:lnTo>
                  <a:lnTo>
                    <a:pt x="264" y="38"/>
                  </a:lnTo>
                  <a:close/>
                </a:path>
              </a:pathLst>
            </a:custGeom>
            <a:solidFill>
              <a:schemeClr val="accent6"/>
            </a:solidFill>
            <a:ln w="9525" cap="flat" cmpd="sng">
              <a:solidFill>
                <a:schemeClr val="bg1"/>
              </a:solidFill>
              <a:prstDash val="solid"/>
              <a:miter lim="800000"/>
              <a:headEnd type="none" w="med" len="med"/>
              <a:tailEnd type="none" w="med" len="med"/>
            </a:ln>
          </p:spPr>
          <p:txBody>
            <a:bodyPr/>
            <a:lstStyle/>
            <a:p>
              <a:endParaRPr lang="de-DE"/>
            </a:p>
          </p:txBody>
        </p:sp>
        <p:sp>
          <p:nvSpPr>
            <p:cNvPr id="20" name="Freeform 2500"/>
            <p:cNvSpPr>
              <a:spLocks/>
            </p:cNvSpPr>
            <p:nvPr/>
          </p:nvSpPr>
          <p:spPr bwMode="auto">
            <a:xfrm>
              <a:off x="1636" y="1187"/>
              <a:ext cx="220" cy="201"/>
            </a:xfrm>
            <a:custGeom>
              <a:avLst/>
              <a:gdLst>
                <a:gd name="T0" fmla="*/ 220 w 220"/>
                <a:gd name="T1" fmla="*/ 0 h 201"/>
                <a:gd name="T2" fmla="*/ 218 w 220"/>
                <a:gd name="T3" fmla="*/ 90 h 201"/>
                <a:gd name="T4" fmla="*/ 218 w 220"/>
                <a:gd name="T5" fmla="*/ 90 h 201"/>
                <a:gd name="T6" fmla="*/ 220 w 220"/>
                <a:gd name="T7" fmla="*/ 199 h 201"/>
                <a:gd name="T8" fmla="*/ 220 w 220"/>
                <a:gd name="T9" fmla="*/ 199 h 201"/>
                <a:gd name="T10" fmla="*/ 173 w 220"/>
                <a:gd name="T11" fmla="*/ 201 h 201"/>
                <a:gd name="T12" fmla="*/ 173 w 220"/>
                <a:gd name="T13" fmla="*/ 201 h 201"/>
                <a:gd name="T14" fmla="*/ 163 w 220"/>
                <a:gd name="T15" fmla="*/ 201 h 201"/>
                <a:gd name="T16" fmla="*/ 163 w 220"/>
                <a:gd name="T17" fmla="*/ 201 h 201"/>
                <a:gd name="T18" fmla="*/ 55 w 220"/>
                <a:gd name="T19" fmla="*/ 201 h 201"/>
                <a:gd name="T20" fmla="*/ 55 w 220"/>
                <a:gd name="T21" fmla="*/ 201 h 201"/>
                <a:gd name="T22" fmla="*/ 55 w 220"/>
                <a:gd name="T23" fmla="*/ 93 h 201"/>
                <a:gd name="T24" fmla="*/ 55 w 220"/>
                <a:gd name="T25" fmla="*/ 93 h 201"/>
                <a:gd name="T26" fmla="*/ 55 w 220"/>
                <a:gd name="T27" fmla="*/ 38 h 201"/>
                <a:gd name="T28" fmla="*/ 55 w 220"/>
                <a:gd name="T29" fmla="*/ 38 h 201"/>
                <a:gd name="T30" fmla="*/ 0 w 220"/>
                <a:gd name="T31" fmla="*/ 38 h 201"/>
                <a:gd name="T32" fmla="*/ 0 w 220"/>
                <a:gd name="T33" fmla="*/ 38 h 201"/>
                <a:gd name="T34" fmla="*/ 0 w 220"/>
                <a:gd name="T35" fmla="*/ 0 h 201"/>
                <a:gd name="T36" fmla="*/ 0 w 220"/>
                <a:gd name="T37" fmla="*/ 0 h 201"/>
                <a:gd name="T38" fmla="*/ 220 w 220"/>
                <a:gd name="T39" fmla="*/ 0 h 201"/>
                <a:gd name="T40" fmla="*/ 220 w 220"/>
                <a:gd name="T41" fmla="*/ 0 h 201"/>
                <a:gd name="T42" fmla="*/ 220 w 220"/>
                <a:gd name="T43" fmla="*/ 0 h 201"/>
                <a:gd name="T44" fmla="*/ 220 w 220"/>
                <a:gd name="T45" fmla="*/ 0 h 20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0"/>
                <a:gd name="T70" fmla="*/ 0 h 201"/>
                <a:gd name="T71" fmla="*/ 220 w 220"/>
                <a:gd name="T72" fmla="*/ 201 h 20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0" h="201">
                  <a:moveTo>
                    <a:pt x="220" y="0"/>
                  </a:moveTo>
                  <a:lnTo>
                    <a:pt x="218" y="90"/>
                  </a:lnTo>
                  <a:lnTo>
                    <a:pt x="220" y="199"/>
                  </a:lnTo>
                  <a:lnTo>
                    <a:pt x="173" y="201"/>
                  </a:lnTo>
                  <a:lnTo>
                    <a:pt x="163" y="201"/>
                  </a:lnTo>
                  <a:lnTo>
                    <a:pt x="55" y="201"/>
                  </a:lnTo>
                  <a:lnTo>
                    <a:pt x="55" y="93"/>
                  </a:lnTo>
                  <a:lnTo>
                    <a:pt x="55" y="38"/>
                  </a:lnTo>
                  <a:lnTo>
                    <a:pt x="0" y="38"/>
                  </a:lnTo>
                  <a:lnTo>
                    <a:pt x="0" y="0"/>
                  </a:lnTo>
                  <a:lnTo>
                    <a:pt x="220" y="0"/>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21" name="Freeform 2501"/>
            <p:cNvSpPr>
              <a:spLocks/>
            </p:cNvSpPr>
            <p:nvPr/>
          </p:nvSpPr>
          <p:spPr bwMode="auto">
            <a:xfrm>
              <a:off x="1414" y="1225"/>
              <a:ext cx="277" cy="163"/>
            </a:xfrm>
            <a:custGeom>
              <a:avLst/>
              <a:gdLst>
                <a:gd name="T0" fmla="*/ 222 w 277"/>
                <a:gd name="T1" fmla="*/ 0 h 163"/>
                <a:gd name="T2" fmla="*/ 277 w 277"/>
                <a:gd name="T3" fmla="*/ 0 h 163"/>
                <a:gd name="T4" fmla="*/ 277 w 277"/>
                <a:gd name="T5" fmla="*/ 0 h 163"/>
                <a:gd name="T6" fmla="*/ 277 w 277"/>
                <a:gd name="T7" fmla="*/ 55 h 163"/>
                <a:gd name="T8" fmla="*/ 277 w 277"/>
                <a:gd name="T9" fmla="*/ 55 h 163"/>
                <a:gd name="T10" fmla="*/ 277 w 277"/>
                <a:gd name="T11" fmla="*/ 163 h 163"/>
                <a:gd name="T12" fmla="*/ 277 w 277"/>
                <a:gd name="T13" fmla="*/ 163 h 163"/>
                <a:gd name="T14" fmla="*/ 222 w 277"/>
                <a:gd name="T15" fmla="*/ 163 h 163"/>
                <a:gd name="T16" fmla="*/ 222 w 277"/>
                <a:gd name="T17" fmla="*/ 163 h 163"/>
                <a:gd name="T18" fmla="*/ 222 w 277"/>
                <a:gd name="T19" fmla="*/ 135 h 163"/>
                <a:gd name="T20" fmla="*/ 222 w 277"/>
                <a:gd name="T21" fmla="*/ 135 h 163"/>
                <a:gd name="T22" fmla="*/ 166 w 277"/>
                <a:gd name="T23" fmla="*/ 135 h 163"/>
                <a:gd name="T24" fmla="*/ 166 w 277"/>
                <a:gd name="T25" fmla="*/ 135 h 163"/>
                <a:gd name="T26" fmla="*/ 166 w 277"/>
                <a:gd name="T27" fmla="*/ 109 h 163"/>
                <a:gd name="T28" fmla="*/ 166 w 277"/>
                <a:gd name="T29" fmla="*/ 109 h 163"/>
                <a:gd name="T30" fmla="*/ 0 w 277"/>
                <a:gd name="T31" fmla="*/ 109 h 163"/>
                <a:gd name="T32" fmla="*/ 0 w 277"/>
                <a:gd name="T33" fmla="*/ 109 h 163"/>
                <a:gd name="T34" fmla="*/ 0 w 277"/>
                <a:gd name="T35" fmla="*/ 109 h 163"/>
                <a:gd name="T36" fmla="*/ 0 w 277"/>
                <a:gd name="T37" fmla="*/ 109 h 163"/>
                <a:gd name="T38" fmla="*/ 0 w 277"/>
                <a:gd name="T39" fmla="*/ 0 h 163"/>
                <a:gd name="T40" fmla="*/ 0 w 277"/>
                <a:gd name="T41" fmla="*/ 0 h 163"/>
                <a:gd name="T42" fmla="*/ 222 w 277"/>
                <a:gd name="T43" fmla="*/ 0 h 163"/>
                <a:gd name="T44" fmla="*/ 222 w 277"/>
                <a:gd name="T45" fmla="*/ 0 h 163"/>
                <a:gd name="T46" fmla="*/ 222 w 277"/>
                <a:gd name="T47" fmla="*/ 0 h 163"/>
                <a:gd name="T48" fmla="*/ 222 w 277"/>
                <a:gd name="T49" fmla="*/ 0 h 1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7"/>
                <a:gd name="T76" fmla="*/ 0 h 163"/>
                <a:gd name="T77" fmla="*/ 277 w 277"/>
                <a:gd name="T78" fmla="*/ 163 h 1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7" h="163">
                  <a:moveTo>
                    <a:pt x="222" y="0"/>
                  </a:moveTo>
                  <a:lnTo>
                    <a:pt x="277" y="0"/>
                  </a:lnTo>
                  <a:lnTo>
                    <a:pt x="277" y="55"/>
                  </a:lnTo>
                  <a:lnTo>
                    <a:pt x="277" y="163"/>
                  </a:lnTo>
                  <a:lnTo>
                    <a:pt x="222" y="163"/>
                  </a:lnTo>
                  <a:lnTo>
                    <a:pt x="222" y="135"/>
                  </a:lnTo>
                  <a:lnTo>
                    <a:pt x="166" y="135"/>
                  </a:lnTo>
                  <a:lnTo>
                    <a:pt x="166" y="109"/>
                  </a:lnTo>
                  <a:lnTo>
                    <a:pt x="0" y="109"/>
                  </a:lnTo>
                  <a:lnTo>
                    <a:pt x="0" y="0"/>
                  </a:lnTo>
                  <a:lnTo>
                    <a:pt x="222" y="0"/>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22" name="Freeform 2502"/>
            <p:cNvSpPr>
              <a:spLocks/>
            </p:cNvSpPr>
            <p:nvPr/>
          </p:nvSpPr>
          <p:spPr bwMode="auto">
            <a:xfrm>
              <a:off x="2902" y="1273"/>
              <a:ext cx="142" cy="278"/>
            </a:xfrm>
            <a:custGeom>
              <a:avLst/>
              <a:gdLst>
                <a:gd name="T0" fmla="*/ 142 w 142"/>
                <a:gd name="T1" fmla="*/ 0 h 278"/>
                <a:gd name="T2" fmla="*/ 142 w 142"/>
                <a:gd name="T3" fmla="*/ 7 h 278"/>
                <a:gd name="T4" fmla="*/ 142 w 142"/>
                <a:gd name="T5" fmla="*/ 7 h 278"/>
                <a:gd name="T6" fmla="*/ 142 w 142"/>
                <a:gd name="T7" fmla="*/ 94 h 278"/>
                <a:gd name="T8" fmla="*/ 142 w 142"/>
                <a:gd name="T9" fmla="*/ 94 h 278"/>
                <a:gd name="T10" fmla="*/ 142 w 142"/>
                <a:gd name="T11" fmla="*/ 177 h 278"/>
                <a:gd name="T12" fmla="*/ 142 w 142"/>
                <a:gd name="T13" fmla="*/ 177 h 278"/>
                <a:gd name="T14" fmla="*/ 142 w 142"/>
                <a:gd name="T15" fmla="*/ 226 h 278"/>
                <a:gd name="T16" fmla="*/ 142 w 142"/>
                <a:gd name="T17" fmla="*/ 226 h 278"/>
                <a:gd name="T18" fmla="*/ 130 w 142"/>
                <a:gd name="T19" fmla="*/ 226 h 278"/>
                <a:gd name="T20" fmla="*/ 130 w 142"/>
                <a:gd name="T21" fmla="*/ 226 h 278"/>
                <a:gd name="T22" fmla="*/ 130 w 142"/>
                <a:gd name="T23" fmla="*/ 278 h 278"/>
                <a:gd name="T24" fmla="*/ 130 w 142"/>
                <a:gd name="T25" fmla="*/ 278 h 278"/>
                <a:gd name="T26" fmla="*/ 22 w 142"/>
                <a:gd name="T27" fmla="*/ 273 h 278"/>
                <a:gd name="T28" fmla="*/ 22 w 142"/>
                <a:gd name="T29" fmla="*/ 273 h 278"/>
                <a:gd name="T30" fmla="*/ 22 w 142"/>
                <a:gd name="T31" fmla="*/ 226 h 278"/>
                <a:gd name="T32" fmla="*/ 22 w 142"/>
                <a:gd name="T33" fmla="*/ 226 h 278"/>
                <a:gd name="T34" fmla="*/ 0 w 142"/>
                <a:gd name="T35" fmla="*/ 226 h 278"/>
                <a:gd name="T36" fmla="*/ 0 w 142"/>
                <a:gd name="T37" fmla="*/ 226 h 278"/>
                <a:gd name="T38" fmla="*/ 3 w 142"/>
                <a:gd name="T39" fmla="*/ 44 h 278"/>
                <a:gd name="T40" fmla="*/ 3 w 142"/>
                <a:gd name="T41" fmla="*/ 44 h 278"/>
                <a:gd name="T42" fmla="*/ 22 w 142"/>
                <a:gd name="T43" fmla="*/ 44 h 278"/>
                <a:gd name="T44" fmla="*/ 22 w 142"/>
                <a:gd name="T45" fmla="*/ 44 h 278"/>
                <a:gd name="T46" fmla="*/ 26 w 142"/>
                <a:gd name="T47" fmla="*/ 44 h 278"/>
                <a:gd name="T48" fmla="*/ 26 w 142"/>
                <a:gd name="T49" fmla="*/ 44 h 278"/>
                <a:gd name="T50" fmla="*/ 62 w 142"/>
                <a:gd name="T51" fmla="*/ 44 h 278"/>
                <a:gd name="T52" fmla="*/ 62 w 142"/>
                <a:gd name="T53" fmla="*/ 44 h 278"/>
                <a:gd name="T54" fmla="*/ 64 w 142"/>
                <a:gd name="T55" fmla="*/ 44 h 278"/>
                <a:gd name="T56" fmla="*/ 64 w 142"/>
                <a:gd name="T57" fmla="*/ 44 h 278"/>
                <a:gd name="T58" fmla="*/ 52 w 142"/>
                <a:gd name="T59" fmla="*/ 23 h 278"/>
                <a:gd name="T60" fmla="*/ 52 w 142"/>
                <a:gd name="T61" fmla="*/ 23 h 278"/>
                <a:gd name="T62" fmla="*/ 50 w 142"/>
                <a:gd name="T63" fmla="*/ 11 h 278"/>
                <a:gd name="T64" fmla="*/ 50 w 142"/>
                <a:gd name="T65" fmla="*/ 11 h 278"/>
                <a:gd name="T66" fmla="*/ 50 w 142"/>
                <a:gd name="T67" fmla="*/ 0 h 278"/>
                <a:gd name="T68" fmla="*/ 50 w 142"/>
                <a:gd name="T69" fmla="*/ 0 h 278"/>
                <a:gd name="T70" fmla="*/ 142 w 142"/>
                <a:gd name="T71" fmla="*/ 0 h 278"/>
                <a:gd name="T72" fmla="*/ 142 w 142"/>
                <a:gd name="T73" fmla="*/ 0 h 278"/>
                <a:gd name="T74" fmla="*/ 142 w 142"/>
                <a:gd name="T75" fmla="*/ 0 h 278"/>
                <a:gd name="T76" fmla="*/ 142 w 142"/>
                <a:gd name="T77" fmla="*/ 0 h 2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42"/>
                <a:gd name="T118" fmla="*/ 0 h 278"/>
                <a:gd name="T119" fmla="*/ 142 w 142"/>
                <a:gd name="T120" fmla="*/ 278 h 27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42" h="278">
                  <a:moveTo>
                    <a:pt x="142" y="0"/>
                  </a:moveTo>
                  <a:lnTo>
                    <a:pt x="142" y="7"/>
                  </a:lnTo>
                  <a:lnTo>
                    <a:pt x="142" y="94"/>
                  </a:lnTo>
                  <a:lnTo>
                    <a:pt x="142" y="177"/>
                  </a:lnTo>
                  <a:lnTo>
                    <a:pt x="142" y="226"/>
                  </a:lnTo>
                  <a:lnTo>
                    <a:pt x="130" y="226"/>
                  </a:lnTo>
                  <a:lnTo>
                    <a:pt x="130" y="278"/>
                  </a:lnTo>
                  <a:lnTo>
                    <a:pt x="22" y="273"/>
                  </a:lnTo>
                  <a:lnTo>
                    <a:pt x="22" y="226"/>
                  </a:lnTo>
                  <a:lnTo>
                    <a:pt x="0" y="226"/>
                  </a:lnTo>
                  <a:lnTo>
                    <a:pt x="3" y="44"/>
                  </a:lnTo>
                  <a:lnTo>
                    <a:pt x="22" y="44"/>
                  </a:lnTo>
                  <a:lnTo>
                    <a:pt x="26" y="44"/>
                  </a:lnTo>
                  <a:lnTo>
                    <a:pt x="62" y="44"/>
                  </a:lnTo>
                  <a:lnTo>
                    <a:pt x="64" y="44"/>
                  </a:lnTo>
                  <a:lnTo>
                    <a:pt x="52" y="23"/>
                  </a:lnTo>
                  <a:lnTo>
                    <a:pt x="50" y="11"/>
                  </a:lnTo>
                  <a:lnTo>
                    <a:pt x="50" y="0"/>
                  </a:lnTo>
                  <a:lnTo>
                    <a:pt x="142"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23" name="Freeform 2503"/>
            <p:cNvSpPr>
              <a:spLocks/>
            </p:cNvSpPr>
            <p:nvPr/>
          </p:nvSpPr>
          <p:spPr bwMode="auto">
            <a:xfrm>
              <a:off x="3044" y="1273"/>
              <a:ext cx="187" cy="226"/>
            </a:xfrm>
            <a:custGeom>
              <a:avLst/>
              <a:gdLst>
                <a:gd name="T0" fmla="*/ 187 w 187"/>
                <a:gd name="T1" fmla="*/ 2 h 226"/>
                <a:gd name="T2" fmla="*/ 187 w 187"/>
                <a:gd name="T3" fmla="*/ 92 h 226"/>
                <a:gd name="T4" fmla="*/ 187 w 187"/>
                <a:gd name="T5" fmla="*/ 92 h 226"/>
                <a:gd name="T6" fmla="*/ 187 w 187"/>
                <a:gd name="T7" fmla="*/ 99 h 226"/>
                <a:gd name="T8" fmla="*/ 187 w 187"/>
                <a:gd name="T9" fmla="*/ 99 h 226"/>
                <a:gd name="T10" fmla="*/ 187 w 187"/>
                <a:gd name="T11" fmla="*/ 191 h 226"/>
                <a:gd name="T12" fmla="*/ 187 w 187"/>
                <a:gd name="T13" fmla="*/ 191 h 226"/>
                <a:gd name="T14" fmla="*/ 187 w 187"/>
                <a:gd name="T15" fmla="*/ 200 h 226"/>
                <a:gd name="T16" fmla="*/ 187 w 187"/>
                <a:gd name="T17" fmla="*/ 200 h 226"/>
                <a:gd name="T18" fmla="*/ 187 w 187"/>
                <a:gd name="T19" fmla="*/ 203 h 226"/>
                <a:gd name="T20" fmla="*/ 187 w 187"/>
                <a:gd name="T21" fmla="*/ 203 h 226"/>
                <a:gd name="T22" fmla="*/ 187 w 187"/>
                <a:gd name="T23" fmla="*/ 214 h 226"/>
                <a:gd name="T24" fmla="*/ 187 w 187"/>
                <a:gd name="T25" fmla="*/ 214 h 226"/>
                <a:gd name="T26" fmla="*/ 187 w 187"/>
                <a:gd name="T27" fmla="*/ 226 h 226"/>
                <a:gd name="T28" fmla="*/ 187 w 187"/>
                <a:gd name="T29" fmla="*/ 226 h 226"/>
                <a:gd name="T30" fmla="*/ 182 w 187"/>
                <a:gd name="T31" fmla="*/ 226 h 226"/>
                <a:gd name="T32" fmla="*/ 182 w 187"/>
                <a:gd name="T33" fmla="*/ 226 h 226"/>
                <a:gd name="T34" fmla="*/ 154 w 187"/>
                <a:gd name="T35" fmla="*/ 226 h 226"/>
                <a:gd name="T36" fmla="*/ 154 w 187"/>
                <a:gd name="T37" fmla="*/ 226 h 226"/>
                <a:gd name="T38" fmla="*/ 0 w 187"/>
                <a:gd name="T39" fmla="*/ 226 h 226"/>
                <a:gd name="T40" fmla="*/ 0 w 187"/>
                <a:gd name="T41" fmla="*/ 226 h 226"/>
                <a:gd name="T42" fmla="*/ 0 w 187"/>
                <a:gd name="T43" fmla="*/ 177 h 226"/>
                <a:gd name="T44" fmla="*/ 0 w 187"/>
                <a:gd name="T45" fmla="*/ 177 h 226"/>
                <a:gd name="T46" fmla="*/ 0 w 187"/>
                <a:gd name="T47" fmla="*/ 94 h 226"/>
                <a:gd name="T48" fmla="*/ 0 w 187"/>
                <a:gd name="T49" fmla="*/ 94 h 226"/>
                <a:gd name="T50" fmla="*/ 0 w 187"/>
                <a:gd name="T51" fmla="*/ 7 h 226"/>
                <a:gd name="T52" fmla="*/ 0 w 187"/>
                <a:gd name="T53" fmla="*/ 7 h 226"/>
                <a:gd name="T54" fmla="*/ 0 w 187"/>
                <a:gd name="T55" fmla="*/ 0 h 226"/>
                <a:gd name="T56" fmla="*/ 0 w 187"/>
                <a:gd name="T57" fmla="*/ 0 h 226"/>
                <a:gd name="T58" fmla="*/ 45 w 187"/>
                <a:gd name="T59" fmla="*/ 2 h 226"/>
                <a:gd name="T60" fmla="*/ 45 w 187"/>
                <a:gd name="T61" fmla="*/ 2 h 226"/>
                <a:gd name="T62" fmla="*/ 187 w 187"/>
                <a:gd name="T63" fmla="*/ 2 h 226"/>
                <a:gd name="T64" fmla="*/ 187 w 187"/>
                <a:gd name="T65" fmla="*/ 2 h 226"/>
                <a:gd name="T66" fmla="*/ 187 w 187"/>
                <a:gd name="T67" fmla="*/ 2 h 226"/>
                <a:gd name="T68" fmla="*/ 187 w 187"/>
                <a:gd name="T69" fmla="*/ 2 h 2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7"/>
                <a:gd name="T106" fmla="*/ 0 h 226"/>
                <a:gd name="T107" fmla="*/ 187 w 187"/>
                <a:gd name="T108" fmla="*/ 226 h 2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7" h="226">
                  <a:moveTo>
                    <a:pt x="187" y="2"/>
                  </a:moveTo>
                  <a:lnTo>
                    <a:pt x="187" y="92"/>
                  </a:lnTo>
                  <a:lnTo>
                    <a:pt x="187" y="99"/>
                  </a:lnTo>
                  <a:lnTo>
                    <a:pt x="187" y="191"/>
                  </a:lnTo>
                  <a:lnTo>
                    <a:pt x="187" y="200"/>
                  </a:lnTo>
                  <a:lnTo>
                    <a:pt x="187" y="203"/>
                  </a:lnTo>
                  <a:lnTo>
                    <a:pt x="187" y="214"/>
                  </a:lnTo>
                  <a:lnTo>
                    <a:pt x="187" y="226"/>
                  </a:lnTo>
                  <a:lnTo>
                    <a:pt x="182" y="226"/>
                  </a:lnTo>
                  <a:lnTo>
                    <a:pt x="154" y="226"/>
                  </a:lnTo>
                  <a:lnTo>
                    <a:pt x="0" y="226"/>
                  </a:lnTo>
                  <a:lnTo>
                    <a:pt x="0" y="177"/>
                  </a:lnTo>
                  <a:lnTo>
                    <a:pt x="0" y="94"/>
                  </a:lnTo>
                  <a:lnTo>
                    <a:pt x="0" y="7"/>
                  </a:lnTo>
                  <a:lnTo>
                    <a:pt x="0" y="0"/>
                  </a:lnTo>
                  <a:lnTo>
                    <a:pt x="45" y="2"/>
                  </a:lnTo>
                  <a:lnTo>
                    <a:pt x="187" y="2"/>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24" name="Freeform 2504"/>
            <p:cNvSpPr>
              <a:spLocks/>
            </p:cNvSpPr>
            <p:nvPr/>
          </p:nvSpPr>
          <p:spPr bwMode="auto">
            <a:xfrm>
              <a:off x="2352" y="1310"/>
              <a:ext cx="241" cy="187"/>
            </a:xfrm>
            <a:custGeom>
              <a:avLst/>
              <a:gdLst>
                <a:gd name="T0" fmla="*/ 241 w 241"/>
                <a:gd name="T1" fmla="*/ 95 h 187"/>
                <a:gd name="T2" fmla="*/ 241 w 241"/>
                <a:gd name="T3" fmla="*/ 109 h 187"/>
                <a:gd name="T4" fmla="*/ 241 w 241"/>
                <a:gd name="T5" fmla="*/ 140 h 187"/>
                <a:gd name="T6" fmla="*/ 194 w 241"/>
                <a:gd name="T7" fmla="*/ 142 h 187"/>
                <a:gd name="T8" fmla="*/ 194 w 241"/>
                <a:gd name="T9" fmla="*/ 149 h 187"/>
                <a:gd name="T10" fmla="*/ 194 w 241"/>
                <a:gd name="T11" fmla="*/ 151 h 187"/>
                <a:gd name="T12" fmla="*/ 196 w 241"/>
                <a:gd name="T13" fmla="*/ 187 h 187"/>
                <a:gd name="T14" fmla="*/ 184 w 241"/>
                <a:gd name="T15" fmla="*/ 187 h 187"/>
                <a:gd name="T16" fmla="*/ 130 w 241"/>
                <a:gd name="T17" fmla="*/ 185 h 187"/>
                <a:gd name="T18" fmla="*/ 128 w 241"/>
                <a:gd name="T19" fmla="*/ 185 h 187"/>
                <a:gd name="T20" fmla="*/ 111 w 241"/>
                <a:gd name="T21" fmla="*/ 185 h 187"/>
                <a:gd name="T22" fmla="*/ 106 w 241"/>
                <a:gd name="T23" fmla="*/ 185 h 187"/>
                <a:gd name="T24" fmla="*/ 92 w 241"/>
                <a:gd name="T25" fmla="*/ 185 h 187"/>
                <a:gd name="T26" fmla="*/ 92 w 241"/>
                <a:gd name="T27" fmla="*/ 185 h 187"/>
                <a:gd name="T28" fmla="*/ 85 w 241"/>
                <a:gd name="T29" fmla="*/ 185 h 187"/>
                <a:gd name="T30" fmla="*/ 83 w 241"/>
                <a:gd name="T31" fmla="*/ 185 h 187"/>
                <a:gd name="T32" fmla="*/ 83 w 241"/>
                <a:gd name="T33" fmla="*/ 185 h 187"/>
                <a:gd name="T34" fmla="*/ 78 w 241"/>
                <a:gd name="T35" fmla="*/ 185 h 187"/>
                <a:gd name="T36" fmla="*/ 73 w 241"/>
                <a:gd name="T37" fmla="*/ 185 h 187"/>
                <a:gd name="T38" fmla="*/ 62 w 241"/>
                <a:gd name="T39" fmla="*/ 185 h 187"/>
                <a:gd name="T40" fmla="*/ 21 w 241"/>
                <a:gd name="T41" fmla="*/ 185 h 187"/>
                <a:gd name="T42" fmla="*/ 19 w 241"/>
                <a:gd name="T43" fmla="*/ 185 h 187"/>
                <a:gd name="T44" fmla="*/ 7 w 241"/>
                <a:gd name="T45" fmla="*/ 185 h 187"/>
                <a:gd name="T46" fmla="*/ 5 w 241"/>
                <a:gd name="T47" fmla="*/ 154 h 187"/>
                <a:gd name="T48" fmla="*/ 5 w 241"/>
                <a:gd name="T49" fmla="*/ 137 h 187"/>
                <a:gd name="T50" fmla="*/ 3 w 241"/>
                <a:gd name="T51" fmla="*/ 95 h 187"/>
                <a:gd name="T52" fmla="*/ 3 w 241"/>
                <a:gd name="T53" fmla="*/ 90 h 187"/>
                <a:gd name="T54" fmla="*/ 3 w 241"/>
                <a:gd name="T55" fmla="*/ 74 h 187"/>
                <a:gd name="T56" fmla="*/ 3 w 241"/>
                <a:gd name="T57" fmla="*/ 48 h 187"/>
                <a:gd name="T58" fmla="*/ 3 w 241"/>
                <a:gd name="T59" fmla="*/ 31 h 187"/>
                <a:gd name="T60" fmla="*/ 0 w 241"/>
                <a:gd name="T61" fmla="*/ 0 h 187"/>
                <a:gd name="T62" fmla="*/ 191 w 241"/>
                <a:gd name="T63" fmla="*/ 5 h 187"/>
                <a:gd name="T64" fmla="*/ 239 w 241"/>
                <a:gd name="T65" fmla="*/ 5 h 187"/>
                <a:gd name="T66" fmla="*/ 239 w 241"/>
                <a:gd name="T67" fmla="*/ 5 h 1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1"/>
                <a:gd name="T103" fmla="*/ 0 h 187"/>
                <a:gd name="T104" fmla="*/ 241 w 241"/>
                <a:gd name="T105" fmla="*/ 187 h 1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1" h="187">
                  <a:moveTo>
                    <a:pt x="239" y="5"/>
                  </a:moveTo>
                  <a:lnTo>
                    <a:pt x="241" y="95"/>
                  </a:lnTo>
                  <a:lnTo>
                    <a:pt x="241" y="109"/>
                  </a:lnTo>
                  <a:lnTo>
                    <a:pt x="241" y="140"/>
                  </a:lnTo>
                  <a:lnTo>
                    <a:pt x="194" y="142"/>
                  </a:lnTo>
                  <a:lnTo>
                    <a:pt x="194" y="149"/>
                  </a:lnTo>
                  <a:lnTo>
                    <a:pt x="194" y="151"/>
                  </a:lnTo>
                  <a:lnTo>
                    <a:pt x="196" y="187"/>
                  </a:lnTo>
                  <a:lnTo>
                    <a:pt x="184" y="187"/>
                  </a:lnTo>
                  <a:lnTo>
                    <a:pt x="130" y="185"/>
                  </a:lnTo>
                  <a:lnTo>
                    <a:pt x="128" y="185"/>
                  </a:lnTo>
                  <a:lnTo>
                    <a:pt x="111" y="185"/>
                  </a:lnTo>
                  <a:lnTo>
                    <a:pt x="106" y="185"/>
                  </a:lnTo>
                  <a:lnTo>
                    <a:pt x="92" y="185"/>
                  </a:lnTo>
                  <a:lnTo>
                    <a:pt x="85" y="185"/>
                  </a:lnTo>
                  <a:lnTo>
                    <a:pt x="83" y="185"/>
                  </a:lnTo>
                  <a:lnTo>
                    <a:pt x="78" y="185"/>
                  </a:lnTo>
                  <a:lnTo>
                    <a:pt x="73" y="185"/>
                  </a:lnTo>
                  <a:lnTo>
                    <a:pt x="62" y="185"/>
                  </a:lnTo>
                  <a:lnTo>
                    <a:pt x="21" y="185"/>
                  </a:lnTo>
                  <a:lnTo>
                    <a:pt x="19" y="185"/>
                  </a:lnTo>
                  <a:lnTo>
                    <a:pt x="7" y="185"/>
                  </a:lnTo>
                  <a:lnTo>
                    <a:pt x="5" y="154"/>
                  </a:lnTo>
                  <a:lnTo>
                    <a:pt x="5" y="137"/>
                  </a:lnTo>
                  <a:lnTo>
                    <a:pt x="3" y="95"/>
                  </a:lnTo>
                  <a:lnTo>
                    <a:pt x="3" y="90"/>
                  </a:lnTo>
                  <a:lnTo>
                    <a:pt x="3" y="74"/>
                  </a:lnTo>
                  <a:lnTo>
                    <a:pt x="3" y="48"/>
                  </a:lnTo>
                  <a:lnTo>
                    <a:pt x="3" y="31"/>
                  </a:lnTo>
                  <a:lnTo>
                    <a:pt x="0" y="0"/>
                  </a:lnTo>
                  <a:lnTo>
                    <a:pt x="191" y="5"/>
                  </a:lnTo>
                  <a:lnTo>
                    <a:pt x="239" y="5"/>
                  </a:lnTo>
                  <a:close/>
                </a:path>
              </a:pathLst>
            </a:custGeom>
            <a:solidFill>
              <a:schemeClr val="accent6"/>
            </a:solidFill>
            <a:ln w="9525" cap="flat" cmpd="sng">
              <a:solidFill>
                <a:schemeClr val="bg1"/>
              </a:solidFill>
              <a:prstDash val="solid"/>
              <a:miter lim="800000"/>
              <a:headEnd type="none" w="med" len="med"/>
              <a:tailEnd type="none" w="med" len="med"/>
            </a:ln>
          </p:spPr>
          <p:txBody>
            <a:bodyPr/>
            <a:lstStyle/>
            <a:p>
              <a:endParaRPr lang="de-DE"/>
            </a:p>
          </p:txBody>
        </p:sp>
        <p:sp>
          <p:nvSpPr>
            <p:cNvPr id="25" name="Freeform 2505"/>
            <p:cNvSpPr>
              <a:spLocks/>
            </p:cNvSpPr>
            <p:nvPr/>
          </p:nvSpPr>
          <p:spPr bwMode="auto">
            <a:xfrm>
              <a:off x="2671" y="1317"/>
              <a:ext cx="234" cy="182"/>
            </a:xfrm>
            <a:custGeom>
              <a:avLst/>
              <a:gdLst>
                <a:gd name="T0" fmla="*/ 234 w 234"/>
                <a:gd name="T1" fmla="*/ 0 h 182"/>
                <a:gd name="T2" fmla="*/ 231 w 234"/>
                <a:gd name="T3" fmla="*/ 182 h 182"/>
                <a:gd name="T4" fmla="*/ 231 w 234"/>
                <a:gd name="T5" fmla="*/ 182 h 182"/>
                <a:gd name="T6" fmla="*/ 229 w 234"/>
                <a:gd name="T7" fmla="*/ 182 h 182"/>
                <a:gd name="T8" fmla="*/ 229 w 234"/>
                <a:gd name="T9" fmla="*/ 182 h 182"/>
                <a:gd name="T10" fmla="*/ 187 w 234"/>
                <a:gd name="T11" fmla="*/ 182 h 182"/>
                <a:gd name="T12" fmla="*/ 187 w 234"/>
                <a:gd name="T13" fmla="*/ 182 h 182"/>
                <a:gd name="T14" fmla="*/ 177 w 234"/>
                <a:gd name="T15" fmla="*/ 182 h 182"/>
                <a:gd name="T16" fmla="*/ 177 w 234"/>
                <a:gd name="T17" fmla="*/ 182 h 182"/>
                <a:gd name="T18" fmla="*/ 0 w 234"/>
                <a:gd name="T19" fmla="*/ 180 h 182"/>
                <a:gd name="T20" fmla="*/ 0 w 234"/>
                <a:gd name="T21" fmla="*/ 180 h 182"/>
                <a:gd name="T22" fmla="*/ 2 w 234"/>
                <a:gd name="T23" fmla="*/ 97 h 182"/>
                <a:gd name="T24" fmla="*/ 2 w 234"/>
                <a:gd name="T25" fmla="*/ 97 h 182"/>
                <a:gd name="T26" fmla="*/ 2 w 234"/>
                <a:gd name="T27" fmla="*/ 90 h 182"/>
                <a:gd name="T28" fmla="*/ 2 w 234"/>
                <a:gd name="T29" fmla="*/ 90 h 182"/>
                <a:gd name="T30" fmla="*/ 47 w 234"/>
                <a:gd name="T31" fmla="*/ 90 h 182"/>
                <a:gd name="T32" fmla="*/ 47 w 234"/>
                <a:gd name="T33" fmla="*/ 90 h 182"/>
                <a:gd name="T34" fmla="*/ 50 w 234"/>
                <a:gd name="T35" fmla="*/ 50 h 182"/>
                <a:gd name="T36" fmla="*/ 50 w 234"/>
                <a:gd name="T37" fmla="*/ 50 h 182"/>
                <a:gd name="T38" fmla="*/ 97 w 234"/>
                <a:gd name="T39" fmla="*/ 50 h 182"/>
                <a:gd name="T40" fmla="*/ 97 w 234"/>
                <a:gd name="T41" fmla="*/ 50 h 182"/>
                <a:gd name="T42" fmla="*/ 97 w 234"/>
                <a:gd name="T43" fmla="*/ 3 h 182"/>
                <a:gd name="T44" fmla="*/ 97 w 234"/>
                <a:gd name="T45" fmla="*/ 3 h 182"/>
                <a:gd name="T46" fmla="*/ 142 w 234"/>
                <a:gd name="T47" fmla="*/ 3 h 182"/>
                <a:gd name="T48" fmla="*/ 142 w 234"/>
                <a:gd name="T49" fmla="*/ 3 h 182"/>
                <a:gd name="T50" fmla="*/ 187 w 234"/>
                <a:gd name="T51" fmla="*/ 3 h 182"/>
                <a:gd name="T52" fmla="*/ 187 w 234"/>
                <a:gd name="T53" fmla="*/ 3 h 182"/>
                <a:gd name="T54" fmla="*/ 234 w 234"/>
                <a:gd name="T55" fmla="*/ 0 h 182"/>
                <a:gd name="T56" fmla="*/ 234 w 234"/>
                <a:gd name="T57" fmla="*/ 0 h 182"/>
                <a:gd name="T58" fmla="*/ 234 w 234"/>
                <a:gd name="T59" fmla="*/ 0 h 182"/>
                <a:gd name="T60" fmla="*/ 234 w 234"/>
                <a:gd name="T61" fmla="*/ 0 h 1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34"/>
                <a:gd name="T94" fmla="*/ 0 h 182"/>
                <a:gd name="T95" fmla="*/ 234 w 234"/>
                <a:gd name="T96" fmla="*/ 182 h 18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34" h="182">
                  <a:moveTo>
                    <a:pt x="234" y="0"/>
                  </a:moveTo>
                  <a:lnTo>
                    <a:pt x="231" y="182"/>
                  </a:lnTo>
                  <a:lnTo>
                    <a:pt x="229" y="182"/>
                  </a:lnTo>
                  <a:lnTo>
                    <a:pt x="187" y="182"/>
                  </a:lnTo>
                  <a:lnTo>
                    <a:pt x="177" y="182"/>
                  </a:lnTo>
                  <a:lnTo>
                    <a:pt x="0" y="180"/>
                  </a:lnTo>
                  <a:lnTo>
                    <a:pt x="2" y="97"/>
                  </a:lnTo>
                  <a:lnTo>
                    <a:pt x="2" y="90"/>
                  </a:lnTo>
                  <a:lnTo>
                    <a:pt x="47" y="90"/>
                  </a:lnTo>
                  <a:lnTo>
                    <a:pt x="50" y="50"/>
                  </a:lnTo>
                  <a:lnTo>
                    <a:pt x="97" y="50"/>
                  </a:lnTo>
                  <a:lnTo>
                    <a:pt x="97" y="3"/>
                  </a:lnTo>
                  <a:lnTo>
                    <a:pt x="142" y="3"/>
                  </a:lnTo>
                  <a:lnTo>
                    <a:pt x="187" y="3"/>
                  </a:lnTo>
                  <a:lnTo>
                    <a:pt x="234"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26" name="Freeform 2506"/>
            <p:cNvSpPr>
              <a:spLocks/>
            </p:cNvSpPr>
            <p:nvPr/>
          </p:nvSpPr>
          <p:spPr bwMode="auto">
            <a:xfrm>
              <a:off x="2076" y="1332"/>
              <a:ext cx="283" cy="165"/>
            </a:xfrm>
            <a:custGeom>
              <a:avLst/>
              <a:gdLst>
                <a:gd name="T0" fmla="*/ 33 w 283"/>
                <a:gd name="T1" fmla="*/ 0 h 165"/>
                <a:gd name="T2" fmla="*/ 47 w 283"/>
                <a:gd name="T3" fmla="*/ 0 h 165"/>
                <a:gd name="T4" fmla="*/ 54 w 283"/>
                <a:gd name="T5" fmla="*/ 0 h 165"/>
                <a:gd name="T6" fmla="*/ 61 w 283"/>
                <a:gd name="T7" fmla="*/ 2 h 165"/>
                <a:gd name="T8" fmla="*/ 71 w 283"/>
                <a:gd name="T9" fmla="*/ 2 h 165"/>
                <a:gd name="T10" fmla="*/ 75 w 283"/>
                <a:gd name="T11" fmla="*/ 2 h 165"/>
                <a:gd name="T12" fmla="*/ 82 w 283"/>
                <a:gd name="T13" fmla="*/ 2 h 165"/>
                <a:gd name="T14" fmla="*/ 94 w 283"/>
                <a:gd name="T15" fmla="*/ 2 h 165"/>
                <a:gd name="T16" fmla="*/ 137 w 283"/>
                <a:gd name="T17" fmla="*/ 0 h 165"/>
                <a:gd name="T18" fmla="*/ 172 w 283"/>
                <a:gd name="T19" fmla="*/ 0 h 165"/>
                <a:gd name="T20" fmla="*/ 179 w 283"/>
                <a:gd name="T21" fmla="*/ 0 h 165"/>
                <a:gd name="T22" fmla="*/ 186 w 283"/>
                <a:gd name="T23" fmla="*/ 0 h 165"/>
                <a:gd name="T24" fmla="*/ 196 w 283"/>
                <a:gd name="T25" fmla="*/ 0 h 165"/>
                <a:gd name="T26" fmla="*/ 250 w 283"/>
                <a:gd name="T27" fmla="*/ 0 h 165"/>
                <a:gd name="T28" fmla="*/ 260 w 283"/>
                <a:gd name="T29" fmla="*/ 0 h 165"/>
                <a:gd name="T30" fmla="*/ 276 w 283"/>
                <a:gd name="T31" fmla="*/ 0 h 165"/>
                <a:gd name="T32" fmla="*/ 279 w 283"/>
                <a:gd name="T33" fmla="*/ 18 h 165"/>
                <a:gd name="T34" fmla="*/ 279 w 283"/>
                <a:gd name="T35" fmla="*/ 26 h 165"/>
                <a:gd name="T36" fmla="*/ 279 w 283"/>
                <a:gd name="T37" fmla="*/ 52 h 165"/>
                <a:gd name="T38" fmla="*/ 279 w 283"/>
                <a:gd name="T39" fmla="*/ 68 h 165"/>
                <a:gd name="T40" fmla="*/ 279 w 283"/>
                <a:gd name="T41" fmla="*/ 73 h 165"/>
                <a:gd name="T42" fmla="*/ 281 w 283"/>
                <a:gd name="T43" fmla="*/ 115 h 165"/>
                <a:gd name="T44" fmla="*/ 281 w 283"/>
                <a:gd name="T45" fmla="*/ 132 h 165"/>
                <a:gd name="T46" fmla="*/ 283 w 283"/>
                <a:gd name="T47" fmla="*/ 163 h 165"/>
                <a:gd name="T48" fmla="*/ 281 w 283"/>
                <a:gd name="T49" fmla="*/ 163 h 165"/>
                <a:gd name="T50" fmla="*/ 276 w 283"/>
                <a:gd name="T51" fmla="*/ 163 h 165"/>
                <a:gd name="T52" fmla="*/ 271 w 283"/>
                <a:gd name="T53" fmla="*/ 163 h 165"/>
                <a:gd name="T54" fmla="*/ 271 w 283"/>
                <a:gd name="T55" fmla="*/ 163 h 165"/>
                <a:gd name="T56" fmla="*/ 267 w 283"/>
                <a:gd name="T57" fmla="*/ 165 h 165"/>
                <a:gd name="T58" fmla="*/ 248 w 283"/>
                <a:gd name="T59" fmla="*/ 163 h 165"/>
                <a:gd name="T60" fmla="*/ 184 w 283"/>
                <a:gd name="T61" fmla="*/ 163 h 165"/>
                <a:gd name="T62" fmla="*/ 175 w 283"/>
                <a:gd name="T63" fmla="*/ 163 h 165"/>
                <a:gd name="T64" fmla="*/ 172 w 283"/>
                <a:gd name="T65" fmla="*/ 163 h 165"/>
                <a:gd name="T66" fmla="*/ 165 w 283"/>
                <a:gd name="T67" fmla="*/ 165 h 165"/>
                <a:gd name="T68" fmla="*/ 144 w 283"/>
                <a:gd name="T69" fmla="*/ 165 h 165"/>
                <a:gd name="T70" fmla="*/ 137 w 283"/>
                <a:gd name="T71" fmla="*/ 163 h 165"/>
                <a:gd name="T72" fmla="*/ 45 w 283"/>
                <a:gd name="T73" fmla="*/ 165 h 165"/>
                <a:gd name="T74" fmla="*/ 0 w 283"/>
                <a:gd name="T75" fmla="*/ 165 h 165"/>
                <a:gd name="T76" fmla="*/ 0 w 283"/>
                <a:gd name="T77" fmla="*/ 75 h 165"/>
                <a:gd name="T78" fmla="*/ 0 w 283"/>
                <a:gd name="T79" fmla="*/ 56 h 165"/>
                <a:gd name="T80" fmla="*/ 0 w 283"/>
                <a:gd name="T81" fmla="*/ 42 h 165"/>
                <a:gd name="T82" fmla="*/ 0 w 283"/>
                <a:gd name="T83" fmla="*/ 2 h 165"/>
                <a:gd name="T84" fmla="*/ 0 w 283"/>
                <a:gd name="T85" fmla="*/ 2 h 1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83"/>
                <a:gd name="T130" fmla="*/ 0 h 165"/>
                <a:gd name="T131" fmla="*/ 283 w 283"/>
                <a:gd name="T132" fmla="*/ 165 h 16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83" h="165">
                  <a:moveTo>
                    <a:pt x="0" y="2"/>
                  </a:moveTo>
                  <a:lnTo>
                    <a:pt x="33" y="0"/>
                  </a:lnTo>
                  <a:lnTo>
                    <a:pt x="47" y="0"/>
                  </a:lnTo>
                  <a:lnTo>
                    <a:pt x="54" y="0"/>
                  </a:lnTo>
                  <a:lnTo>
                    <a:pt x="61" y="2"/>
                  </a:lnTo>
                  <a:lnTo>
                    <a:pt x="71" y="2"/>
                  </a:lnTo>
                  <a:lnTo>
                    <a:pt x="75" y="2"/>
                  </a:lnTo>
                  <a:lnTo>
                    <a:pt x="82" y="2"/>
                  </a:lnTo>
                  <a:lnTo>
                    <a:pt x="94" y="2"/>
                  </a:lnTo>
                  <a:lnTo>
                    <a:pt x="137" y="0"/>
                  </a:lnTo>
                  <a:lnTo>
                    <a:pt x="172" y="0"/>
                  </a:lnTo>
                  <a:lnTo>
                    <a:pt x="179" y="0"/>
                  </a:lnTo>
                  <a:lnTo>
                    <a:pt x="186" y="0"/>
                  </a:lnTo>
                  <a:lnTo>
                    <a:pt x="196" y="0"/>
                  </a:lnTo>
                  <a:lnTo>
                    <a:pt x="250" y="0"/>
                  </a:lnTo>
                  <a:lnTo>
                    <a:pt x="260" y="0"/>
                  </a:lnTo>
                  <a:lnTo>
                    <a:pt x="276" y="0"/>
                  </a:lnTo>
                  <a:lnTo>
                    <a:pt x="279" y="18"/>
                  </a:lnTo>
                  <a:lnTo>
                    <a:pt x="279" y="26"/>
                  </a:lnTo>
                  <a:lnTo>
                    <a:pt x="279" y="52"/>
                  </a:lnTo>
                  <a:lnTo>
                    <a:pt x="279" y="68"/>
                  </a:lnTo>
                  <a:lnTo>
                    <a:pt x="279" y="73"/>
                  </a:lnTo>
                  <a:lnTo>
                    <a:pt x="281" y="115"/>
                  </a:lnTo>
                  <a:lnTo>
                    <a:pt x="281" y="132"/>
                  </a:lnTo>
                  <a:lnTo>
                    <a:pt x="283" y="163"/>
                  </a:lnTo>
                  <a:lnTo>
                    <a:pt x="281" y="163"/>
                  </a:lnTo>
                  <a:lnTo>
                    <a:pt x="276" y="163"/>
                  </a:lnTo>
                  <a:lnTo>
                    <a:pt x="271" y="163"/>
                  </a:lnTo>
                  <a:lnTo>
                    <a:pt x="267" y="165"/>
                  </a:lnTo>
                  <a:lnTo>
                    <a:pt x="248" y="163"/>
                  </a:lnTo>
                  <a:lnTo>
                    <a:pt x="184" y="163"/>
                  </a:lnTo>
                  <a:lnTo>
                    <a:pt x="175" y="163"/>
                  </a:lnTo>
                  <a:lnTo>
                    <a:pt x="172" y="163"/>
                  </a:lnTo>
                  <a:lnTo>
                    <a:pt x="165" y="165"/>
                  </a:lnTo>
                  <a:lnTo>
                    <a:pt x="144" y="165"/>
                  </a:lnTo>
                  <a:lnTo>
                    <a:pt x="137" y="163"/>
                  </a:lnTo>
                  <a:lnTo>
                    <a:pt x="45" y="165"/>
                  </a:lnTo>
                  <a:lnTo>
                    <a:pt x="0" y="165"/>
                  </a:lnTo>
                  <a:lnTo>
                    <a:pt x="0" y="75"/>
                  </a:lnTo>
                  <a:lnTo>
                    <a:pt x="0" y="56"/>
                  </a:lnTo>
                  <a:lnTo>
                    <a:pt x="0" y="42"/>
                  </a:lnTo>
                  <a:lnTo>
                    <a:pt x="0" y="2"/>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27" name="Freeform 2507"/>
            <p:cNvSpPr>
              <a:spLocks/>
            </p:cNvSpPr>
            <p:nvPr/>
          </p:nvSpPr>
          <p:spPr bwMode="auto">
            <a:xfrm>
              <a:off x="1414" y="1334"/>
              <a:ext cx="222" cy="165"/>
            </a:xfrm>
            <a:custGeom>
              <a:avLst/>
              <a:gdLst>
                <a:gd name="T0" fmla="*/ 0 w 222"/>
                <a:gd name="T1" fmla="*/ 0 h 165"/>
                <a:gd name="T2" fmla="*/ 166 w 222"/>
                <a:gd name="T3" fmla="*/ 0 h 165"/>
                <a:gd name="T4" fmla="*/ 166 w 222"/>
                <a:gd name="T5" fmla="*/ 0 h 165"/>
                <a:gd name="T6" fmla="*/ 166 w 222"/>
                <a:gd name="T7" fmla="*/ 26 h 165"/>
                <a:gd name="T8" fmla="*/ 166 w 222"/>
                <a:gd name="T9" fmla="*/ 26 h 165"/>
                <a:gd name="T10" fmla="*/ 222 w 222"/>
                <a:gd name="T11" fmla="*/ 26 h 165"/>
                <a:gd name="T12" fmla="*/ 222 w 222"/>
                <a:gd name="T13" fmla="*/ 26 h 165"/>
                <a:gd name="T14" fmla="*/ 222 w 222"/>
                <a:gd name="T15" fmla="*/ 163 h 165"/>
                <a:gd name="T16" fmla="*/ 222 w 222"/>
                <a:gd name="T17" fmla="*/ 163 h 165"/>
                <a:gd name="T18" fmla="*/ 0 w 222"/>
                <a:gd name="T19" fmla="*/ 165 h 165"/>
                <a:gd name="T20" fmla="*/ 0 w 222"/>
                <a:gd name="T21" fmla="*/ 165 h 165"/>
                <a:gd name="T22" fmla="*/ 0 w 222"/>
                <a:gd name="T23" fmla="*/ 0 h 165"/>
                <a:gd name="T24" fmla="*/ 0 w 222"/>
                <a:gd name="T25" fmla="*/ 0 h 165"/>
                <a:gd name="T26" fmla="*/ 0 w 222"/>
                <a:gd name="T27" fmla="*/ 0 h 165"/>
                <a:gd name="T28" fmla="*/ 0 w 222"/>
                <a:gd name="T29" fmla="*/ 0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22"/>
                <a:gd name="T46" fmla="*/ 0 h 165"/>
                <a:gd name="T47" fmla="*/ 222 w 222"/>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22" h="165">
                  <a:moveTo>
                    <a:pt x="0" y="0"/>
                  </a:moveTo>
                  <a:lnTo>
                    <a:pt x="166" y="0"/>
                  </a:lnTo>
                  <a:lnTo>
                    <a:pt x="166" y="26"/>
                  </a:lnTo>
                  <a:lnTo>
                    <a:pt x="222" y="26"/>
                  </a:lnTo>
                  <a:lnTo>
                    <a:pt x="222" y="163"/>
                  </a:lnTo>
                  <a:lnTo>
                    <a:pt x="0" y="165"/>
                  </a:lnTo>
                  <a:lnTo>
                    <a:pt x="0" y="0"/>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28" name="Freeform 2508"/>
            <p:cNvSpPr>
              <a:spLocks/>
            </p:cNvSpPr>
            <p:nvPr/>
          </p:nvSpPr>
          <p:spPr bwMode="auto">
            <a:xfrm>
              <a:off x="1856" y="1386"/>
              <a:ext cx="220" cy="220"/>
            </a:xfrm>
            <a:custGeom>
              <a:avLst/>
              <a:gdLst>
                <a:gd name="T0" fmla="*/ 220 w 220"/>
                <a:gd name="T1" fmla="*/ 2 h 220"/>
                <a:gd name="T2" fmla="*/ 220 w 220"/>
                <a:gd name="T3" fmla="*/ 21 h 220"/>
                <a:gd name="T4" fmla="*/ 220 w 220"/>
                <a:gd name="T5" fmla="*/ 21 h 220"/>
                <a:gd name="T6" fmla="*/ 220 w 220"/>
                <a:gd name="T7" fmla="*/ 111 h 220"/>
                <a:gd name="T8" fmla="*/ 220 w 220"/>
                <a:gd name="T9" fmla="*/ 111 h 220"/>
                <a:gd name="T10" fmla="*/ 203 w 220"/>
                <a:gd name="T11" fmla="*/ 111 h 220"/>
                <a:gd name="T12" fmla="*/ 203 w 220"/>
                <a:gd name="T13" fmla="*/ 111 h 220"/>
                <a:gd name="T14" fmla="*/ 201 w 220"/>
                <a:gd name="T15" fmla="*/ 139 h 220"/>
                <a:gd name="T16" fmla="*/ 201 w 220"/>
                <a:gd name="T17" fmla="*/ 139 h 220"/>
                <a:gd name="T18" fmla="*/ 194 w 220"/>
                <a:gd name="T19" fmla="*/ 139 h 220"/>
                <a:gd name="T20" fmla="*/ 194 w 220"/>
                <a:gd name="T21" fmla="*/ 139 h 220"/>
                <a:gd name="T22" fmla="*/ 194 w 220"/>
                <a:gd name="T23" fmla="*/ 165 h 220"/>
                <a:gd name="T24" fmla="*/ 194 w 220"/>
                <a:gd name="T25" fmla="*/ 165 h 220"/>
                <a:gd name="T26" fmla="*/ 184 w 220"/>
                <a:gd name="T27" fmla="*/ 165 h 220"/>
                <a:gd name="T28" fmla="*/ 184 w 220"/>
                <a:gd name="T29" fmla="*/ 165 h 220"/>
                <a:gd name="T30" fmla="*/ 175 w 220"/>
                <a:gd name="T31" fmla="*/ 165 h 220"/>
                <a:gd name="T32" fmla="*/ 175 w 220"/>
                <a:gd name="T33" fmla="*/ 165 h 220"/>
                <a:gd name="T34" fmla="*/ 175 w 220"/>
                <a:gd name="T35" fmla="*/ 220 h 220"/>
                <a:gd name="T36" fmla="*/ 175 w 220"/>
                <a:gd name="T37" fmla="*/ 220 h 220"/>
                <a:gd name="T38" fmla="*/ 109 w 220"/>
                <a:gd name="T39" fmla="*/ 220 h 220"/>
                <a:gd name="T40" fmla="*/ 109 w 220"/>
                <a:gd name="T41" fmla="*/ 220 h 220"/>
                <a:gd name="T42" fmla="*/ 0 w 220"/>
                <a:gd name="T43" fmla="*/ 217 h 220"/>
                <a:gd name="T44" fmla="*/ 0 w 220"/>
                <a:gd name="T45" fmla="*/ 217 h 220"/>
                <a:gd name="T46" fmla="*/ 0 w 220"/>
                <a:gd name="T47" fmla="*/ 0 h 220"/>
                <a:gd name="T48" fmla="*/ 0 w 220"/>
                <a:gd name="T49" fmla="*/ 0 h 220"/>
                <a:gd name="T50" fmla="*/ 83 w 220"/>
                <a:gd name="T51" fmla="*/ 0 h 220"/>
                <a:gd name="T52" fmla="*/ 83 w 220"/>
                <a:gd name="T53" fmla="*/ 0 h 220"/>
                <a:gd name="T54" fmla="*/ 165 w 220"/>
                <a:gd name="T55" fmla="*/ 2 h 220"/>
                <a:gd name="T56" fmla="*/ 165 w 220"/>
                <a:gd name="T57" fmla="*/ 2 h 220"/>
                <a:gd name="T58" fmla="*/ 220 w 220"/>
                <a:gd name="T59" fmla="*/ 2 h 220"/>
                <a:gd name="T60" fmla="*/ 220 w 220"/>
                <a:gd name="T61" fmla="*/ 2 h 220"/>
                <a:gd name="T62" fmla="*/ 220 w 220"/>
                <a:gd name="T63" fmla="*/ 2 h 220"/>
                <a:gd name="T64" fmla="*/ 220 w 220"/>
                <a:gd name="T65" fmla="*/ 2 h 2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0"/>
                <a:gd name="T100" fmla="*/ 0 h 220"/>
                <a:gd name="T101" fmla="*/ 220 w 220"/>
                <a:gd name="T102" fmla="*/ 220 h 2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0" h="220">
                  <a:moveTo>
                    <a:pt x="220" y="2"/>
                  </a:moveTo>
                  <a:lnTo>
                    <a:pt x="220" y="21"/>
                  </a:lnTo>
                  <a:lnTo>
                    <a:pt x="220" y="111"/>
                  </a:lnTo>
                  <a:lnTo>
                    <a:pt x="203" y="111"/>
                  </a:lnTo>
                  <a:lnTo>
                    <a:pt x="201" y="139"/>
                  </a:lnTo>
                  <a:lnTo>
                    <a:pt x="194" y="139"/>
                  </a:lnTo>
                  <a:lnTo>
                    <a:pt x="194" y="165"/>
                  </a:lnTo>
                  <a:lnTo>
                    <a:pt x="184" y="165"/>
                  </a:lnTo>
                  <a:lnTo>
                    <a:pt x="175" y="165"/>
                  </a:lnTo>
                  <a:lnTo>
                    <a:pt x="175" y="220"/>
                  </a:lnTo>
                  <a:lnTo>
                    <a:pt x="109" y="220"/>
                  </a:lnTo>
                  <a:lnTo>
                    <a:pt x="0" y="217"/>
                  </a:lnTo>
                  <a:lnTo>
                    <a:pt x="0" y="0"/>
                  </a:lnTo>
                  <a:lnTo>
                    <a:pt x="83" y="0"/>
                  </a:lnTo>
                  <a:lnTo>
                    <a:pt x="165" y="2"/>
                  </a:lnTo>
                  <a:lnTo>
                    <a:pt x="220" y="2"/>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29" name="Freeform 2509"/>
            <p:cNvSpPr>
              <a:spLocks/>
            </p:cNvSpPr>
            <p:nvPr/>
          </p:nvSpPr>
          <p:spPr bwMode="auto">
            <a:xfrm>
              <a:off x="1608" y="1386"/>
              <a:ext cx="248" cy="194"/>
            </a:xfrm>
            <a:custGeom>
              <a:avLst/>
              <a:gdLst>
                <a:gd name="T0" fmla="*/ 83 w 248"/>
                <a:gd name="T1" fmla="*/ 2 h 194"/>
                <a:gd name="T2" fmla="*/ 191 w 248"/>
                <a:gd name="T3" fmla="*/ 2 h 194"/>
                <a:gd name="T4" fmla="*/ 191 w 248"/>
                <a:gd name="T5" fmla="*/ 2 h 194"/>
                <a:gd name="T6" fmla="*/ 201 w 248"/>
                <a:gd name="T7" fmla="*/ 2 h 194"/>
                <a:gd name="T8" fmla="*/ 201 w 248"/>
                <a:gd name="T9" fmla="*/ 2 h 194"/>
                <a:gd name="T10" fmla="*/ 248 w 248"/>
                <a:gd name="T11" fmla="*/ 0 h 194"/>
                <a:gd name="T12" fmla="*/ 248 w 248"/>
                <a:gd name="T13" fmla="*/ 0 h 194"/>
                <a:gd name="T14" fmla="*/ 248 w 248"/>
                <a:gd name="T15" fmla="*/ 156 h 194"/>
                <a:gd name="T16" fmla="*/ 248 w 248"/>
                <a:gd name="T17" fmla="*/ 156 h 194"/>
                <a:gd name="T18" fmla="*/ 194 w 248"/>
                <a:gd name="T19" fmla="*/ 156 h 194"/>
                <a:gd name="T20" fmla="*/ 194 w 248"/>
                <a:gd name="T21" fmla="*/ 156 h 194"/>
                <a:gd name="T22" fmla="*/ 194 w 248"/>
                <a:gd name="T23" fmla="*/ 165 h 194"/>
                <a:gd name="T24" fmla="*/ 194 w 248"/>
                <a:gd name="T25" fmla="*/ 165 h 194"/>
                <a:gd name="T26" fmla="*/ 139 w 248"/>
                <a:gd name="T27" fmla="*/ 165 h 194"/>
                <a:gd name="T28" fmla="*/ 139 w 248"/>
                <a:gd name="T29" fmla="*/ 165 h 194"/>
                <a:gd name="T30" fmla="*/ 139 w 248"/>
                <a:gd name="T31" fmla="*/ 194 h 194"/>
                <a:gd name="T32" fmla="*/ 139 w 248"/>
                <a:gd name="T33" fmla="*/ 194 h 194"/>
                <a:gd name="T34" fmla="*/ 28 w 248"/>
                <a:gd name="T35" fmla="*/ 194 h 194"/>
                <a:gd name="T36" fmla="*/ 28 w 248"/>
                <a:gd name="T37" fmla="*/ 194 h 194"/>
                <a:gd name="T38" fmla="*/ 28 w 248"/>
                <a:gd name="T39" fmla="*/ 165 h 194"/>
                <a:gd name="T40" fmla="*/ 28 w 248"/>
                <a:gd name="T41" fmla="*/ 165 h 194"/>
                <a:gd name="T42" fmla="*/ 0 w 248"/>
                <a:gd name="T43" fmla="*/ 165 h 194"/>
                <a:gd name="T44" fmla="*/ 0 w 248"/>
                <a:gd name="T45" fmla="*/ 165 h 194"/>
                <a:gd name="T46" fmla="*/ 0 w 248"/>
                <a:gd name="T47" fmla="*/ 111 h 194"/>
                <a:gd name="T48" fmla="*/ 0 w 248"/>
                <a:gd name="T49" fmla="*/ 111 h 194"/>
                <a:gd name="T50" fmla="*/ 28 w 248"/>
                <a:gd name="T51" fmla="*/ 111 h 194"/>
                <a:gd name="T52" fmla="*/ 28 w 248"/>
                <a:gd name="T53" fmla="*/ 111 h 194"/>
                <a:gd name="T54" fmla="*/ 28 w 248"/>
                <a:gd name="T55" fmla="*/ 2 h 194"/>
                <a:gd name="T56" fmla="*/ 28 w 248"/>
                <a:gd name="T57" fmla="*/ 2 h 194"/>
                <a:gd name="T58" fmla="*/ 83 w 248"/>
                <a:gd name="T59" fmla="*/ 2 h 194"/>
                <a:gd name="T60" fmla="*/ 83 w 248"/>
                <a:gd name="T61" fmla="*/ 2 h 194"/>
                <a:gd name="T62" fmla="*/ 83 w 248"/>
                <a:gd name="T63" fmla="*/ 2 h 194"/>
                <a:gd name="T64" fmla="*/ 83 w 248"/>
                <a:gd name="T65" fmla="*/ 2 h 1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8"/>
                <a:gd name="T100" fmla="*/ 0 h 194"/>
                <a:gd name="T101" fmla="*/ 248 w 248"/>
                <a:gd name="T102" fmla="*/ 194 h 19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8" h="194">
                  <a:moveTo>
                    <a:pt x="83" y="2"/>
                  </a:moveTo>
                  <a:lnTo>
                    <a:pt x="191" y="2"/>
                  </a:lnTo>
                  <a:lnTo>
                    <a:pt x="201" y="2"/>
                  </a:lnTo>
                  <a:lnTo>
                    <a:pt x="248" y="0"/>
                  </a:lnTo>
                  <a:lnTo>
                    <a:pt x="248" y="156"/>
                  </a:lnTo>
                  <a:lnTo>
                    <a:pt x="194" y="156"/>
                  </a:lnTo>
                  <a:lnTo>
                    <a:pt x="194" y="165"/>
                  </a:lnTo>
                  <a:lnTo>
                    <a:pt x="139" y="165"/>
                  </a:lnTo>
                  <a:lnTo>
                    <a:pt x="139" y="194"/>
                  </a:lnTo>
                  <a:lnTo>
                    <a:pt x="28" y="194"/>
                  </a:lnTo>
                  <a:lnTo>
                    <a:pt x="28" y="165"/>
                  </a:lnTo>
                  <a:lnTo>
                    <a:pt x="0" y="165"/>
                  </a:lnTo>
                  <a:lnTo>
                    <a:pt x="0" y="111"/>
                  </a:lnTo>
                  <a:lnTo>
                    <a:pt x="28" y="111"/>
                  </a:lnTo>
                  <a:lnTo>
                    <a:pt x="28" y="2"/>
                  </a:lnTo>
                  <a:lnTo>
                    <a:pt x="83" y="2"/>
                  </a:lnTo>
                  <a:close/>
                </a:path>
              </a:pathLst>
            </a:custGeom>
            <a:solidFill>
              <a:schemeClr val="accent5"/>
            </a:solidFill>
            <a:ln w="9525" cap="flat" cmpd="sng">
              <a:solidFill>
                <a:schemeClr val="bg1"/>
              </a:solidFill>
              <a:prstDash val="solid"/>
              <a:miter lim="800000"/>
              <a:headEnd/>
              <a:tailEnd/>
            </a:ln>
          </p:spPr>
          <p:txBody>
            <a:bodyPr/>
            <a:lstStyle/>
            <a:p>
              <a:endParaRPr lang="de-DE"/>
            </a:p>
          </p:txBody>
        </p:sp>
        <p:sp>
          <p:nvSpPr>
            <p:cNvPr id="30" name="Freeform 2510"/>
            <p:cNvSpPr>
              <a:spLocks/>
            </p:cNvSpPr>
            <p:nvPr/>
          </p:nvSpPr>
          <p:spPr bwMode="auto">
            <a:xfrm>
              <a:off x="3191" y="1407"/>
              <a:ext cx="271" cy="149"/>
            </a:xfrm>
            <a:custGeom>
              <a:avLst/>
              <a:gdLst>
                <a:gd name="T0" fmla="*/ 271 w 271"/>
                <a:gd name="T1" fmla="*/ 0 h 149"/>
                <a:gd name="T2" fmla="*/ 271 w 271"/>
                <a:gd name="T3" fmla="*/ 149 h 149"/>
                <a:gd name="T4" fmla="*/ 271 w 271"/>
                <a:gd name="T5" fmla="*/ 149 h 149"/>
                <a:gd name="T6" fmla="*/ 127 w 271"/>
                <a:gd name="T7" fmla="*/ 147 h 149"/>
                <a:gd name="T8" fmla="*/ 127 w 271"/>
                <a:gd name="T9" fmla="*/ 147 h 149"/>
                <a:gd name="T10" fmla="*/ 127 w 271"/>
                <a:gd name="T11" fmla="*/ 139 h 149"/>
                <a:gd name="T12" fmla="*/ 127 w 271"/>
                <a:gd name="T13" fmla="*/ 139 h 149"/>
                <a:gd name="T14" fmla="*/ 127 w 271"/>
                <a:gd name="T15" fmla="*/ 137 h 149"/>
                <a:gd name="T16" fmla="*/ 127 w 271"/>
                <a:gd name="T17" fmla="*/ 137 h 149"/>
                <a:gd name="T18" fmla="*/ 127 w 271"/>
                <a:gd name="T19" fmla="*/ 128 h 149"/>
                <a:gd name="T20" fmla="*/ 127 w 271"/>
                <a:gd name="T21" fmla="*/ 128 h 149"/>
                <a:gd name="T22" fmla="*/ 92 w 271"/>
                <a:gd name="T23" fmla="*/ 128 h 149"/>
                <a:gd name="T24" fmla="*/ 92 w 271"/>
                <a:gd name="T25" fmla="*/ 128 h 149"/>
                <a:gd name="T26" fmla="*/ 89 w 271"/>
                <a:gd name="T27" fmla="*/ 139 h 149"/>
                <a:gd name="T28" fmla="*/ 89 w 271"/>
                <a:gd name="T29" fmla="*/ 139 h 149"/>
                <a:gd name="T30" fmla="*/ 89 w 271"/>
                <a:gd name="T31" fmla="*/ 147 h 149"/>
                <a:gd name="T32" fmla="*/ 89 w 271"/>
                <a:gd name="T33" fmla="*/ 147 h 149"/>
                <a:gd name="T34" fmla="*/ 0 w 271"/>
                <a:gd name="T35" fmla="*/ 147 h 149"/>
                <a:gd name="T36" fmla="*/ 0 w 271"/>
                <a:gd name="T37" fmla="*/ 147 h 149"/>
                <a:gd name="T38" fmla="*/ 0 w 271"/>
                <a:gd name="T39" fmla="*/ 99 h 149"/>
                <a:gd name="T40" fmla="*/ 0 w 271"/>
                <a:gd name="T41" fmla="*/ 99 h 149"/>
                <a:gd name="T42" fmla="*/ 0 w 271"/>
                <a:gd name="T43" fmla="*/ 92 h 149"/>
                <a:gd name="T44" fmla="*/ 0 w 271"/>
                <a:gd name="T45" fmla="*/ 92 h 149"/>
                <a:gd name="T46" fmla="*/ 7 w 271"/>
                <a:gd name="T47" fmla="*/ 92 h 149"/>
                <a:gd name="T48" fmla="*/ 7 w 271"/>
                <a:gd name="T49" fmla="*/ 92 h 149"/>
                <a:gd name="T50" fmla="*/ 35 w 271"/>
                <a:gd name="T51" fmla="*/ 92 h 149"/>
                <a:gd name="T52" fmla="*/ 35 w 271"/>
                <a:gd name="T53" fmla="*/ 92 h 149"/>
                <a:gd name="T54" fmla="*/ 40 w 271"/>
                <a:gd name="T55" fmla="*/ 92 h 149"/>
                <a:gd name="T56" fmla="*/ 40 w 271"/>
                <a:gd name="T57" fmla="*/ 92 h 149"/>
                <a:gd name="T58" fmla="*/ 40 w 271"/>
                <a:gd name="T59" fmla="*/ 80 h 149"/>
                <a:gd name="T60" fmla="*/ 40 w 271"/>
                <a:gd name="T61" fmla="*/ 80 h 149"/>
                <a:gd name="T62" fmla="*/ 40 w 271"/>
                <a:gd name="T63" fmla="*/ 69 h 149"/>
                <a:gd name="T64" fmla="*/ 40 w 271"/>
                <a:gd name="T65" fmla="*/ 69 h 149"/>
                <a:gd name="T66" fmla="*/ 40 w 271"/>
                <a:gd name="T67" fmla="*/ 66 h 149"/>
                <a:gd name="T68" fmla="*/ 40 w 271"/>
                <a:gd name="T69" fmla="*/ 66 h 149"/>
                <a:gd name="T70" fmla="*/ 40 w 271"/>
                <a:gd name="T71" fmla="*/ 57 h 149"/>
                <a:gd name="T72" fmla="*/ 40 w 271"/>
                <a:gd name="T73" fmla="*/ 57 h 149"/>
                <a:gd name="T74" fmla="*/ 40 w 271"/>
                <a:gd name="T75" fmla="*/ 0 h 149"/>
                <a:gd name="T76" fmla="*/ 40 w 271"/>
                <a:gd name="T77" fmla="*/ 0 h 149"/>
                <a:gd name="T78" fmla="*/ 271 w 271"/>
                <a:gd name="T79" fmla="*/ 0 h 149"/>
                <a:gd name="T80" fmla="*/ 271 w 271"/>
                <a:gd name="T81" fmla="*/ 0 h 149"/>
                <a:gd name="T82" fmla="*/ 271 w 271"/>
                <a:gd name="T83" fmla="*/ 0 h 149"/>
                <a:gd name="T84" fmla="*/ 271 w 271"/>
                <a:gd name="T85" fmla="*/ 0 h 1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1"/>
                <a:gd name="T130" fmla="*/ 0 h 149"/>
                <a:gd name="T131" fmla="*/ 271 w 271"/>
                <a:gd name="T132" fmla="*/ 149 h 1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1" h="149">
                  <a:moveTo>
                    <a:pt x="271" y="0"/>
                  </a:moveTo>
                  <a:lnTo>
                    <a:pt x="271" y="149"/>
                  </a:lnTo>
                  <a:lnTo>
                    <a:pt x="127" y="147"/>
                  </a:lnTo>
                  <a:lnTo>
                    <a:pt x="127" y="139"/>
                  </a:lnTo>
                  <a:lnTo>
                    <a:pt x="127" y="137"/>
                  </a:lnTo>
                  <a:lnTo>
                    <a:pt x="127" y="128"/>
                  </a:lnTo>
                  <a:lnTo>
                    <a:pt x="92" y="128"/>
                  </a:lnTo>
                  <a:lnTo>
                    <a:pt x="89" y="139"/>
                  </a:lnTo>
                  <a:lnTo>
                    <a:pt x="89" y="147"/>
                  </a:lnTo>
                  <a:lnTo>
                    <a:pt x="0" y="147"/>
                  </a:lnTo>
                  <a:lnTo>
                    <a:pt x="0" y="99"/>
                  </a:lnTo>
                  <a:lnTo>
                    <a:pt x="0" y="92"/>
                  </a:lnTo>
                  <a:lnTo>
                    <a:pt x="7" y="92"/>
                  </a:lnTo>
                  <a:lnTo>
                    <a:pt x="35" y="92"/>
                  </a:lnTo>
                  <a:lnTo>
                    <a:pt x="40" y="92"/>
                  </a:lnTo>
                  <a:lnTo>
                    <a:pt x="40" y="80"/>
                  </a:lnTo>
                  <a:lnTo>
                    <a:pt x="40" y="69"/>
                  </a:lnTo>
                  <a:lnTo>
                    <a:pt x="40" y="66"/>
                  </a:lnTo>
                  <a:lnTo>
                    <a:pt x="40" y="57"/>
                  </a:lnTo>
                  <a:lnTo>
                    <a:pt x="40" y="0"/>
                  </a:lnTo>
                  <a:lnTo>
                    <a:pt x="271" y="0"/>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31" name="Freeform 2511"/>
            <p:cNvSpPr>
              <a:spLocks/>
            </p:cNvSpPr>
            <p:nvPr/>
          </p:nvSpPr>
          <p:spPr bwMode="auto">
            <a:xfrm>
              <a:off x="2546" y="1450"/>
              <a:ext cx="149" cy="321"/>
            </a:xfrm>
            <a:custGeom>
              <a:avLst/>
              <a:gdLst>
                <a:gd name="T0" fmla="*/ 52 w 149"/>
                <a:gd name="T1" fmla="*/ 0 h 321"/>
                <a:gd name="T2" fmla="*/ 127 w 149"/>
                <a:gd name="T3" fmla="*/ 2 h 321"/>
                <a:gd name="T4" fmla="*/ 125 w 149"/>
                <a:gd name="T5" fmla="*/ 47 h 321"/>
                <a:gd name="T6" fmla="*/ 146 w 149"/>
                <a:gd name="T7" fmla="*/ 47 h 321"/>
                <a:gd name="T8" fmla="*/ 149 w 149"/>
                <a:gd name="T9" fmla="*/ 250 h 321"/>
                <a:gd name="T10" fmla="*/ 104 w 149"/>
                <a:gd name="T11" fmla="*/ 250 h 321"/>
                <a:gd name="T12" fmla="*/ 104 w 149"/>
                <a:gd name="T13" fmla="*/ 311 h 321"/>
                <a:gd name="T14" fmla="*/ 47 w 149"/>
                <a:gd name="T15" fmla="*/ 321 h 321"/>
                <a:gd name="T16" fmla="*/ 47 w 149"/>
                <a:gd name="T17" fmla="*/ 269 h 321"/>
                <a:gd name="T18" fmla="*/ 47 w 149"/>
                <a:gd name="T19" fmla="*/ 264 h 321"/>
                <a:gd name="T20" fmla="*/ 47 w 149"/>
                <a:gd name="T21" fmla="*/ 212 h 321"/>
                <a:gd name="T22" fmla="*/ 33 w 149"/>
                <a:gd name="T23" fmla="*/ 212 h 321"/>
                <a:gd name="T24" fmla="*/ 28 w 149"/>
                <a:gd name="T25" fmla="*/ 212 h 321"/>
                <a:gd name="T26" fmla="*/ 28 w 149"/>
                <a:gd name="T27" fmla="*/ 186 h 321"/>
                <a:gd name="T28" fmla="*/ 28 w 149"/>
                <a:gd name="T29" fmla="*/ 179 h 321"/>
                <a:gd name="T30" fmla="*/ 28 w 149"/>
                <a:gd name="T31" fmla="*/ 174 h 321"/>
                <a:gd name="T32" fmla="*/ 23 w 149"/>
                <a:gd name="T33" fmla="*/ 170 h 321"/>
                <a:gd name="T34" fmla="*/ 21 w 149"/>
                <a:gd name="T35" fmla="*/ 170 h 321"/>
                <a:gd name="T36" fmla="*/ 23 w 149"/>
                <a:gd name="T37" fmla="*/ 167 h 321"/>
                <a:gd name="T38" fmla="*/ 23 w 149"/>
                <a:gd name="T39" fmla="*/ 163 h 321"/>
                <a:gd name="T40" fmla="*/ 14 w 149"/>
                <a:gd name="T41" fmla="*/ 163 h 321"/>
                <a:gd name="T42" fmla="*/ 14 w 149"/>
                <a:gd name="T43" fmla="*/ 158 h 321"/>
                <a:gd name="T44" fmla="*/ 9 w 149"/>
                <a:gd name="T45" fmla="*/ 158 h 321"/>
                <a:gd name="T46" fmla="*/ 9 w 149"/>
                <a:gd name="T47" fmla="*/ 153 h 321"/>
                <a:gd name="T48" fmla="*/ 9 w 149"/>
                <a:gd name="T49" fmla="*/ 148 h 321"/>
                <a:gd name="T50" fmla="*/ 9 w 149"/>
                <a:gd name="T51" fmla="*/ 120 h 321"/>
                <a:gd name="T52" fmla="*/ 9 w 149"/>
                <a:gd name="T53" fmla="*/ 118 h 321"/>
                <a:gd name="T54" fmla="*/ 9 w 149"/>
                <a:gd name="T55" fmla="*/ 47 h 321"/>
                <a:gd name="T56" fmla="*/ 7 w 149"/>
                <a:gd name="T57" fmla="*/ 47 h 321"/>
                <a:gd name="T58" fmla="*/ 2 w 149"/>
                <a:gd name="T59" fmla="*/ 47 h 321"/>
                <a:gd name="T60" fmla="*/ 0 w 149"/>
                <a:gd name="T61" fmla="*/ 11 h 321"/>
                <a:gd name="T62" fmla="*/ 0 w 149"/>
                <a:gd name="T63" fmla="*/ 9 h 321"/>
                <a:gd name="T64" fmla="*/ 0 w 149"/>
                <a:gd name="T65" fmla="*/ 2 h 321"/>
                <a:gd name="T66" fmla="*/ 47 w 149"/>
                <a:gd name="T67" fmla="*/ 0 h 321"/>
                <a:gd name="T68" fmla="*/ 47 w 149"/>
                <a:gd name="T69" fmla="*/ 0 h 3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9"/>
                <a:gd name="T106" fmla="*/ 0 h 321"/>
                <a:gd name="T107" fmla="*/ 149 w 149"/>
                <a:gd name="T108" fmla="*/ 321 h 32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9" h="321">
                  <a:moveTo>
                    <a:pt x="47" y="0"/>
                  </a:moveTo>
                  <a:lnTo>
                    <a:pt x="52" y="0"/>
                  </a:lnTo>
                  <a:lnTo>
                    <a:pt x="127" y="2"/>
                  </a:lnTo>
                  <a:lnTo>
                    <a:pt x="125" y="47"/>
                  </a:lnTo>
                  <a:lnTo>
                    <a:pt x="146" y="47"/>
                  </a:lnTo>
                  <a:lnTo>
                    <a:pt x="149" y="250"/>
                  </a:lnTo>
                  <a:lnTo>
                    <a:pt x="104" y="250"/>
                  </a:lnTo>
                  <a:lnTo>
                    <a:pt x="104" y="311"/>
                  </a:lnTo>
                  <a:lnTo>
                    <a:pt x="47" y="321"/>
                  </a:lnTo>
                  <a:lnTo>
                    <a:pt x="47" y="269"/>
                  </a:lnTo>
                  <a:lnTo>
                    <a:pt x="47" y="264"/>
                  </a:lnTo>
                  <a:lnTo>
                    <a:pt x="47" y="212"/>
                  </a:lnTo>
                  <a:lnTo>
                    <a:pt x="33" y="212"/>
                  </a:lnTo>
                  <a:lnTo>
                    <a:pt x="28" y="212"/>
                  </a:lnTo>
                  <a:lnTo>
                    <a:pt x="28" y="186"/>
                  </a:lnTo>
                  <a:lnTo>
                    <a:pt x="28" y="179"/>
                  </a:lnTo>
                  <a:lnTo>
                    <a:pt x="28" y="174"/>
                  </a:lnTo>
                  <a:lnTo>
                    <a:pt x="23" y="170"/>
                  </a:lnTo>
                  <a:lnTo>
                    <a:pt x="21" y="170"/>
                  </a:lnTo>
                  <a:lnTo>
                    <a:pt x="23" y="167"/>
                  </a:lnTo>
                  <a:lnTo>
                    <a:pt x="23" y="163"/>
                  </a:lnTo>
                  <a:lnTo>
                    <a:pt x="14" y="163"/>
                  </a:lnTo>
                  <a:lnTo>
                    <a:pt x="14" y="158"/>
                  </a:lnTo>
                  <a:lnTo>
                    <a:pt x="9" y="158"/>
                  </a:lnTo>
                  <a:lnTo>
                    <a:pt x="9" y="153"/>
                  </a:lnTo>
                  <a:lnTo>
                    <a:pt x="9" y="148"/>
                  </a:lnTo>
                  <a:lnTo>
                    <a:pt x="9" y="120"/>
                  </a:lnTo>
                  <a:lnTo>
                    <a:pt x="9" y="118"/>
                  </a:lnTo>
                  <a:lnTo>
                    <a:pt x="9" y="47"/>
                  </a:lnTo>
                  <a:lnTo>
                    <a:pt x="7" y="47"/>
                  </a:lnTo>
                  <a:lnTo>
                    <a:pt x="2" y="47"/>
                  </a:lnTo>
                  <a:lnTo>
                    <a:pt x="0" y="11"/>
                  </a:lnTo>
                  <a:lnTo>
                    <a:pt x="0" y="9"/>
                  </a:lnTo>
                  <a:lnTo>
                    <a:pt x="0" y="2"/>
                  </a:lnTo>
                  <a:lnTo>
                    <a:pt x="47"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32" name="Freeform 2512"/>
            <p:cNvSpPr>
              <a:spLocks/>
            </p:cNvSpPr>
            <p:nvPr/>
          </p:nvSpPr>
          <p:spPr bwMode="auto">
            <a:xfrm>
              <a:off x="2222" y="1495"/>
              <a:ext cx="187" cy="184"/>
            </a:xfrm>
            <a:custGeom>
              <a:avLst/>
              <a:gdLst>
                <a:gd name="T0" fmla="*/ 137 w 187"/>
                <a:gd name="T1" fmla="*/ 0 h 184"/>
                <a:gd name="T2" fmla="*/ 149 w 187"/>
                <a:gd name="T3" fmla="*/ 0 h 184"/>
                <a:gd name="T4" fmla="*/ 149 w 187"/>
                <a:gd name="T5" fmla="*/ 0 h 184"/>
                <a:gd name="T6" fmla="*/ 151 w 187"/>
                <a:gd name="T7" fmla="*/ 0 h 184"/>
                <a:gd name="T8" fmla="*/ 151 w 187"/>
                <a:gd name="T9" fmla="*/ 0 h 184"/>
                <a:gd name="T10" fmla="*/ 187 w 187"/>
                <a:gd name="T11" fmla="*/ 0 h 184"/>
                <a:gd name="T12" fmla="*/ 187 w 187"/>
                <a:gd name="T13" fmla="*/ 0 h 184"/>
                <a:gd name="T14" fmla="*/ 187 w 187"/>
                <a:gd name="T15" fmla="*/ 75 h 184"/>
                <a:gd name="T16" fmla="*/ 187 w 187"/>
                <a:gd name="T17" fmla="*/ 75 h 184"/>
                <a:gd name="T18" fmla="*/ 184 w 187"/>
                <a:gd name="T19" fmla="*/ 177 h 184"/>
                <a:gd name="T20" fmla="*/ 184 w 187"/>
                <a:gd name="T21" fmla="*/ 177 h 184"/>
                <a:gd name="T22" fmla="*/ 175 w 187"/>
                <a:gd name="T23" fmla="*/ 177 h 184"/>
                <a:gd name="T24" fmla="*/ 175 w 187"/>
                <a:gd name="T25" fmla="*/ 177 h 184"/>
                <a:gd name="T26" fmla="*/ 123 w 187"/>
                <a:gd name="T27" fmla="*/ 177 h 184"/>
                <a:gd name="T28" fmla="*/ 123 w 187"/>
                <a:gd name="T29" fmla="*/ 177 h 184"/>
                <a:gd name="T30" fmla="*/ 123 w 187"/>
                <a:gd name="T31" fmla="*/ 181 h 184"/>
                <a:gd name="T32" fmla="*/ 123 w 187"/>
                <a:gd name="T33" fmla="*/ 181 h 184"/>
                <a:gd name="T34" fmla="*/ 97 w 187"/>
                <a:gd name="T35" fmla="*/ 181 h 184"/>
                <a:gd name="T36" fmla="*/ 97 w 187"/>
                <a:gd name="T37" fmla="*/ 181 h 184"/>
                <a:gd name="T38" fmla="*/ 78 w 187"/>
                <a:gd name="T39" fmla="*/ 181 h 184"/>
                <a:gd name="T40" fmla="*/ 78 w 187"/>
                <a:gd name="T41" fmla="*/ 181 h 184"/>
                <a:gd name="T42" fmla="*/ 21 w 187"/>
                <a:gd name="T43" fmla="*/ 184 h 184"/>
                <a:gd name="T44" fmla="*/ 21 w 187"/>
                <a:gd name="T45" fmla="*/ 184 h 184"/>
                <a:gd name="T46" fmla="*/ 12 w 187"/>
                <a:gd name="T47" fmla="*/ 184 h 184"/>
                <a:gd name="T48" fmla="*/ 12 w 187"/>
                <a:gd name="T49" fmla="*/ 184 h 184"/>
                <a:gd name="T50" fmla="*/ 3 w 187"/>
                <a:gd name="T51" fmla="*/ 184 h 184"/>
                <a:gd name="T52" fmla="*/ 3 w 187"/>
                <a:gd name="T53" fmla="*/ 184 h 184"/>
                <a:gd name="T54" fmla="*/ 0 w 187"/>
                <a:gd name="T55" fmla="*/ 14 h 184"/>
                <a:gd name="T56" fmla="*/ 0 w 187"/>
                <a:gd name="T57" fmla="*/ 14 h 184"/>
                <a:gd name="T58" fmla="*/ 0 w 187"/>
                <a:gd name="T59" fmla="*/ 2 h 184"/>
                <a:gd name="T60" fmla="*/ 0 w 187"/>
                <a:gd name="T61" fmla="*/ 2 h 184"/>
                <a:gd name="T62" fmla="*/ 19 w 187"/>
                <a:gd name="T63" fmla="*/ 2 h 184"/>
                <a:gd name="T64" fmla="*/ 19 w 187"/>
                <a:gd name="T65" fmla="*/ 2 h 184"/>
                <a:gd name="T66" fmla="*/ 26 w 187"/>
                <a:gd name="T67" fmla="*/ 0 h 184"/>
                <a:gd name="T68" fmla="*/ 26 w 187"/>
                <a:gd name="T69" fmla="*/ 0 h 184"/>
                <a:gd name="T70" fmla="*/ 29 w 187"/>
                <a:gd name="T71" fmla="*/ 0 h 184"/>
                <a:gd name="T72" fmla="*/ 29 w 187"/>
                <a:gd name="T73" fmla="*/ 0 h 184"/>
                <a:gd name="T74" fmla="*/ 38 w 187"/>
                <a:gd name="T75" fmla="*/ 0 h 184"/>
                <a:gd name="T76" fmla="*/ 38 w 187"/>
                <a:gd name="T77" fmla="*/ 0 h 184"/>
                <a:gd name="T78" fmla="*/ 121 w 187"/>
                <a:gd name="T79" fmla="*/ 2 h 184"/>
                <a:gd name="T80" fmla="*/ 121 w 187"/>
                <a:gd name="T81" fmla="*/ 2 h 184"/>
                <a:gd name="T82" fmla="*/ 125 w 187"/>
                <a:gd name="T83" fmla="*/ 0 h 184"/>
                <a:gd name="T84" fmla="*/ 125 w 187"/>
                <a:gd name="T85" fmla="*/ 0 h 184"/>
                <a:gd name="T86" fmla="*/ 125 w 187"/>
                <a:gd name="T87" fmla="*/ 0 h 184"/>
                <a:gd name="T88" fmla="*/ 125 w 187"/>
                <a:gd name="T89" fmla="*/ 0 h 184"/>
                <a:gd name="T90" fmla="*/ 130 w 187"/>
                <a:gd name="T91" fmla="*/ 0 h 184"/>
                <a:gd name="T92" fmla="*/ 130 w 187"/>
                <a:gd name="T93" fmla="*/ 0 h 184"/>
                <a:gd name="T94" fmla="*/ 135 w 187"/>
                <a:gd name="T95" fmla="*/ 0 h 184"/>
                <a:gd name="T96" fmla="*/ 135 w 187"/>
                <a:gd name="T97" fmla="*/ 0 h 184"/>
                <a:gd name="T98" fmla="*/ 137 w 187"/>
                <a:gd name="T99" fmla="*/ 0 h 184"/>
                <a:gd name="T100" fmla="*/ 137 w 187"/>
                <a:gd name="T101" fmla="*/ 0 h 184"/>
                <a:gd name="T102" fmla="*/ 137 w 187"/>
                <a:gd name="T103" fmla="*/ 0 h 184"/>
                <a:gd name="T104" fmla="*/ 137 w 187"/>
                <a:gd name="T105" fmla="*/ 0 h 18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7"/>
                <a:gd name="T160" fmla="*/ 0 h 184"/>
                <a:gd name="T161" fmla="*/ 187 w 187"/>
                <a:gd name="T162" fmla="*/ 184 h 18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7" h="184">
                  <a:moveTo>
                    <a:pt x="137" y="0"/>
                  </a:moveTo>
                  <a:lnTo>
                    <a:pt x="149" y="0"/>
                  </a:lnTo>
                  <a:lnTo>
                    <a:pt x="151" y="0"/>
                  </a:lnTo>
                  <a:lnTo>
                    <a:pt x="187" y="0"/>
                  </a:lnTo>
                  <a:lnTo>
                    <a:pt x="187" y="75"/>
                  </a:lnTo>
                  <a:lnTo>
                    <a:pt x="184" y="177"/>
                  </a:lnTo>
                  <a:lnTo>
                    <a:pt x="175" y="177"/>
                  </a:lnTo>
                  <a:lnTo>
                    <a:pt x="123" y="177"/>
                  </a:lnTo>
                  <a:lnTo>
                    <a:pt x="123" y="181"/>
                  </a:lnTo>
                  <a:lnTo>
                    <a:pt x="97" y="181"/>
                  </a:lnTo>
                  <a:lnTo>
                    <a:pt x="78" y="181"/>
                  </a:lnTo>
                  <a:lnTo>
                    <a:pt x="21" y="184"/>
                  </a:lnTo>
                  <a:lnTo>
                    <a:pt x="12" y="184"/>
                  </a:lnTo>
                  <a:lnTo>
                    <a:pt x="3" y="184"/>
                  </a:lnTo>
                  <a:lnTo>
                    <a:pt x="0" y="14"/>
                  </a:lnTo>
                  <a:lnTo>
                    <a:pt x="0" y="2"/>
                  </a:lnTo>
                  <a:lnTo>
                    <a:pt x="19" y="2"/>
                  </a:lnTo>
                  <a:lnTo>
                    <a:pt x="26" y="0"/>
                  </a:lnTo>
                  <a:lnTo>
                    <a:pt x="29" y="0"/>
                  </a:lnTo>
                  <a:lnTo>
                    <a:pt x="38" y="0"/>
                  </a:lnTo>
                  <a:lnTo>
                    <a:pt x="121" y="2"/>
                  </a:lnTo>
                  <a:lnTo>
                    <a:pt x="125" y="0"/>
                  </a:lnTo>
                  <a:lnTo>
                    <a:pt x="130" y="0"/>
                  </a:lnTo>
                  <a:lnTo>
                    <a:pt x="135" y="0"/>
                  </a:lnTo>
                  <a:lnTo>
                    <a:pt x="137"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33" name="Freeform 2513"/>
            <p:cNvSpPr>
              <a:spLocks/>
            </p:cNvSpPr>
            <p:nvPr/>
          </p:nvSpPr>
          <p:spPr bwMode="auto">
            <a:xfrm>
              <a:off x="2406" y="1495"/>
              <a:ext cx="187" cy="278"/>
            </a:xfrm>
            <a:custGeom>
              <a:avLst/>
              <a:gdLst>
                <a:gd name="T0" fmla="*/ 8 w 187"/>
                <a:gd name="T1" fmla="*/ 0 h 278"/>
                <a:gd name="T2" fmla="*/ 19 w 187"/>
                <a:gd name="T3" fmla="*/ 0 h 278"/>
                <a:gd name="T4" fmla="*/ 24 w 187"/>
                <a:gd name="T5" fmla="*/ 0 h 278"/>
                <a:gd name="T6" fmla="*/ 29 w 187"/>
                <a:gd name="T7" fmla="*/ 0 h 278"/>
                <a:gd name="T8" fmla="*/ 29 w 187"/>
                <a:gd name="T9" fmla="*/ 0 h 278"/>
                <a:gd name="T10" fmla="*/ 31 w 187"/>
                <a:gd name="T11" fmla="*/ 0 h 278"/>
                <a:gd name="T12" fmla="*/ 38 w 187"/>
                <a:gd name="T13" fmla="*/ 0 h 278"/>
                <a:gd name="T14" fmla="*/ 38 w 187"/>
                <a:gd name="T15" fmla="*/ 0 h 278"/>
                <a:gd name="T16" fmla="*/ 52 w 187"/>
                <a:gd name="T17" fmla="*/ 0 h 278"/>
                <a:gd name="T18" fmla="*/ 57 w 187"/>
                <a:gd name="T19" fmla="*/ 0 h 278"/>
                <a:gd name="T20" fmla="*/ 74 w 187"/>
                <a:gd name="T21" fmla="*/ 0 h 278"/>
                <a:gd name="T22" fmla="*/ 76 w 187"/>
                <a:gd name="T23" fmla="*/ 0 h 278"/>
                <a:gd name="T24" fmla="*/ 130 w 187"/>
                <a:gd name="T25" fmla="*/ 2 h 278"/>
                <a:gd name="T26" fmla="*/ 142 w 187"/>
                <a:gd name="T27" fmla="*/ 2 h 278"/>
                <a:gd name="T28" fmla="*/ 147 w 187"/>
                <a:gd name="T29" fmla="*/ 2 h 278"/>
                <a:gd name="T30" fmla="*/ 149 w 187"/>
                <a:gd name="T31" fmla="*/ 2 h 278"/>
                <a:gd name="T32" fmla="*/ 149 w 187"/>
                <a:gd name="T33" fmla="*/ 73 h 278"/>
                <a:gd name="T34" fmla="*/ 149 w 187"/>
                <a:gd name="T35" fmla="*/ 75 h 278"/>
                <a:gd name="T36" fmla="*/ 149 w 187"/>
                <a:gd name="T37" fmla="*/ 103 h 278"/>
                <a:gd name="T38" fmla="*/ 149 w 187"/>
                <a:gd name="T39" fmla="*/ 108 h 278"/>
                <a:gd name="T40" fmla="*/ 149 w 187"/>
                <a:gd name="T41" fmla="*/ 113 h 278"/>
                <a:gd name="T42" fmla="*/ 154 w 187"/>
                <a:gd name="T43" fmla="*/ 113 h 278"/>
                <a:gd name="T44" fmla="*/ 154 w 187"/>
                <a:gd name="T45" fmla="*/ 118 h 278"/>
                <a:gd name="T46" fmla="*/ 163 w 187"/>
                <a:gd name="T47" fmla="*/ 118 h 278"/>
                <a:gd name="T48" fmla="*/ 163 w 187"/>
                <a:gd name="T49" fmla="*/ 122 h 278"/>
                <a:gd name="T50" fmla="*/ 161 w 187"/>
                <a:gd name="T51" fmla="*/ 125 h 278"/>
                <a:gd name="T52" fmla="*/ 163 w 187"/>
                <a:gd name="T53" fmla="*/ 125 h 278"/>
                <a:gd name="T54" fmla="*/ 168 w 187"/>
                <a:gd name="T55" fmla="*/ 129 h 278"/>
                <a:gd name="T56" fmla="*/ 168 w 187"/>
                <a:gd name="T57" fmla="*/ 134 h 278"/>
                <a:gd name="T58" fmla="*/ 168 w 187"/>
                <a:gd name="T59" fmla="*/ 141 h 278"/>
                <a:gd name="T60" fmla="*/ 168 w 187"/>
                <a:gd name="T61" fmla="*/ 167 h 278"/>
                <a:gd name="T62" fmla="*/ 173 w 187"/>
                <a:gd name="T63" fmla="*/ 167 h 278"/>
                <a:gd name="T64" fmla="*/ 187 w 187"/>
                <a:gd name="T65" fmla="*/ 167 h 278"/>
                <a:gd name="T66" fmla="*/ 187 w 187"/>
                <a:gd name="T67" fmla="*/ 219 h 278"/>
                <a:gd name="T68" fmla="*/ 187 w 187"/>
                <a:gd name="T69" fmla="*/ 224 h 278"/>
                <a:gd name="T70" fmla="*/ 187 w 187"/>
                <a:gd name="T71" fmla="*/ 276 h 278"/>
                <a:gd name="T72" fmla="*/ 171 w 187"/>
                <a:gd name="T73" fmla="*/ 278 h 278"/>
                <a:gd name="T74" fmla="*/ 50 w 187"/>
                <a:gd name="T75" fmla="*/ 278 h 278"/>
                <a:gd name="T76" fmla="*/ 50 w 187"/>
                <a:gd name="T77" fmla="*/ 266 h 278"/>
                <a:gd name="T78" fmla="*/ 50 w 187"/>
                <a:gd name="T79" fmla="*/ 255 h 278"/>
                <a:gd name="T80" fmla="*/ 50 w 187"/>
                <a:gd name="T81" fmla="*/ 231 h 278"/>
                <a:gd name="T82" fmla="*/ 50 w 187"/>
                <a:gd name="T83" fmla="*/ 224 h 278"/>
                <a:gd name="T84" fmla="*/ 41 w 187"/>
                <a:gd name="T85" fmla="*/ 224 h 278"/>
                <a:gd name="T86" fmla="*/ 41 w 187"/>
                <a:gd name="T87" fmla="*/ 205 h 278"/>
                <a:gd name="T88" fmla="*/ 50 w 187"/>
                <a:gd name="T89" fmla="*/ 205 h 278"/>
                <a:gd name="T90" fmla="*/ 50 w 187"/>
                <a:gd name="T91" fmla="*/ 193 h 278"/>
                <a:gd name="T92" fmla="*/ 48 w 187"/>
                <a:gd name="T93" fmla="*/ 179 h 278"/>
                <a:gd name="T94" fmla="*/ 0 w 187"/>
                <a:gd name="T95" fmla="*/ 177 h 278"/>
                <a:gd name="T96" fmla="*/ 3 w 187"/>
                <a:gd name="T97" fmla="*/ 75 h 278"/>
                <a:gd name="T98" fmla="*/ 3 w 187"/>
                <a:gd name="T99" fmla="*/ 0 h 278"/>
                <a:gd name="T100" fmla="*/ 3 w 187"/>
                <a:gd name="T101" fmla="*/ 0 h 27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
                <a:gd name="T154" fmla="*/ 0 h 278"/>
                <a:gd name="T155" fmla="*/ 187 w 187"/>
                <a:gd name="T156" fmla="*/ 278 h 27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 h="278">
                  <a:moveTo>
                    <a:pt x="3" y="0"/>
                  </a:moveTo>
                  <a:lnTo>
                    <a:pt x="8" y="0"/>
                  </a:lnTo>
                  <a:lnTo>
                    <a:pt x="19" y="0"/>
                  </a:lnTo>
                  <a:lnTo>
                    <a:pt x="24" y="0"/>
                  </a:lnTo>
                  <a:lnTo>
                    <a:pt x="29" y="0"/>
                  </a:lnTo>
                  <a:lnTo>
                    <a:pt x="31" y="0"/>
                  </a:lnTo>
                  <a:lnTo>
                    <a:pt x="38" y="0"/>
                  </a:lnTo>
                  <a:lnTo>
                    <a:pt x="52" y="0"/>
                  </a:lnTo>
                  <a:lnTo>
                    <a:pt x="57" y="0"/>
                  </a:lnTo>
                  <a:lnTo>
                    <a:pt x="74" y="0"/>
                  </a:lnTo>
                  <a:lnTo>
                    <a:pt x="76" y="0"/>
                  </a:lnTo>
                  <a:lnTo>
                    <a:pt x="130" y="2"/>
                  </a:lnTo>
                  <a:lnTo>
                    <a:pt x="142" y="2"/>
                  </a:lnTo>
                  <a:lnTo>
                    <a:pt x="147" y="2"/>
                  </a:lnTo>
                  <a:lnTo>
                    <a:pt x="149" y="2"/>
                  </a:lnTo>
                  <a:lnTo>
                    <a:pt x="149" y="73"/>
                  </a:lnTo>
                  <a:lnTo>
                    <a:pt x="149" y="75"/>
                  </a:lnTo>
                  <a:lnTo>
                    <a:pt x="149" y="103"/>
                  </a:lnTo>
                  <a:lnTo>
                    <a:pt x="149" y="108"/>
                  </a:lnTo>
                  <a:lnTo>
                    <a:pt x="149" y="113"/>
                  </a:lnTo>
                  <a:lnTo>
                    <a:pt x="154" y="113"/>
                  </a:lnTo>
                  <a:lnTo>
                    <a:pt x="154" y="118"/>
                  </a:lnTo>
                  <a:lnTo>
                    <a:pt x="163" y="118"/>
                  </a:lnTo>
                  <a:lnTo>
                    <a:pt x="163" y="122"/>
                  </a:lnTo>
                  <a:lnTo>
                    <a:pt x="161" y="125"/>
                  </a:lnTo>
                  <a:lnTo>
                    <a:pt x="163" y="125"/>
                  </a:lnTo>
                  <a:lnTo>
                    <a:pt x="168" y="129"/>
                  </a:lnTo>
                  <a:lnTo>
                    <a:pt x="168" y="134"/>
                  </a:lnTo>
                  <a:lnTo>
                    <a:pt x="168" y="141"/>
                  </a:lnTo>
                  <a:lnTo>
                    <a:pt x="168" y="167"/>
                  </a:lnTo>
                  <a:lnTo>
                    <a:pt x="173" y="167"/>
                  </a:lnTo>
                  <a:lnTo>
                    <a:pt x="187" y="167"/>
                  </a:lnTo>
                  <a:lnTo>
                    <a:pt x="187" y="219"/>
                  </a:lnTo>
                  <a:lnTo>
                    <a:pt x="187" y="224"/>
                  </a:lnTo>
                  <a:lnTo>
                    <a:pt x="187" y="276"/>
                  </a:lnTo>
                  <a:lnTo>
                    <a:pt x="171" y="278"/>
                  </a:lnTo>
                  <a:lnTo>
                    <a:pt x="50" y="278"/>
                  </a:lnTo>
                  <a:lnTo>
                    <a:pt x="50" y="266"/>
                  </a:lnTo>
                  <a:lnTo>
                    <a:pt x="50" y="255"/>
                  </a:lnTo>
                  <a:lnTo>
                    <a:pt x="50" y="231"/>
                  </a:lnTo>
                  <a:lnTo>
                    <a:pt x="50" y="224"/>
                  </a:lnTo>
                  <a:lnTo>
                    <a:pt x="41" y="224"/>
                  </a:lnTo>
                  <a:lnTo>
                    <a:pt x="41" y="205"/>
                  </a:lnTo>
                  <a:lnTo>
                    <a:pt x="50" y="205"/>
                  </a:lnTo>
                  <a:lnTo>
                    <a:pt x="50" y="193"/>
                  </a:lnTo>
                  <a:lnTo>
                    <a:pt x="48" y="179"/>
                  </a:lnTo>
                  <a:lnTo>
                    <a:pt x="0" y="177"/>
                  </a:lnTo>
                  <a:lnTo>
                    <a:pt x="3" y="75"/>
                  </a:lnTo>
                  <a:lnTo>
                    <a:pt x="3"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34" name="Freeform 2514"/>
            <p:cNvSpPr>
              <a:spLocks/>
            </p:cNvSpPr>
            <p:nvPr/>
          </p:nvSpPr>
          <p:spPr bwMode="auto">
            <a:xfrm>
              <a:off x="2031" y="1495"/>
              <a:ext cx="194" cy="193"/>
            </a:xfrm>
            <a:custGeom>
              <a:avLst/>
              <a:gdLst>
                <a:gd name="T0" fmla="*/ 45 w 194"/>
                <a:gd name="T1" fmla="*/ 2 h 193"/>
                <a:gd name="T2" fmla="*/ 182 w 194"/>
                <a:gd name="T3" fmla="*/ 0 h 193"/>
                <a:gd name="T4" fmla="*/ 182 w 194"/>
                <a:gd name="T5" fmla="*/ 0 h 193"/>
                <a:gd name="T6" fmla="*/ 189 w 194"/>
                <a:gd name="T7" fmla="*/ 2 h 193"/>
                <a:gd name="T8" fmla="*/ 189 w 194"/>
                <a:gd name="T9" fmla="*/ 2 h 193"/>
                <a:gd name="T10" fmla="*/ 191 w 194"/>
                <a:gd name="T11" fmla="*/ 2 h 193"/>
                <a:gd name="T12" fmla="*/ 191 w 194"/>
                <a:gd name="T13" fmla="*/ 2 h 193"/>
                <a:gd name="T14" fmla="*/ 191 w 194"/>
                <a:gd name="T15" fmla="*/ 14 h 193"/>
                <a:gd name="T16" fmla="*/ 191 w 194"/>
                <a:gd name="T17" fmla="*/ 14 h 193"/>
                <a:gd name="T18" fmla="*/ 194 w 194"/>
                <a:gd name="T19" fmla="*/ 184 h 193"/>
                <a:gd name="T20" fmla="*/ 194 w 194"/>
                <a:gd name="T21" fmla="*/ 184 h 193"/>
                <a:gd name="T22" fmla="*/ 153 w 194"/>
                <a:gd name="T23" fmla="*/ 184 h 193"/>
                <a:gd name="T24" fmla="*/ 153 w 194"/>
                <a:gd name="T25" fmla="*/ 184 h 193"/>
                <a:gd name="T26" fmla="*/ 127 w 194"/>
                <a:gd name="T27" fmla="*/ 184 h 193"/>
                <a:gd name="T28" fmla="*/ 127 w 194"/>
                <a:gd name="T29" fmla="*/ 184 h 193"/>
                <a:gd name="T30" fmla="*/ 99 w 194"/>
                <a:gd name="T31" fmla="*/ 184 h 193"/>
                <a:gd name="T32" fmla="*/ 99 w 194"/>
                <a:gd name="T33" fmla="*/ 184 h 193"/>
                <a:gd name="T34" fmla="*/ 99 w 194"/>
                <a:gd name="T35" fmla="*/ 193 h 193"/>
                <a:gd name="T36" fmla="*/ 99 w 194"/>
                <a:gd name="T37" fmla="*/ 193 h 193"/>
                <a:gd name="T38" fmla="*/ 97 w 194"/>
                <a:gd name="T39" fmla="*/ 193 h 193"/>
                <a:gd name="T40" fmla="*/ 97 w 194"/>
                <a:gd name="T41" fmla="*/ 193 h 193"/>
                <a:gd name="T42" fmla="*/ 45 w 194"/>
                <a:gd name="T43" fmla="*/ 193 h 193"/>
                <a:gd name="T44" fmla="*/ 45 w 194"/>
                <a:gd name="T45" fmla="*/ 193 h 193"/>
                <a:gd name="T46" fmla="*/ 35 w 194"/>
                <a:gd name="T47" fmla="*/ 193 h 193"/>
                <a:gd name="T48" fmla="*/ 35 w 194"/>
                <a:gd name="T49" fmla="*/ 193 h 193"/>
                <a:gd name="T50" fmla="*/ 35 w 194"/>
                <a:gd name="T51" fmla="*/ 184 h 193"/>
                <a:gd name="T52" fmla="*/ 35 w 194"/>
                <a:gd name="T53" fmla="*/ 184 h 193"/>
                <a:gd name="T54" fmla="*/ 9 w 194"/>
                <a:gd name="T55" fmla="*/ 184 h 193"/>
                <a:gd name="T56" fmla="*/ 9 w 194"/>
                <a:gd name="T57" fmla="*/ 184 h 193"/>
                <a:gd name="T58" fmla="*/ 9 w 194"/>
                <a:gd name="T59" fmla="*/ 111 h 193"/>
                <a:gd name="T60" fmla="*/ 9 w 194"/>
                <a:gd name="T61" fmla="*/ 111 h 193"/>
                <a:gd name="T62" fmla="*/ 0 w 194"/>
                <a:gd name="T63" fmla="*/ 111 h 193"/>
                <a:gd name="T64" fmla="*/ 0 w 194"/>
                <a:gd name="T65" fmla="*/ 111 h 193"/>
                <a:gd name="T66" fmla="*/ 0 w 194"/>
                <a:gd name="T67" fmla="*/ 56 h 193"/>
                <a:gd name="T68" fmla="*/ 0 w 194"/>
                <a:gd name="T69" fmla="*/ 56 h 193"/>
                <a:gd name="T70" fmla="*/ 9 w 194"/>
                <a:gd name="T71" fmla="*/ 56 h 193"/>
                <a:gd name="T72" fmla="*/ 9 w 194"/>
                <a:gd name="T73" fmla="*/ 56 h 193"/>
                <a:gd name="T74" fmla="*/ 19 w 194"/>
                <a:gd name="T75" fmla="*/ 56 h 193"/>
                <a:gd name="T76" fmla="*/ 19 w 194"/>
                <a:gd name="T77" fmla="*/ 56 h 193"/>
                <a:gd name="T78" fmla="*/ 19 w 194"/>
                <a:gd name="T79" fmla="*/ 30 h 193"/>
                <a:gd name="T80" fmla="*/ 19 w 194"/>
                <a:gd name="T81" fmla="*/ 30 h 193"/>
                <a:gd name="T82" fmla="*/ 26 w 194"/>
                <a:gd name="T83" fmla="*/ 30 h 193"/>
                <a:gd name="T84" fmla="*/ 26 w 194"/>
                <a:gd name="T85" fmla="*/ 30 h 193"/>
                <a:gd name="T86" fmla="*/ 28 w 194"/>
                <a:gd name="T87" fmla="*/ 2 h 193"/>
                <a:gd name="T88" fmla="*/ 28 w 194"/>
                <a:gd name="T89" fmla="*/ 2 h 193"/>
                <a:gd name="T90" fmla="*/ 45 w 194"/>
                <a:gd name="T91" fmla="*/ 2 h 193"/>
                <a:gd name="T92" fmla="*/ 45 w 194"/>
                <a:gd name="T93" fmla="*/ 2 h 193"/>
                <a:gd name="T94" fmla="*/ 45 w 194"/>
                <a:gd name="T95" fmla="*/ 2 h 193"/>
                <a:gd name="T96" fmla="*/ 45 w 194"/>
                <a:gd name="T97" fmla="*/ 2 h 1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4"/>
                <a:gd name="T148" fmla="*/ 0 h 193"/>
                <a:gd name="T149" fmla="*/ 194 w 194"/>
                <a:gd name="T150" fmla="*/ 193 h 19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4" h="193">
                  <a:moveTo>
                    <a:pt x="45" y="2"/>
                  </a:moveTo>
                  <a:lnTo>
                    <a:pt x="182" y="0"/>
                  </a:lnTo>
                  <a:lnTo>
                    <a:pt x="189" y="2"/>
                  </a:lnTo>
                  <a:lnTo>
                    <a:pt x="191" y="2"/>
                  </a:lnTo>
                  <a:lnTo>
                    <a:pt x="191" y="14"/>
                  </a:lnTo>
                  <a:lnTo>
                    <a:pt x="194" y="184"/>
                  </a:lnTo>
                  <a:lnTo>
                    <a:pt x="153" y="184"/>
                  </a:lnTo>
                  <a:lnTo>
                    <a:pt x="127" y="184"/>
                  </a:lnTo>
                  <a:lnTo>
                    <a:pt x="99" y="184"/>
                  </a:lnTo>
                  <a:lnTo>
                    <a:pt x="99" y="193"/>
                  </a:lnTo>
                  <a:lnTo>
                    <a:pt x="97" y="193"/>
                  </a:lnTo>
                  <a:lnTo>
                    <a:pt x="45" y="193"/>
                  </a:lnTo>
                  <a:lnTo>
                    <a:pt x="35" y="193"/>
                  </a:lnTo>
                  <a:lnTo>
                    <a:pt x="35" y="184"/>
                  </a:lnTo>
                  <a:lnTo>
                    <a:pt x="9" y="184"/>
                  </a:lnTo>
                  <a:lnTo>
                    <a:pt x="9" y="111"/>
                  </a:lnTo>
                  <a:lnTo>
                    <a:pt x="0" y="111"/>
                  </a:lnTo>
                  <a:lnTo>
                    <a:pt x="0" y="56"/>
                  </a:lnTo>
                  <a:lnTo>
                    <a:pt x="9" y="56"/>
                  </a:lnTo>
                  <a:lnTo>
                    <a:pt x="19" y="56"/>
                  </a:lnTo>
                  <a:lnTo>
                    <a:pt x="19" y="30"/>
                  </a:lnTo>
                  <a:lnTo>
                    <a:pt x="26" y="30"/>
                  </a:lnTo>
                  <a:lnTo>
                    <a:pt x="28" y="2"/>
                  </a:lnTo>
                  <a:lnTo>
                    <a:pt x="45" y="2"/>
                  </a:lnTo>
                  <a:close/>
                </a:path>
              </a:pathLst>
            </a:custGeom>
            <a:solidFill>
              <a:schemeClr val="accent5"/>
            </a:solidFill>
            <a:ln w="9525" cap="flat" cmpd="sng">
              <a:solidFill>
                <a:schemeClr val="bg1"/>
              </a:solidFill>
              <a:prstDash val="solid"/>
              <a:miter lim="800000"/>
              <a:headEnd type="none" w="med" len="med"/>
              <a:tailEnd type="none" w="med" len="med"/>
            </a:ln>
          </p:spPr>
          <p:txBody>
            <a:bodyPr/>
            <a:lstStyle/>
            <a:p>
              <a:endParaRPr lang="de-DE"/>
            </a:p>
          </p:txBody>
        </p:sp>
        <p:sp>
          <p:nvSpPr>
            <p:cNvPr id="35" name="Freeform 2515"/>
            <p:cNvSpPr>
              <a:spLocks/>
            </p:cNvSpPr>
            <p:nvPr/>
          </p:nvSpPr>
          <p:spPr bwMode="auto">
            <a:xfrm>
              <a:off x="2692" y="1497"/>
              <a:ext cx="232" cy="203"/>
            </a:xfrm>
            <a:custGeom>
              <a:avLst/>
              <a:gdLst>
                <a:gd name="T0" fmla="*/ 210 w 232"/>
                <a:gd name="T1" fmla="*/ 2 h 203"/>
                <a:gd name="T2" fmla="*/ 232 w 232"/>
                <a:gd name="T3" fmla="*/ 2 h 203"/>
                <a:gd name="T4" fmla="*/ 232 w 232"/>
                <a:gd name="T5" fmla="*/ 2 h 203"/>
                <a:gd name="T6" fmla="*/ 229 w 232"/>
                <a:gd name="T7" fmla="*/ 203 h 203"/>
                <a:gd name="T8" fmla="*/ 229 w 232"/>
                <a:gd name="T9" fmla="*/ 203 h 203"/>
                <a:gd name="T10" fmla="*/ 3 w 232"/>
                <a:gd name="T11" fmla="*/ 203 h 203"/>
                <a:gd name="T12" fmla="*/ 3 w 232"/>
                <a:gd name="T13" fmla="*/ 203 h 203"/>
                <a:gd name="T14" fmla="*/ 0 w 232"/>
                <a:gd name="T15" fmla="*/ 0 h 203"/>
                <a:gd name="T16" fmla="*/ 0 w 232"/>
                <a:gd name="T17" fmla="*/ 0 h 203"/>
                <a:gd name="T18" fmla="*/ 156 w 232"/>
                <a:gd name="T19" fmla="*/ 2 h 203"/>
                <a:gd name="T20" fmla="*/ 156 w 232"/>
                <a:gd name="T21" fmla="*/ 2 h 203"/>
                <a:gd name="T22" fmla="*/ 166 w 232"/>
                <a:gd name="T23" fmla="*/ 2 h 203"/>
                <a:gd name="T24" fmla="*/ 166 w 232"/>
                <a:gd name="T25" fmla="*/ 2 h 203"/>
                <a:gd name="T26" fmla="*/ 208 w 232"/>
                <a:gd name="T27" fmla="*/ 2 h 203"/>
                <a:gd name="T28" fmla="*/ 208 w 232"/>
                <a:gd name="T29" fmla="*/ 2 h 203"/>
                <a:gd name="T30" fmla="*/ 210 w 232"/>
                <a:gd name="T31" fmla="*/ 2 h 203"/>
                <a:gd name="T32" fmla="*/ 210 w 232"/>
                <a:gd name="T33" fmla="*/ 2 h 203"/>
                <a:gd name="T34" fmla="*/ 210 w 232"/>
                <a:gd name="T35" fmla="*/ 2 h 203"/>
                <a:gd name="T36" fmla="*/ 210 w 232"/>
                <a:gd name="T37" fmla="*/ 2 h 2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2"/>
                <a:gd name="T58" fmla="*/ 0 h 203"/>
                <a:gd name="T59" fmla="*/ 232 w 232"/>
                <a:gd name="T60" fmla="*/ 203 h 20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2" h="203">
                  <a:moveTo>
                    <a:pt x="210" y="2"/>
                  </a:moveTo>
                  <a:lnTo>
                    <a:pt x="232" y="2"/>
                  </a:lnTo>
                  <a:lnTo>
                    <a:pt x="229" y="203"/>
                  </a:lnTo>
                  <a:lnTo>
                    <a:pt x="3" y="203"/>
                  </a:lnTo>
                  <a:lnTo>
                    <a:pt x="0" y="0"/>
                  </a:lnTo>
                  <a:lnTo>
                    <a:pt x="156" y="2"/>
                  </a:lnTo>
                  <a:lnTo>
                    <a:pt x="166" y="2"/>
                  </a:lnTo>
                  <a:lnTo>
                    <a:pt x="208" y="2"/>
                  </a:lnTo>
                  <a:lnTo>
                    <a:pt x="210" y="2"/>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36" name="Freeform 2516"/>
            <p:cNvSpPr>
              <a:spLocks/>
            </p:cNvSpPr>
            <p:nvPr/>
          </p:nvSpPr>
          <p:spPr bwMode="auto">
            <a:xfrm>
              <a:off x="1414" y="1497"/>
              <a:ext cx="222" cy="191"/>
            </a:xfrm>
            <a:custGeom>
              <a:avLst/>
              <a:gdLst>
                <a:gd name="T0" fmla="*/ 194 w 222"/>
                <a:gd name="T1" fmla="*/ 0 h 191"/>
                <a:gd name="T2" fmla="*/ 194 w 222"/>
                <a:gd name="T3" fmla="*/ 54 h 191"/>
                <a:gd name="T4" fmla="*/ 194 w 222"/>
                <a:gd name="T5" fmla="*/ 54 h 191"/>
                <a:gd name="T6" fmla="*/ 222 w 222"/>
                <a:gd name="T7" fmla="*/ 54 h 191"/>
                <a:gd name="T8" fmla="*/ 222 w 222"/>
                <a:gd name="T9" fmla="*/ 54 h 191"/>
                <a:gd name="T10" fmla="*/ 222 w 222"/>
                <a:gd name="T11" fmla="*/ 83 h 191"/>
                <a:gd name="T12" fmla="*/ 222 w 222"/>
                <a:gd name="T13" fmla="*/ 83 h 191"/>
                <a:gd name="T14" fmla="*/ 222 w 222"/>
                <a:gd name="T15" fmla="*/ 109 h 191"/>
                <a:gd name="T16" fmla="*/ 222 w 222"/>
                <a:gd name="T17" fmla="*/ 109 h 191"/>
                <a:gd name="T18" fmla="*/ 194 w 222"/>
                <a:gd name="T19" fmla="*/ 111 h 191"/>
                <a:gd name="T20" fmla="*/ 194 w 222"/>
                <a:gd name="T21" fmla="*/ 111 h 191"/>
                <a:gd name="T22" fmla="*/ 197 w 222"/>
                <a:gd name="T23" fmla="*/ 191 h 191"/>
                <a:gd name="T24" fmla="*/ 197 w 222"/>
                <a:gd name="T25" fmla="*/ 191 h 191"/>
                <a:gd name="T26" fmla="*/ 168 w 222"/>
                <a:gd name="T27" fmla="*/ 191 h 191"/>
                <a:gd name="T28" fmla="*/ 168 w 222"/>
                <a:gd name="T29" fmla="*/ 191 h 191"/>
                <a:gd name="T30" fmla="*/ 168 w 222"/>
                <a:gd name="T31" fmla="*/ 165 h 191"/>
                <a:gd name="T32" fmla="*/ 168 w 222"/>
                <a:gd name="T33" fmla="*/ 165 h 191"/>
                <a:gd name="T34" fmla="*/ 3 w 222"/>
                <a:gd name="T35" fmla="*/ 165 h 191"/>
                <a:gd name="T36" fmla="*/ 3 w 222"/>
                <a:gd name="T37" fmla="*/ 165 h 191"/>
                <a:gd name="T38" fmla="*/ 0 w 222"/>
                <a:gd name="T39" fmla="*/ 45 h 191"/>
                <a:gd name="T40" fmla="*/ 0 w 222"/>
                <a:gd name="T41" fmla="*/ 45 h 191"/>
                <a:gd name="T42" fmla="*/ 0 w 222"/>
                <a:gd name="T43" fmla="*/ 45 h 191"/>
                <a:gd name="T44" fmla="*/ 0 w 222"/>
                <a:gd name="T45" fmla="*/ 45 h 191"/>
                <a:gd name="T46" fmla="*/ 0 w 222"/>
                <a:gd name="T47" fmla="*/ 2 h 191"/>
                <a:gd name="T48" fmla="*/ 0 w 222"/>
                <a:gd name="T49" fmla="*/ 2 h 191"/>
                <a:gd name="T50" fmla="*/ 194 w 222"/>
                <a:gd name="T51" fmla="*/ 0 h 191"/>
                <a:gd name="T52" fmla="*/ 194 w 222"/>
                <a:gd name="T53" fmla="*/ 0 h 191"/>
                <a:gd name="T54" fmla="*/ 194 w 222"/>
                <a:gd name="T55" fmla="*/ 0 h 191"/>
                <a:gd name="T56" fmla="*/ 194 w 222"/>
                <a:gd name="T57" fmla="*/ 0 h 19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22"/>
                <a:gd name="T88" fmla="*/ 0 h 191"/>
                <a:gd name="T89" fmla="*/ 222 w 222"/>
                <a:gd name="T90" fmla="*/ 191 h 19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22" h="191">
                  <a:moveTo>
                    <a:pt x="194" y="0"/>
                  </a:moveTo>
                  <a:lnTo>
                    <a:pt x="194" y="54"/>
                  </a:lnTo>
                  <a:lnTo>
                    <a:pt x="222" y="54"/>
                  </a:lnTo>
                  <a:lnTo>
                    <a:pt x="222" y="83"/>
                  </a:lnTo>
                  <a:lnTo>
                    <a:pt x="222" y="109"/>
                  </a:lnTo>
                  <a:lnTo>
                    <a:pt x="194" y="111"/>
                  </a:lnTo>
                  <a:lnTo>
                    <a:pt x="197" y="191"/>
                  </a:lnTo>
                  <a:lnTo>
                    <a:pt x="168" y="191"/>
                  </a:lnTo>
                  <a:lnTo>
                    <a:pt x="168" y="165"/>
                  </a:lnTo>
                  <a:lnTo>
                    <a:pt x="3" y="165"/>
                  </a:lnTo>
                  <a:lnTo>
                    <a:pt x="0" y="45"/>
                  </a:lnTo>
                  <a:lnTo>
                    <a:pt x="0" y="2"/>
                  </a:lnTo>
                  <a:lnTo>
                    <a:pt x="194"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37" name="Freeform 2517"/>
            <p:cNvSpPr>
              <a:spLocks/>
            </p:cNvSpPr>
            <p:nvPr/>
          </p:nvSpPr>
          <p:spPr bwMode="auto">
            <a:xfrm>
              <a:off x="2921" y="1499"/>
              <a:ext cx="270" cy="222"/>
            </a:xfrm>
            <a:custGeom>
              <a:avLst/>
              <a:gdLst>
                <a:gd name="T0" fmla="*/ 123 w 270"/>
                <a:gd name="T1" fmla="*/ 0 h 222"/>
                <a:gd name="T2" fmla="*/ 270 w 270"/>
                <a:gd name="T3" fmla="*/ 0 h 222"/>
                <a:gd name="T4" fmla="*/ 270 w 270"/>
                <a:gd name="T5" fmla="*/ 0 h 222"/>
                <a:gd name="T6" fmla="*/ 270 w 270"/>
                <a:gd name="T7" fmla="*/ 7 h 222"/>
                <a:gd name="T8" fmla="*/ 270 w 270"/>
                <a:gd name="T9" fmla="*/ 7 h 222"/>
                <a:gd name="T10" fmla="*/ 270 w 270"/>
                <a:gd name="T11" fmla="*/ 163 h 222"/>
                <a:gd name="T12" fmla="*/ 270 w 270"/>
                <a:gd name="T13" fmla="*/ 163 h 222"/>
                <a:gd name="T14" fmla="*/ 267 w 270"/>
                <a:gd name="T15" fmla="*/ 163 h 222"/>
                <a:gd name="T16" fmla="*/ 267 w 270"/>
                <a:gd name="T17" fmla="*/ 163 h 222"/>
                <a:gd name="T18" fmla="*/ 263 w 270"/>
                <a:gd name="T19" fmla="*/ 163 h 222"/>
                <a:gd name="T20" fmla="*/ 263 w 270"/>
                <a:gd name="T21" fmla="*/ 163 h 222"/>
                <a:gd name="T22" fmla="*/ 215 w 270"/>
                <a:gd name="T23" fmla="*/ 163 h 222"/>
                <a:gd name="T24" fmla="*/ 215 w 270"/>
                <a:gd name="T25" fmla="*/ 163 h 222"/>
                <a:gd name="T26" fmla="*/ 215 w 270"/>
                <a:gd name="T27" fmla="*/ 166 h 222"/>
                <a:gd name="T28" fmla="*/ 215 w 270"/>
                <a:gd name="T29" fmla="*/ 166 h 222"/>
                <a:gd name="T30" fmla="*/ 199 w 270"/>
                <a:gd name="T31" fmla="*/ 166 h 222"/>
                <a:gd name="T32" fmla="*/ 199 w 270"/>
                <a:gd name="T33" fmla="*/ 166 h 222"/>
                <a:gd name="T34" fmla="*/ 196 w 270"/>
                <a:gd name="T35" fmla="*/ 210 h 222"/>
                <a:gd name="T36" fmla="*/ 196 w 270"/>
                <a:gd name="T37" fmla="*/ 210 h 222"/>
                <a:gd name="T38" fmla="*/ 178 w 270"/>
                <a:gd name="T39" fmla="*/ 210 h 222"/>
                <a:gd name="T40" fmla="*/ 178 w 270"/>
                <a:gd name="T41" fmla="*/ 210 h 222"/>
                <a:gd name="T42" fmla="*/ 166 w 270"/>
                <a:gd name="T43" fmla="*/ 210 h 222"/>
                <a:gd name="T44" fmla="*/ 166 w 270"/>
                <a:gd name="T45" fmla="*/ 210 h 222"/>
                <a:gd name="T46" fmla="*/ 102 w 270"/>
                <a:gd name="T47" fmla="*/ 210 h 222"/>
                <a:gd name="T48" fmla="*/ 102 w 270"/>
                <a:gd name="T49" fmla="*/ 210 h 222"/>
                <a:gd name="T50" fmla="*/ 102 w 270"/>
                <a:gd name="T51" fmla="*/ 206 h 222"/>
                <a:gd name="T52" fmla="*/ 102 w 270"/>
                <a:gd name="T53" fmla="*/ 206 h 222"/>
                <a:gd name="T54" fmla="*/ 102 w 270"/>
                <a:gd name="T55" fmla="*/ 203 h 222"/>
                <a:gd name="T56" fmla="*/ 102 w 270"/>
                <a:gd name="T57" fmla="*/ 203 h 222"/>
                <a:gd name="T58" fmla="*/ 97 w 270"/>
                <a:gd name="T59" fmla="*/ 201 h 222"/>
                <a:gd name="T60" fmla="*/ 97 w 270"/>
                <a:gd name="T61" fmla="*/ 201 h 222"/>
                <a:gd name="T62" fmla="*/ 92 w 270"/>
                <a:gd name="T63" fmla="*/ 203 h 222"/>
                <a:gd name="T64" fmla="*/ 92 w 270"/>
                <a:gd name="T65" fmla="*/ 203 h 222"/>
                <a:gd name="T66" fmla="*/ 88 w 270"/>
                <a:gd name="T67" fmla="*/ 208 h 222"/>
                <a:gd name="T68" fmla="*/ 88 w 270"/>
                <a:gd name="T69" fmla="*/ 208 h 222"/>
                <a:gd name="T70" fmla="*/ 0 w 270"/>
                <a:gd name="T71" fmla="*/ 222 h 222"/>
                <a:gd name="T72" fmla="*/ 0 w 270"/>
                <a:gd name="T73" fmla="*/ 222 h 222"/>
                <a:gd name="T74" fmla="*/ 0 w 270"/>
                <a:gd name="T75" fmla="*/ 201 h 222"/>
                <a:gd name="T76" fmla="*/ 0 w 270"/>
                <a:gd name="T77" fmla="*/ 201 h 222"/>
                <a:gd name="T78" fmla="*/ 3 w 270"/>
                <a:gd name="T79" fmla="*/ 156 h 222"/>
                <a:gd name="T80" fmla="*/ 3 w 270"/>
                <a:gd name="T81" fmla="*/ 156 h 222"/>
                <a:gd name="T82" fmla="*/ 3 w 270"/>
                <a:gd name="T83" fmla="*/ 47 h 222"/>
                <a:gd name="T84" fmla="*/ 3 w 270"/>
                <a:gd name="T85" fmla="*/ 47 h 222"/>
                <a:gd name="T86" fmla="*/ 111 w 270"/>
                <a:gd name="T87" fmla="*/ 52 h 222"/>
                <a:gd name="T88" fmla="*/ 111 w 270"/>
                <a:gd name="T89" fmla="*/ 52 h 222"/>
                <a:gd name="T90" fmla="*/ 111 w 270"/>
                <a:gd name="T91" fmla="*/ 0 h 222"/>
                <a:gd name="T92" fmla="*/ 111 w 270"/>
                <a:gd name="T93" fmla="*/ 0 h 222"/>
                <a:gd name="T94" fmla="*/ 123 w 270"/>
                <a:gd name="T95" fmla="*/ 0 h 222"/>
                <a:gd name="T96" fmla="*/ 123 w 270"/>
                <a:gd name="T97" fmla="*/ 0 h 222"/>
                <a:gd name="T98" fmla="*/ 123 w 270"/>
                <a:gd name="T99" fmla="*/ 0 h 222"/>
                <a:gd name="T100" fmla="*/ 123 w 270"/>
                <a:gd name="T101" fmla="*/ 0 h 2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70"/>
                <a:gd name="T154" fmla="*/ 0 h 222"/>
                <a:gd name="T155" fmla="*/ 270 w 270"/>
                <a:gd name="T156" fmla="*/ 222 h 2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70" h="222">
                  <a:moveTo>
                    <a:pt x="123" y="0"/>
                  </a:moveTo>
                  <a:lnTo>
                    <a:pt x="270" y="0"/>
                  </a:lnTo>
                  <a:lnTo>
                    <a:pt x="270" y="7"/>
                  </a:lnTo>
                  <a:lnTo>
                    <a:pt x="270" y="163"/>
                  </a:lnTo>
                  <a:lnTo>
                    <a:pt x="267" y="163"/>
                  </a:lnTo>
                  <a:lnTo>
                    <a:pt x="263" y="163"/>
                  </a:lnTo>
                  <a:lnTo>
                    <a:pt x="215" y="163"/>
                  </a:lnTo>
                  <a:lnTo>
                    <a:pt x="215" y="166"/>
                  </a:lnTo>
                  <a:lnTo>
                    <a:pt x="199" y="166"/>
                  </a:lnTo>
                  <a:lnTo>
                    <a:pt x="196" y="210"/>
                  </a:lnTo>
                  <a:lnTo>
                    <a:pt x="178" y="210"/>
                  </a:lnTo>
                  <a:lnTo>
                    <a:pt x="166" y="210"/>
                  </a:lnTo>
                  <a:lnTo>
                    <a:pt x="102" y="210"/>
                  </a:lnTo>
                  <a:lnTo>
                    <a:pt x="102" y="206"/>
                  </a:lnTo>
                  <a:lnTo>
                    <a:pt x="102" y="203"/>
                  </a:lnTo>
                  <a:lnTo>
                    <a:pt x="97" y="201"/>
                  </a:lnTo>
                  <a:lnTo>
                    <a:pt x="92" y="203"/>
                  </a:lnTo>
                  <a:lnTo>
                    <a:pt x="88" y="208"/>
                  </a:lnTo>
                  <a:lnTo>
                    <a:pt x="0" y="222"/>
                  </a:lnTo>
                  <a:lnTo>
                    <a:pt x="0" y="201"/>
                  </a:lnTo>
                  <a:lnTo>
                    <a:pt x="3" y="156"/>
                  </a:lnTo>
                  <a:lnTo>
                    <a:pt x="3" y="47"/>
                  </a:lnTo>
                  <a:lnTo>
                    <a:pt x="111" y="52"/>
                  </a:lnTo>
                  <a:lnTo>
                    <a:pt x="111" y="0"/>
                  </a:lnTo>
                  <a:lnTo>
                    <a:pt x="123"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38" name="Freeform 2518"/>
            <p:cNvSpPr>
              <a:spLocks/>
            </p:cNvSpPr>
            <p:nvPr/>
          </p:nvSpPr>
          <p:spPr bwMode="auto">
            <a:xfrm>
              <a:off x="3191" y="1535"/>
              <a:ext cx="271" cy="217"/>
            </a:xfrm>
            <a:custGeom>
              <a:avLst/>
              <a:gdLst>
                <a:gd name="T0" fmla="*/ 89 w 271"/>
                <a:gd name="T1" fmla="*/ 19 h 217"/>
                <a:gd name="T2" fmla="*/ 89 w 271"/>
                <a:gd name="T3" fmla="*/ 11 h 217"/>
                <a:gd name="T4" fmla="*/ 92 w 271"/>
                <a:gd name="T5" fmla="*/ 0 h 217"/>
                <a:gd name="T6" fmla="*/ 127 w 271"/>
                <a:gd name="T7" fmla="*/ 0 h 217"/>
                <a:gd name="T8" fmla="*/ 127 w 271"/>
                <a:gd name="T9" fmla="*/ 9 h 217"/>
                <a:gd name="T10" fmla="*/ 127 w 271"/>
                <a:gd name="T11" fmla="*/ 11 h 217"/>
                <a:gd name="T12" fmla="*/ 127 w 271"/>
                <a:gd name="T13" fmla="*/ 19 h 217"/>
                <a:gd name="T14" fmla="*/ 271 w 271"/>
                <a:gd name="T15" fmla="*/ 21 h 217"/>
                <a:gd name="T16" fmla="*/ 271 w 271"/>
                <a:gd name="T17" fmla="*/ 160 h 217"/>
                <a:gd name="T18" fmla="*/ 271 w 271"/>
                <a:gd name="T19" fmla="*/ 165 h 217"/>
                <a:gd name="T20" fmla="*/ 271 w 271"/>
                <a:gd name="T21" fmla="*/ 184 h 217"/>
                <a:gd name="T22" fmla="*/ 264 w 271"/>
                <a:gd name="T23" fmla="*/ 186 h 217"/>
                <a:gd name="T24" fmla="*/ 259 w 271"/>
                <a:gd name="T25" fmla="*/ 186 h 217"/>
                <a:gd name="T26" fmla="*/ 257 w 271"/>
                <a:gd name="T27" fmla="*/ 189 h 217"/>
                <a:gd name="T28" fmla="*/ 252 w 271"/>
                <a:gd name="T29" fmla="*/ 191 h 217"/>
                <a:gd name="T30" fmla="*/ 248 w 271"/>
                <a:gd name="T31" fmla="*/ 193 h 217"/>
                <a:gd name="T32" fmla="*/ 245 w 271"/>
                <a:gd name="T33" fmla="*/ 198 h 217"/>
                <a:gd name="T34" fmla="*/ 243 w 271"/>
                <a:gd name="T35" fmla="*/ 198 h 217"/>
                <a:gd name="T36" fmla="*/ 243 w 271"/>
                <a:gd name="T37" fmla="*/ 198 h 217"/>
                <a:gd name="T38" fmla="*/ 241 w 271"/>
                <a:gd name="T39" fmla="*/ 198 h 217"/>
                <a:gd name="T40" fmla="*/ 238 w 271"/>
                <a:gd name="T41" fmla="*/ 196 h 217"/>
                <a:gd name="T42" fmla="*/ 238 w 271"/>
                <a:gd name="T43" fmla="*/ 193 h 217"/>
                <a:gd name="T44" fmla="*/ 236 w 271"/>
                <a:gd name="T45" fmla="*/ 191 h 217"/>
                <a:gd name="T46" fmla="*/ 233 w 271"/>
                <a:gd name="T47" fmla="*/ 191 h 217"/>
                <a:gd name="T48" fmla="*/ 231 w 271"/>
                <a:gd name="T49" fmla="*/ 191 h 217"/>
                <a:gd name="T50" fmla="*/ 229 w 271"/>
                <a:gd name="T51" fmla="*/ 191 h 217"/>
                <a:gd name="T52" fmla="*/ 226 w 271"/>
                <a:gd name="T53" fmla="*/ 191 h 217"/>
                <a:gd name="T54" fmla="*/ 224 w 271"/>
                <a:gd name="T55" fmla="*/ 193 h 217"/>
                <a:gd name="T56" fmla="*/ 222 w 271"/>
                <a:gd name="T57" fmla="*/ 193 h 217"/>
                <a:gd name="T58" fmla="*/ 219 w 271"/>
                <a:gd name="T59" fmla="*/ 196 h 217"/>
                <a:gd name="T60" fmla="*/ 217 w 271"/>
                <a:gd name="T61" fmla="*/ 196 h 217"/>
                <a:gd name="T62" fmla="*/ 215 w 271"/>
                <a:gd name="T63" fmla="*/ 198 h 217"/>
                <a:gd name="T64" fmla="*/ 215 w 271"/>
                <a:gd name="T65" fmla="*/ 200 h 217"/>
                <a:gd name="T66" fmla="*/ 215 w 271"/>
                <a:gd name="T67" fmla="*/ 200 h 217"/>
                <a:gd name="T68" fmla="*/ 212 w 271"/>
                <a:gd name="T69" fmla="*/ 203 h 217"/>
                <a:gd name="T70" fmla="*/ 210 w 271"/>
                <a:gd name="T71" fmla="*/ 205 h 217"/>
                <a:gd name="T72" fmla="*/ 207 w 271"/>
                <a:gd name="T73" fmla="*/ 208 h 217"/>
                <a:gd name="T74" fmla="*/ 207 w 271"/>
                <a:gd name="T75" fmla="*/ 210 h 217"/>
                <a:gd name="T76" fmla="*/ 203 w 271"/>
                <a:gd name="T77" fmla="*/ 210 h 217"/>
                <a:gd name="T78" fmla="*/ 203 w 271"/>
                <a:gd name="T79" fmla="*/ 212 h 217"/>
                <a:gd name="T80" fmla="*/ 203 w 271"/>
                <a:gd name="T81" fmla="*/ 212 h 217"/>
                <a:gd name="T82" fmla="*/ 203 w 271"/>
                <a:gd name="T83" fmla="*/ 215 h 217"/>
                <a:gd name="T84" fmla="*/ 200 w 271"/>
                <a:gd name="T85" fmla="*/ 217 h 217"/>
                <a:gd name="T86" fmla="*/ 200 w 271"/>
                <a:gd name="T87" fmla="*/ 217 h 217"/>
                <a:gd name="T88" fmla="*/ 163 w 271"/>
                <a:gd name="T89" fmla="*/ 217 h 217"/>
                <a:gd name="T90" fmla="*/ 163 w 271"/>
                <a:gd name="T91" fmla="*/ 208 h 217"/>
                <a:gd name="T92" fmla="*/ 120 w 271"/>
                <a:gd name="T93" fmla="*/ 208 h 217"/>
                <a:gd name="T94" fmla="*/ 108 w 271"/>
                <a:gd name="T95" fmla="*/ 208 h 217"/>
                <a:gd name="T96" fmla="*/ 108 w 271"/>
                <a:gd name="T97" fmla="*/ 203 h 217"/>
                <a:gd name="T98" fmla="*/ 108 w 271"/>
                <a:gd name="T99" fmla="*/ 200 h 217"/>
                <a:gd name="T100" fmla="*/ 108 w 271"/>
                <a:gd name="T101" fmla="*/ 200 h 217"/>
                <a:gd name="T102" fmla="*/ 108 w 271"/>
                <a:gd name="T103" fmla="*/ 198 h 217"/>
                <a:gd name="T104" fmla="*/ 108 w 271"/>
                <a:gd name="T105" fmla="*/ 182 h 217"/>
                <a:gd name="T106" fmla="*/ 80 w 271"/>
                <a:gd name="T107" fmla="*/ 179 h 217"/>
                <a:gd name="T108" fmla="*/ 80 w 271"/>
                <a:gd name="T109" fmla="*/ 163 h 217"/>
                <a:gd name="T110" fmla="*/ 80 w 271"/>
                <a:gd name="T111" fmla="*/ 158 h 217"/>
                <a:gd name="T112" fmla="*/ 80 w 271"/>
                <a:gd name="T113" fmla="*/ 144 h 217"/>
                <a:gd name="T114" fmla="*/ 80 w 271"/>
                <a:gd name="T115" fmla="*/ 127 h 217"/>
                <a:gd name="T116" fmla="*/ 0 w 271"/>
                <a:gd name="T117" fmla="*/ 127 h 217"/>
                <a:gd name="T118" fmla="*/ 0 w 271"/>
                <a:gd name="T119" fmla="*/ 19 h 217"/>
                <a:gd name="T120" fmla="*/ 0 w 271"/>
                <a:gd name="T121" fmla="*/ 19 h 2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1"/>
                <a:gd name="T184" fmla="*/ 0 h 217"/>
                <a:gd name="T185" fmla="*/ 271 w 271"/>
                <a:gd name="T186" fmla="*/ 217 h 2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1" h="217">
                  <a:moveTo>
                    <a:pt x="0" y="19"/>
                  </a:moveTo>
                  <a:lnTo>
                    <a:pt x="89" y="19"/>
                  </a:lnTo>
                  <a:lnTo>
                    <a:pt x="89" y="11"/>
                  </a:lnTo>
                  <a:lnTo>
                    <a:pt x="92" y="0"/>
                  </a:lnTo>
                  <a:lnTo>
                    <a:pt x="127" y="0"/>
                  </a:lnTo>
                  <a:lnTo>
                    <a:pt x="127" y="9"/>
                  </a:lnTo>
                  <a:lnTo>
                    <a:pt x="127" y="11"/>
                  </a:lnTo>
                  <a:lnTo>
                    <a:pt x="127" y="19"/>
                  </a:lnTo>
                  <a:lnTo>
                    <a:pt x="271" y="21"/>
                  </a:lnTo>
                  <a:lnTo>
                    <a:pt x="271" y="160"/>
                  </a:lnTo>
                  <a:lnTo>
                    <a:pt x="271" y="165"/>
                  </a:lnTo>
                  <a:lnTo>
                    <a:pt x="271" y="184"/>
                  </a:lnTo>
                  <a:lnTo>
                    <a:pt x="264" y="186"/>
                  </a:lnTo>
                  <a:lnTo>
                    <a:pt x="259" y="186"/>
                  </a:lnTo>
                  <a:lnTo>
                    <a:pt x="257" y="189"/>
                  </a:lnTo>
                  <a:lnTo>
                    <a:pt x="252" y="191"/>
                  </a:lnTo>
                  <a:lnTo>
                    <a:pt x="248" y="193"/>
                  </a:lnTo>
                  <a:lnTo>
                    <a:pt x="245" y="198"/>
                  </a:lnTo>
                  <a:lnTo>
                    <a:pt x="243" y="198"/>
                  </a:lnTo>
                  <a:lnTo>
                    <a:pt x="241" y="198"/>
                  </a:lnTo>
                  <a:lnTo>
                    <a:pt x="238" y="196"/>
                  </a:lnTo>
                  <a:lnTo>
                    <a:pt x="238" y="193"/>
                  </a:lnTo>
                  <a:lnTo>
                    <a:pt x="236" y="191"/>
                  </a:lnTo>
                  <a:lnTo>
                    <a:pt x="233" y="191"/>
                  </a:lnTo>
                  <a:lnTo>
                    <a:pt x="231" y="191"/>
                  </a:lnTo>
                  <a:lnTo>
                    <a:pt x="229" y="191"/>
                  </a:lnTo>
                  <a:lnTo>
                    <a:pt x="226" y="191"/>
                  </a:lnTo>
                  <a:lnTo>
                    <a:pt x="224" y="193"/>
                  </a:lnTo>
                  <a:lnTo>
                    <a:pt x="222" y="193"/>
                  </a:lnTo>
                  <a:lnTo>
                    <a:pt x="219" y="196"/>
                  </a:lnTo>
                  <a:lnTo>
                    <a:pt x="217" y="196"/>
                  </a:lnTo>
                  <a:lnTo>
                    <a:pt x="215" y="198"/>
                  </a:lnTo>
                  <a:lnTo>
                    <a:pt x="215" y="200"/>
                  </a:lnTo>
                  <a:lnTo>
                    <a:pt x="212" y="203"/>
                  </a:lnTo>
                  <a:lnTo>
                    <a:pt x="210" y="205"/>
                  </a:lnTo>
                  <a:lnTo>
                    <a:pt x="207" y="208"/>
                  </a:lnTo>
                  <a:lnTo>
                    <a:pt x="207" y="210"/>
                  </a:lnTo>
                  <a:lnTo>
                    <a:pt x="203" y="210"/>
                  </a:lnTo>
                  <a:lnTo>
                    <a:pt x="203" y="212"/>
                  </a:lnTo>
                  <a:lnTo>
                    <a:pt x="203" y="215"/>
                  </a:lnTo>
                  <a:lnTo>
                    <a:pt x="200" y="217"/>
                  </a:lnTo>
                  <a:lnTo>
                    <a:pt x="163" y="217"/>
                  </a:lnTo>
                  <a:lnTo>
                    <a:pt x="163" y="208"/>
                  </a:lnTo>
                  <a:lnTo>
                    <a:pt x="120" y="208"/>
                  </a:lnTo>
                  <a:lnTo>
                    <a:pt x="108" y="208"/>
                  </a:lnTo>
                  <a:lnTo>
                    <a:pt x="108" y="203"/>
                  </a:lnTo>
                  <a:lnTo>
                    <a:pt x="108" y="200"/>
                  </a:lnTo>
                  <a:lnTo>
                    <a:pt x="108" y="198"/>
                  </a:lnTo>
                  <a:lnTo>
                    <a:pt x="108" y="182"/>
                  </a:lnTo>
                  <a:lnTo>
                    <a:pt x="80" y="179"/>
                  </a:lnTo>
                  <a:lnTo>
                    <a:pt x="80" y="163"/>
                  </a:lnTo>
                  <a:lnTo>
                    <a:pt x="80" y="158"/>
                  </a:lnTo>
                  <a:lnTo>
                    <a:pt x="80" y="144"/>
                  </a:lnTo>
                  <a:lnTo>
                    <a:pt x="80" y="127"/>
                  </a:lnTo>
                  <a:lnTo>
                    <a:pt x="0" y="127"/>
                  </a:lnTo>
                  <a:lnTo>
                    <a:pt x="0" y="19"/>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39" name="Freeform 2519"/>
            <p:cNvSpPr>
              <a:spLocks/>
            </p:cNvSpPr>
            <p:nvPr/>
          </p:nvSpPr>
          <p:spPr bwMode="auto">
            <a:xfrm>
              <a:off x="1608" y="1542"/>
              <a:ext cx="248" cy="175"/>
            </a:xfrm>
            <a:custGeom>
              <a:avLst/>
              <a:gdLst>
                <a:gd name="T0" fmla="*/ 248 w 248"/>
                <a:gd name="T1" fmla="*/ 0 h 175"/>
                <a:gd name="T2" fmla="*/ 248 w 248"/>
                <a:gd name="T3" fmla="*/ 118 h 175"/>
                <a:gd name="T4" fmla="*/ 248 w 248"/>
                <a:gd name="T5" fmla="*/ 118 h 175"/>
                <a:gd name="T6" fmla="*/ 248 w 248"/>
                <a:gd name="T7" fmla="*/ 172 h 175"/>
                <a:gd name="T8" fmla="*/ 248 w 248"/>
                <a:gd name="T9" fmla="*/ 172 h 175"/>
                <a:gd name="T10" fmla="*/ 165 w 248"/>
                <a:gd name="T11" fmla="*/ 172 h 175"/>
                <a:gd name="T12" fmla="*/ 165 w 248"/>
                <a:gd name="T13" fmla="*/ 172 h 175"/>
                <a:gd name="T14" fmla="*/ 139 w 248"/>
                <a:gd name="T15" fmla="*/ 175 h 175"/>
                <a:gd name="T16" fmla="*/ 139 w 248"/>
                <a:gd name="T17" fmla="*/ 175 h 175"/>
                <a:gd name="T18" fmla="*/ 139 w 248"/>
                <a:gd name="T19" fmla="*/ 165 h 175"/>
                <a:gd name="T20" fmla="*/ 139 w 248"/>
                <a:gd name="T21" fmla="*/ 165 h 175"/>
                <a:gd name="T22" fmla="*/ 85 w 248"/>
                <a:gd name="T23" fmla="*/ 165 h 175"/>
                <a:gd name="T24" fmla="*/ 85 w 248"/>
                <a:gd name="T25" fmla="*/ 165 h 175"/>
                <a:gd name="T26" fmla="*/ 85 w 248"/>
                <a:gd name="T27" fmla="*/ 146 h 175"/>
                <a:gd name="T28" fmla="*/ 85 w 248"/>
                <a:gd name="T29" fmla="*/ 146 h 175"/>
                <a:gd name="T30" fmla="*/ 3 w 248"/>
                <a:gd name="T31" fmla="*/ 146 h 175"/>
                <a:gd name="T32" fmla="*/ 3 w 248"/>
                <a:gd name="T33" fmla="*/ 146 h 175"/>
                <a:gd name="T34" fmla="*/ 0 w 248"/>
                <a:gd name="T35" fmla="*/ 66 h 175"/>
                <a:gd name="T36" fmla="*/ 0 w 248"/>
                <a:gd name="T37" fmla="*/ 66 h 175"/>
                <a:gd name="T38" fmla="*/ 28 w 248"/>
                <a:gd name="T39" fmla="*/ 64 h 175"/>
                <a:gd name="T40" fmla="*/ 28 w 248"/>
                <a:gd name="T41" fmla="*/ 64 h 175"/>
                <a:gd name="T42" fmla="*/ 28 w 248"/>
                <a:gd name="T43" fmla="*/ 38 h 175"/>
                <a:gd name="T44" fmla="*/ 28 w 248"/>
                <a:gd name="T45" fmla="*/ 38 h 175"/>
                <a:gd name="T46" fmla="*/ 139 w 248"/>
                <a:gd name="T47" fmla="*/ 38 h 175"/>
                <a:gd name="T48" fmla="*/ 139 w 248"/>
                <a:gd name="T49" fmla="*/ 38 h 175"/>
                <a:gd name="T50" fmla="*/ 139 w 248"/>
                <a:gd name="T51" fmla="*/ 9 h 175"/>
                <a:gd name="T52" fmla="*/ 139 w 248"/>
                <a:gd name="T53" fmla="*/ 9 h 175"/>
                <a:gd name="T54" fmla="*/ 194 w 248"/>
                <a:gd name="T55" fmla="*/ 9 h 175"/>
                <a:gd name="T56" fmla="*/ 194 w 248"/>
                <a:gd name="T57" fmla="*/ 9 h 175"/>
                <a:gd name="T58" fmla="*/ 194 w 248"/>
                <a:gd name="T59" fmla="*/ 0 h 175"/>
                <a:gd name="T60" fmla="*/ 194 w 248"/>
                <a:gd name="T61" fmla="*/ 0 h 175"/>
                <a:gd name="T62" fmla="*/ 248 w 248"/>
                <a:gd name="T63" fmla="*/ 0 h 175"/>
                <a:gd name="T64" fmla="*/ 248 w 248"/>
                <a:gd name="T65" fmla="*/ 0 h 175"/>
                <a:gd name="T66" fmla="*/ 248 w 248"/>
                <a:gd name="T67" fmla="*/ 0 h 175"/>
                <a:gd name="T68" fmla="*/ 248 w 248"/>
                <a:gd name="T69" fmla="*/ 0 h 1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48"/>
                <a:gd name="T106" fmla="*/ 0 h 175"/>
                <a:gd name="T107" fmla="*/ 248 w 248"/>
                <a:gd name="T108" fmla="*/ 175 h 17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48" h="175">
                  <a:moveTo>
                    <a:pt x="248" y="0"/>
                  </a:moveTo>
                  <a:lnTo>
                    <a:pt x="248" y="118"/>
                  </a:lnTo>
                  <a:lnTo>
                    <a:pt x="248" y="172"/>
                  </a:lnTo>
                  <a:lnTo>
                    <a:pt x="165" y="172"/>
                  </a:lnTo>
                  <a:lnTo>
                    <a:pt x="139" y="175"/>
                  </a:lnTo>
                  <a:lnTo>
                    <a:pt x="139" y="165"/>
                  </a:lnTo>
                  <a:lnTo>
                    <a:pt x="85" y="165"/>
                  </a:lnTo>
                  <a:lnTo>
                    <a:pt x="85" y="146"/>
                  </a:lnTo>
                  <a:lnTo>
                    <a:pt x="3" y="146"/>
                  </a:lnTo>
                  <a:lnTo>
                    <a:pt x="0" y="66"/>
                  </a:lnTo>
                  <a:lnTo>
                    <a:pt x="28" y="64"/>
                  </a:lnTo>
                  <a:lnTo>
                    <a:pt x="28" y="38"/>
                  </a:lnTo>
                  <a:lnTo>
                    <a:pt x="139" y="38"/>
                  </a:lnTo>
                  <a:lnTo>
                    <a:pt x="139" y="9"/>
                  </a:lnTo>
                  <a:lnTo>
                    <a:pt x="194" y="9"/>
                  </a:lnTo>
                  <a:lnTo>
                    <a:pt x="194" y="0"/>
                  </a:lnTo>
                  <a:lnTo>
                    <a:pt x="248"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40" name="Freeform 2520"/>
            <p:cNvSpPr>
              <a:spLocks/>
            </p:cNvSpPr>
            <p:nvPr/>
          </p:nvSpPr>
          <p:spPr bwMode="auto">
            <a:xfrm>
              <a:off x="1856" y="1603"/>
              <a:ext cx="222" cy="199"/>
            </a:xfrm>
            <a:custGeom>
              <a:avLst/>
              <a:gdLst>
                <a:gd name="T0" fmla="*/ 0 w 222"/>
                <a:gd name="T1" fmla="*/ 0 h 199"/>
                <a:gd name="T2" fmla="*/ 184 w 222"/>
                <a:gd name="T3" fmla="*/ 3 h 199"/>
                <a:gd name="T4" fmla="*/ 184 w 222"/>
                <a:gd name="T5" fmla="*/ 3 h 199"/>
                <a:gd name="T6" fmla="*/ 184 w 222"/>
                <a:gd name="T7" fmla="*/ 76 h 199"/>
                <a:gd name="T8" fmla="*/ 184 w 222"/>
                <a:gd name="T9" fmla="*/ 76 h 199"/>
                <a:gd name="T10" fmla="*/ 210 w 222"/>
                <a:gd name="T11" fmla="*/ 76 h 199"/>
                <a:gd name="T12" fmla="*/ 210 w 222"/>
                <a:gd name="T13" fmla="*/ 76 h 199"/>
                <a:gd name="T14" fmla="*/ 210 w 222"/>
                <a:gd name="T15" fmla="*/ 85 h 199"/>
                <a:gd name="T16" fmla="*/ 210 w 222"/>
                <a:gd name="T17" fmla="*/ 85 h 199"/>
                <a:gd name="T18" fmla="*/ 220 w 222"/>
                <a:gd name="T19" fmla="*/ 85 h 199"/>
                <a:gd name="T20" fmla="*/ 220 w 222"/>
                <a:gd name="T21" fmla="*/ 85 h 199"/>
                <a:gd name="T22" fmla="*/ 220 w 222"/>
                <a:gd name="T23" fmla="*/ 130 h 199"/>
                <a:gd name="T24" fmla="*/ 220 w 222"/>
                <a:gd name="T25" fmla="*/ 130 h 199"/>
                <a:gd name="T26" fmla="*/ 220 w 222"/>
                <a:gd name="T27" fmla="*/ 140 h 199"/>
                <a:gd name="T28" fmla="*/ 220 w 222"/>
                <a:gd name="T29" fmla="*/ 140 h 199"/>
                <a:gd name="T30" fmla="*/ 222 w 222"/>
                <a:gd name="T31" fmla="*/ 168 h 199"/>
                <a:gd name="T32" fmla="*/ 222 w 222"/>
                <a:gd name="T33" fmla="*/ 168 h 199"/>
                <a:gd name="T34" fmla="*/ 222 w 222"/>
                <a:gd name="T35" fmla="*/ 175 h 199"/>
                <a:gd name="T36" fmla="*/ 222 w 222"/>
                <a:gd name="T37" fmla="*/ 175 h 199"/>
                <a:gd name="T38" fmla="*/ 222 w 222"/>
                <a:gd name="T39" fmla="*/ 191 h 199"/>
                <a:gd name="T40" fmla="*/ 222 w 222"/>
                <a:gd name="T41" fmla="*/ 191 h 199"/>
                <a:gd name="T42" fmla="*/ 220 w 222"/>
                <a:gd name="T43" fmla="*/ 199 h 199"/>
                <a:gd name="T44" fmla="*/ 220 w 222"/>
                <a:gd name="T45" fmla="*/ 199 h 199"/>
                <a:gd name="T46" fmla="*/ 173 w 222"/>
                <a:gd name="T47" fmla="*/ 199 h 199"/>
                <a:gd name="T48" fmla="*/ 173 w 222"/>
                <a:gd name="T49" fmla="*/ 199 h 199"/>
                <a:gd name="T50" fmla="*/ 173 w 222"/>
                <a:gd name="T51" fmla="*/ 196 h 199"/>
                <a:gd name="T52" fmla="*/ 173 w 222"/>
                <a:gd name="T53" fmla="*/ 196 h 199"/>
                <a:gd name="T54" fmla="*/ 3 w 222"/>
                <a:gd name="T55" fmla="*/ 182 h 199"/>
                <a:gd name="T56" fmla="*/ 3 w 222"/>
                <a:gd name="T57" fmla="*/ 182 h 199"/>
                <a:gd name="T58" fmla="*/ 0 w 222"/>
                <a:gd name="T59" fmla="*/ 182 h 199"/>
                <a:gd name="T60" fmla="*/ 0 w 222"/>
                <a:gd name="T61" fmla="*/ 182 h 199"/>
                <a:gd name="T62" fmla="*/ 0 w 222"/>
                <a:gd name="T63" fmla="*/ 177 h 199"/>
                <a:gd name="T64" fmla="*/ 0 w 222"/>
                <a:gd name="T65" fmla="*/ 177 h 199"/>
                <a:gd name="T66" fmla="*/ 0 w 222"/>
                <a:gd name="T67" fmla="*/ 125 h 199"/>
                <a:gd name="T68" fmla="*/ 0 w 222"/>
                <a:gd name="T69" fmla="*/ 125 h 199"/>
                <a:gd name="T70" fmla="*/ 0 w 222"/>
                <a:gd name="T71" fmla="*/ 123 h 199"/>
                <a:gd name="T72" fmla="*/ 0 w 222"/>
                <a:gd name="T73" fmla="*/ 123 h 199"/>
                <a:gd name="T74" fmla="*/ 0 w 222"/>
                <a:gd name="T75" fmla="*/ 57 h 199"/>
                <a:gd name="T76" fmla="*/ 0 w 222"/>
                <a:gd name="T77" fmla="*/ 57 h 199"/>
                <a:gd name="T78" fmla="*/ 0 w 222"/>
                <a:gd name="T79" fmla="*/ 0 h 199"/>
                <a:gd name="T80" fmla="*/ 0 w 222"/>
                <a:gd name="T81" fmla="*/ 0 h 199"/>
                <a:gd name="T82" fmla="*/ 0 w 222"/>
                <a:gd name="T83" fmla="*/ 0 h 199"/>
                <a:gd name="T84" fmla="*/ 0 w 222"/>
                <a:gd name="T85" fmla="*/ 0 h 1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2"/>
                <a:gd name="T130" fmla="*/ 0 h 199"/>
                <a:gd name="T131" fmla="*/ 222 w 222"/>
                <a:gd name="T132" fmla="*/ 199 h 1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2" h="199">
                  <a:moveTo>
                    <a:pt x="0" y="0"/>
                  </a:moveTo>
                  <a:lnTo>
                    <a:pt x="184" y="3"/>
                  </a:lnTo>
                  <a:lnTo>
                    <a:pt x="184" y="76"/>
                  </a:lnTo>
                  <a:lnTo>
                    <a:pt x="210" y="76"/>
                  </a:lnTo>
                  <a:lnTo>
                    <a:pt x="210" y="85"/>
                  </a:lnTo>
                  <a:lnTo>
                    <a:pt x="220" y="85"/>
                  </a:lnTo>
                  <a:lnTo>
                    <a:pt x="220" y="130"/>
                  </a:lnTo>
                  <a:lnTo>
                    <a:pt x="220" y="140"/>
                  </a:lnTo>
                  <a:lnTo>
                    <a:pt x="222" y="168"/>
                  </a:lnTo>
                  <a:lnTo>
                    <a:pt x="222" y="175"/>
                  </a:lnTo>
                  <a:lnTo>
                    <a:pt x="222" y="191"/>
                  </a:lnTo>
                  <a:lnTo>
                    <a:pt x="220" y="199"/>
                  </a:lnTo>
                  <a:lnTo>
                    <a:pt x="173" y="199"/>
                  </a:lnTo>
                  <a:lnTo>
                    <a:pt x="173" y="196"/>
                  </a:lnTo>
                  <a:lnTo>
                    <a:pt x="3" y="182"/>
                  </a:lnTo>
                  <a:lnTo>
                    <a:pt x="0" y="182"/>
                  </a:lnTo>
                  <a:lnTo>
                    <a:pt x="0" y="177"/>
                  </a:lnTo>
                  <a:lnTo>
                    <a:pt x="0" y="125"/>
                  </a:lnTo>
                  <a:lnTo>
                    <a:pt x="0" y="123"/>
                  </a:lnTo>
                  <a:lnTo>
                    <a:pt x="0" y="57"/>
                  </a:lnTo>
                  <a:lnTo>
                    <a:pt x="0" y="0"/>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41" name="Freeform 2521"/>
            <p:cNvSpPr>
              <a:spLocks/>
            </p:cNvSpPr>
            <p:nvPr/>
          </p:nvSpPr>
          <p:spPr bwMode="auto">
            <a:xfrm>
              <a:off x="3080" y="1662"/>
              <a:ext cx="219" cy="189"/>
            </a:xfrm>
            <a:custGeom>
              <a:avLst/>
              <a:gdLst>
                <a:gd name="T0" fmla="*/ 7 w 219"/>
                <a:gd name="T1" fmla="*/ 47 h 189"/>
                <a:gd name="T2" fmla="*/ 19 w 219"/>
                <a:gd name="T3" fmla="*/ 47 h 189"/>
                <a:gd name="T4" fmla="*/ 37 w 219"/>
                <a:gd name="T5" fmla="*/ 47 h 189"/>
                <a:gd name="T6" fmla="*/ 40 w 219"/>
                <a:gd name="T7" fmla="*/ 3 h 189"/>
                <a:gd name="T8" fmla="*/ 56 w 219"/>
                <a:gd name="T9" fmla="*/ 3 h 189"/>
                <a:gd name="T10" fmla="*/ 56 w 219"/>
                <a:gd name="T11" fmla="*/ 0 h 189"/>
                <a:gd name="T12" fmla="*/ 104 w 219"/>
                <a:gd name="T13" fmla="*/ 0 h 189"/>
                <a:gd name="T14" fmla="*/ 108 w 219"/>
                <a:gd name="T15" fmla="*/ 0 h 189"/>
                <a:gd name="T16" fmla="*/ 111 w 219"/>
                <a:gd name="T17" fmla="*/ 0 h 189"/>
                <a:gd name="T18" fmla="*/ 191 w 219"/>
                <a:gd name="T19" fmla="*/ 0 h 189"/>
                <a:gd name="T20" fmla="*/ 191 w 219"/>
                <a:gd name="T21" fmla="*/ 17 h 189"/>
                <a:gd name="T22" fmla="*/ 191 w 219"/>
                <a:gd name="T23" fmla="*/ 31 h 189"/>
                <a:gd name="T24" fmla="*/ 191 w 219"/>
                <a:gd name="T25" fmla="*/ 36 h 189"/>
                <a:gd name="T26" fmla="*/ 191 w 219"/>
                <a:gd name="T27" fmla="*/ 52 h 189"/>
                <a:gd name="T28" fmla="*/ 219 w 219"/>
                <a:gd name="T29" fmla="*/ 55 h 189"/>
                <a:gd name="T30" fmla="*/ 219 w 219"/>
                <a:gd name="T31" fmla="*/ 71 h 189"/>
                <a:gd name="T32" fmla="*/ 219 w 219"/>
                <a:gd name="T33" fmla="*/ 73 h 189"/>
                <a:gd name="T34" fmla="*/ 219 w 219"/>
                <a:gd name="T35" fmla="*/ 73 h 189"/>
                <a:gd name="T36" fmla="*/ 219 w 219"/>
                <a:gd name="T37" fmla="*/ 76 h 189"/>
                <a:gd name="T38" fmla="*/ 219 w 219"/>
                <a:gd name="T39" fmla="*/ 81 h 189"/>
                <a:gd name="T40" fmla="*/ 217 w 219"/>
                <a:gd name="T41" fmla="*/ 109 h 189"/>
                <a:gd name="T42" fmla="*/ 191 w 219"/>
                <a:gd name="T43" fmla="*/ 106 h 189"/>
                <a:gd name="T44" fmla="*/ 189 w 219"/>
                <a:gd name="T45" fmla="*/ 151 h 189"/>
                <a:gd name="T46" fmla="*/ 189 w 219"/>
                <a:gd name="T47" fmla="*/ 154 h 189"/>
                <a:gd name="T48" fmla="*/ 189 w 219"/>
                <a:gd name="T49" fmla="*/ 163 h 189"/>
                <a:gd name="T50" fmla="*/ 181 w 219"/>
                <a:gd name="T51" fmla="*/ 163 h 189"/>
                <a:gd name="T52" fmla="*/ 181 w 219"/>
                <a:gd name="T53" fmla="*/ 163 h 189"/>
                <a:gd name="T54" fmla="*/ 181 w 219"/>
                <a:gd name="T55" fmla="*/ 163 h 189"/>
                <a:gd name="T56" fmla="*/ 179 w 219"/>
                <a:gd name="T57" fmla="*/ 187 h 189"/>
                <a:gd name="T58" fmla="*/ 179 w 219"/>
                <a:gd name="T59" fmla="*/ 189 h 189"/>
                <a:gd name="T60" fmla="*/ 111 w 219"/>
                <a:gd name="T61" fmla="*/ 187 h 189"/>
                <a:gd name="T62" fmla="*/ 104 w 219"/>
                <a:gd name="T63" fmla="*/ 187 h 189"/>
                <a:gd name="T64" fmla="*/ 104 w 219"/>
                <a:gd name="T65" fmla="*/ 187 h 189"/>
                <a:gd name="T66" fmla="*/ 52 w 219"/>
                <a:gd name="T67" fmla="*/ 184 h 189"/>
                <a:gd name="T68" fmla="*/ 52 w 219"/>
                <a:gd name="T69" fmla="*/ 184 h 189"/>
                <a:gd name="T70" fmla="*/ 52 w 219"/>
                <a:gd name="T71" fmla="*/ 184 h 189"/>
                <a:gd name="T72" fmla="*/ 49 w 219"/>
                <a:gd name="T73" fmla="*/ 184 h 189"/>
                <a:gd name="T74" fmla="*/ 23 w 219"/>
                <a:gd name="T75" fmla="*/ 184 h 189"/>
                <a:gd name="T76" fmla="*/ 26 w 219"/>
                <a:gd name="T77" fmla="*/ 135 h 189"/>
                <a:gd name="T78" fmla="*/ 26 w 219"/>
                <a:gd name="T79" fmla="*/ 125 h 189"/>
                <a:gd name="T80" fmla="*/ 26 w 219"/>
                <a:gd name="T81" fmla="*/ 118 h 189"/>
                <a:gd name="T82" fmla="*/ 26 w 219"/>
                <a:gd name="T83" fmla="*/ 102 h 189"/>
                <a:gd name="T84" fmla="*/ 0 w 219"/>
                <a:gd name="T85" fmla="*/ 102 h 189"/>
                <a:gd name="T86" fmla="*/ 0 w 219"/>
                <a:gd name="T87" fmla="*/ 64 h 189"/>
                <a:gd name="T88" fmla="*/ 0 w 219"/>
                <a:gd name="T89" fmla="*/ 47 h 189"/>
                <a:gd name="T90" fmla="*/ 0 w 219"/>
                <a:gd name="T91" fmla="*/ 47 h 18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9"/>
                <a:gd name="T139" fmla="*/ 0 h 189"/>
                <a:gd name="T140" fmla="*/ 219 w 219"/>
                <a:gd name="T141" fmla="*/ 189 h 18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9" h="189">
                  <a:moveTo>
                    <a:pt x="0" y="47"/>
                  </a:moveTo>
                  <a:lnTo>
                    <a:pt x="7" y="47"/>
                  </a:lnTo>
                  <a:lnTo>
                    <a:pt x="19" y="47"/>
                  </a:lnTo>
                  <a:lnTo>
                    <a:pt x="37" y="47"/>
                  </a:lnTo>
                  <a:lnTo>
                    <a:pt x="40" y="3"/>
                  </a:lnTo>
                  <a:lnTo>
                    <a:pt x="56" y="3"/>
                  </a:lnTo>
                  <a:lnTo>
                    <a:pt x="56" y="0"/>
                  </a:lnTo>
                  <a:lnTo>
                    <a:pt x="104" y="0"/>
                  </a:lnTo>
                  <a:lnTo>
                    <a:pt x="108" y="0"/>
                  </a:lnTo>
                  <a:lnTo>
                    <a:pt x="111" y="0"/>
                  </a:lnTo>
                  <a:lnTo>
                    <a:pt x="191" y="0"/>
                  </a:lnTo>
                  <a:lnTo>
                    <a:pt x="191" y="17"/>
                  </a:lnTo>
                  <a:lnTo>
                    <a:pt x="191" y="31"/>
                  </a:lnTo>
                  <a:lnTo>
                    <a:pt x="191" y="36"/>
                  </a:lnTo>
                  <a:lnTo>
                    <a:pt x="191" y="52"/>
                  </a:lnTo>
                  <a:lnTo>
                    <a:pt x="219" y="55"/>
                  </a:lnTo>
                  <a:lnTo>
                    <a:pt x="219" y="71"/>
                  </a:lnTo>
                  <a:lnTo>
                    <a:pt x="219" y="73"/>
                  </a:lnTo>
                  <a:lnTo>
                    <a:pt x="219" y="76"/>
                  </a:lnTo>
                  <a:lnTo>
                    <a:pt x="219" y="81"/>
                  </a:lnTo>
                  <a:lnTo>
                    <a:pt x="217" y="109"/>
                  </a:lnTo>
                  <a:lnTo>
                    <a:pt x="191" y="106"/>
                  </a:lnTo>
                  <a:lnTo>
                    <a:pt x="189" y="151"/>
                  </a:lnTo>
                  <a:lnTo>
                    <a:pt x="189" y="154"/>
                  </a:lnTo>
                  <a:lnTo>
                    <a:pt x="189" y="163"/>
                  </a:lnTo>
                  <a:lnTo>
                    <a:pt x="181" y="163"/>
                  </a:lnTo>
                  <a:lnTo>
                    <a:pt x="179" y="187"/>
                  </a:lnTo>
                  <a:lnTo>
                    <a:pt x="179" y="189"/>
                  </a:lnTo>
                  <a:lnTo>
                    <a:pt x="111" y="187"/>
                  </a:lnTo>
                  <a:lnTo>
                    <a:pt x="104" y="187"/>
                  </a:lnTo>
                  <a:lnTo>
                    <a:pt x="52" y="184"/>
                  </a:lnTo>
                  <a:lnTo>
                    <a:pt x="49" y="184"/>
                  </a:lnTo>
                  <a:lnTo>
                    <a:pt x="23" y="184"/>
                  </a:lnTo>
                  <a:lnTo>
                    <a:pt x="26" y="135"/>
                  </a:lnTo>
                  <a:lnTo>
                    <a:pt x="26" y="125"/>
                  </a:lnTo>
                  <a:lnTo>
                    <a:pt x="26" y="118"/>
                  </a:lnTo>
                  <a:lnTo>
                    <a:pt x="26" y="102"/>
                  </a:lnTo>
                  <a:lnTo>
                    <a:pt x="0" y="102"/>
                  </a:lnTo>
                  <a:lnTo>
                    <a:pt x="0" y="64"/>
                  </a:lnTo>
                  <a:lnTo>
                    <a:pt x="0" y="47"/>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42" name="Freeform 2522"/>
            <p:cNvSpPr>
              <a:spLocks/>
            </p:cNvSpPr>
            <p:nvPr/>
          </p:nvSpPr>
          <p:spPr bwMode="auto">
            <a:xfrm>
              <a:off x="1414" y="1662"/>
              <a:ext cx="178" cy="236"/>
            </a:xfrm>
            <a:custGeom>
              <a:avLst/>
              <a:gdLst>
                <a:gd name="T0" fmla="*/ 168 w 178"/>
                <a:gd name="T1" fmla="*/ 26 h 236"/>
                <a:gd name="T2" fmla="*/ 168 w 178"/>
                <a:gd name="T3" fmla="*/ 232 h 236"/>
                <a:gd name="T4" fmla="*/ 168 w 178"/>
                <a:gd name="T5" fmla="*/ 232 h 236"/>
                <a:gd name="T6" fmla="*/ 178 w 178"/>
                <a:gd name="T7" fmla="*/ 234 h 236"/>
                <a:gd name="T8" fmla="*/ 178 w 178"/>
                <a:gd name="T9" fmla="*/ 234 h 236"/>
                <a:gd name="T10" fmla="*/ 149 w 178"/>
                <a:gd name="T11" fmla="*/ 234 h 236"/>
                <a:gd name="T12" fmla="*/ 149 w 178"/>
                <a:gd name="T13" fmla="*/ 234 h 236"/>
                <a:gd name="T14" fmla="*/ 97 w 178"/>
                <a:gd name="T15" fmla="*/ 234 h 236"/>
                <a:gd name="T16" fmla="*/ 97 w 178"/>
                <a:gd name="T17" fmla="*/ 234 h 236"/>
                <a:gd name="T18" fmla="*/ 97 w 178"/>
                <a:gd name="T19" fmla="*/ 236 h 236"/>
                <a:gd name="T20" fmla="*/ 97 w 178"/>
                <a:gd name="T21" fmla="*/ 236 h 236"/>
                <a:gd name="T22" fmla="*/ 10 w 178"/>
                <a:gd name="T23" fmla="*/ 234 h 236"/>
                <a:gd name="T24" fmla="*/ 10 w 178"/>
                <a:gd name="T25" fmla="*/ 234 h 236"/>
                <a:gd name="T26" fmla="*/ 0 w 178"/>
                <a:gd name="T27" fmla="*/ 234 h 236"/>
                <a:gd name="T28" fmla="*/ 0 w 178"/>
                <a:gd name="T29" fmla="*/ 234 h 236"/>
                <a:gd name="T30" fmla="*/ 0 w 178"/>
                <a:gd name="T31" fmla="*/ 17 h 236"/>
                <a:gd name="T32" fmla="*/ 0 w 178"/>
                <a:gd name="T33" fmla="*/ 17 h 236"/>
                <a:gd name="T34" fmla="*/ 0 w 178"/>
                <a:gd name="T35" fmla="*/ 14 h 236"/>
                <a:gd name="T36" fmla="*/ 0 w 178"/>
                <a:gd name="T37" fmla="*/ 14 h 236"/>
                <a:gd name="T38" fmla="*/ 3 w 178"/>
                <a:gd name="T39" fmla="*/ 0 h 236"/>
                <a:gd name="T40" fmla="*/ 3 w 178"/>
                <a:gd name="T41" fmla="*/ 0 h 236"/>
                <a:gd name="T42" fmla="*/ 168 w 178"/>
                <a:gd name="T43" fmla="*/ 0 h 236"/>
                <a:gd name="T44" fmla="*/ 168 w 178"/>
                <a:gd name="T45" fmla="*/ 0 h 236"/>
                <a:gd name="T46" fmla="*/ 168 w 178"/>
                <a:gd name="T47" fmla="*/ 26 h 236"/>
                <a:gd name="T48" fmla="*/ 168 w 178"/>
                <a:gd name="T49" fmla="*/ 26 h 236"/>
                <a:gd name="T50" fmla="*/ 168 w 178"/>
                <a:gd name="T51" fmla="*/ 26 h 236"/>
                <a:gd name="T52" fmla="*/ 168 w 178"/>
                <a:gd name="T53" fmla="*/ 26 h 2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78"/>
                <a:gd name="T82" fmla="*/ 0 h 236"/>
                <a:gd name="T83" fmla="*/ 178 w 178"/>
                <a:gd name="T84" fmla="*/ 236 h 2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78" h="236">
                  <a:moveTo>
                    <a:pt x="168" y="26"/>
                  </a:moveTo>
                  <a:lnTo>
                    <a:pt x="168" y="232"/>
                  </a:lnTo>
                  <a:lnTo>
                    <a:pt x="178" y="234"/>
                  </a:lnTo>
                  <a:lnTo>
                    <a:pt x="149" y="234"/>
                  </a:lnTo>
                  <a:lnTo>
                    <a:pt x="97" y="234"/>
                  </a:lnTo>
                  <a:lnTo>
                    <a:pt x="97" y="236"/>
                  </a:lnTo>
                  <a:lnTo>
                    <a:pt x="10" y="234"/>
                  </a:lnTo>
                  <a:lnTo>
                    <a:pt x="0" y="234"/>
                  </a:lnTo>
                  <a:lnTo>
                    <a:pt x="0" y="17"/>
                  </a:lnTo>
                  <a:lnTo>
                    <a:pt x="0" y="14"/>
                  </a:lnTo>
                  <a:lnTo>
                    <a:pt x="3" y="0"/>
                  </a:lnTo>
                  <a:lnTo>
                    <a:pt x="168" y="0"/>
                  </a:lnTo>
                  <a:lnTo>
                    <a:pt x="168" y="26"/>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43" name="Freeform 2523"/>
            <p:cNvSpPr>
              <a:spLocks/>
            </p:cNvSpPr>
            <p:nvPr/>
          </p:nvSpPr>
          <p:spPr bwMode="auto">
            <a:xfrm>
              <a:off x="2267" y="1672"/>
              <a:ext cx="189" cy="229"/>
            </a:xfrm>
            <a:custGeom>
              <a:avLst/>
              <a:gdLst>
                <a:gd name="T0" fmla="*/ 78 w 189"/>
                <a:gd name="T1" fmla="*/ 0 h 229"/>
                <a:gd name="T2" fmla="*/ 130 w 189"/>
                <a:gd name="T3" fmla="*/ 0 h 229"/>
                <a:gd name="T4" fmla="*/ 187 w 189"/>
                <a:gd name="T5" fmla="*/ 2 h 229"/>
                <a:gd name="T6" fmla="*/ 189 w 189"/>
                <a:gd name="T7" fmla="*/ 16 h 229"/>
                <a:gd name="T8" fmla="*/ 189 w 189"/>
                <a:gd name="T9" fmla="*/ 28 h 229"/>
                <a:gd name="T10" fmla="*/ 180 w 189"/>
                <a:gd name="T11" fmla="*/ 28 h 229"/>
                <a:gd name="T12" fmla="*/ 180 w 189"/>
                <a:gd name="T13" fmla="*/ 47 h 229"/>
                <a:gd name="T14" fmla="*/ 189 w 189"/>
                <a:gd name="T15" fmla="*/ 47 h 229"/>
                <a:gd name="T16" fmla="*/ 189 w 189"/>
                <a:gd name="T17" fmla="*/ 54 h 229"/>
                <a:gd name="T18" fmla="*/ 189 w 189"/>
                <a:gd name="T19" fmla="*/ 78 h 229"/>
                <a:gd name="T20" fmla="*/ 189 w 189"/>
                <a:gd name="T21" fmla="*/ 89 h 229"/>
                <a:gd name="T22" fmla="*/ 189 w 189"/>
                <a:gd name="T23" fmla="*/ 101 h 229"/>
                <a:gd name="T24" fmla="*/ 180 w 189"/>
                <a:gd name="T25" fmla="*/ 101 h 229"/>
                <a:gd name="T26" fmla="*/ 180 w 189"/>
                <a:gd name="T27" fmla="*/ 118 h 229"/>
                <a:gd name="T28" fmla="*/ 184 w 189"/>
                <a:gd name="T29" fmla="*/ 118 h 229"/>
                <a:gd name="T30" fmla="*/ 184 w 189"/>
                <a:gd name="T31" fmla="*/ 120 h 229"/>
                <a:gd name="T32" fmla="*/ 180 w 189"/>
                <a:gd name="T33" fmla="*/ 229 h 229"/>
                <a:gd name="T34" fmla="*/ 158 w 189"/>
                <a:gd name="T35" fmla="*/ 229 h 229"/>
                <a:gd name="T36" fmla="*/ 156 w 189"/>
                <a:gd name="T37" fmla="*/ 229 h 229"/>
                <a:gd name="T38" fmla="*/ 132 w 189"/>
                <a:gd name="T39" fmla="*/ 226 h 229"/>
                <a:gd name="T40" fmla="*/ 130 w 189"/>
                <a:gd name="T41" fmla="*/ 226 h 229"/>
                <a:gd name="T42" fmla="*/ 43 w 189"/>
                <a:gd name="T43" fmla="*/ 222 h 229"/>
                <a:gd name="T44" fmla="*/ 45 w 189"/>
                <a:gd name="T45" fmla="*/ 210 h 229"/>
                <a:gd name="T46" fmla="*/ 45 w 189"/>
                <a:gd name="T47" fmla="*/ 186 h 229"/>
                <a:gd name="T48" fmla="*/ 0 w 189"/>
                <a:gd name="T49" fmla="*/ 184 h 229"/>
                <a:gd name="T50" fmla="*/ 0 w 189"/>
                <a:gd name="T51" fmla="*/ 174 h 229"/>
                <a:gd name="T52" fmla="*/ 2 w 189"/>
                <a:gd name="T53" fmla="*/ 141 h 229"/>
                <a:gd name="T54" fmla="*/ 28 w 189"/>
                <a:gd name="T55" fmla="*/ 139 h 229"/>
                <a:gd name="T56" fmla="*/ 31 w 189"/>
                <a:gd name="T57" fmla="*/ 139 h 229"/>
                <a:gd name="T58" fmla="*/ 31 w 189"/>
                <a:gd name="T59" fmla="*/ 42 h 229"/>
                <a:gd name="T60" fmla="*/ 66 w 189"/>
                <a:gd name="T61" fmla="*/ 42 h 229"/>
                <a:gd name="T62" fmla="*/ 76 w 189"/>
                <a:gd name="T63" fmla="*/ 42 h 229"/>
                <a:gd name="T64" fmla="*/ 78 w 189"/>
                <a:gd name="T65" fmla="*/ 33 h 229"/>
                <a:gd name="T66" fmla="*/ 78 w 189"/>
                <a:gd name="T67" fmla="*/ 30 h 229"/>
                <a:gd name="T68" fmla="*/ 78 w 189"/>
                <a:gd name="T69" fmla="*/ 30 h 229"/>
                <a:gd name="T70" fmla="*/ 78 w 189"/>
                <a:gd name="T71" fmla="*/ 4 h 229"/>
                <a:gd name="T72" fmla="*/ 78 w 189"/>
                <a:gd name="T73" fmla="*/ 4 h 2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9"/>
                <a:gd name="T112" fmla="*/ 0 h 229"/>
                <a:gd name="T113" fmla="*/ 189 w 189"/>
                <a:gd name="T114" fmla="*/ 229 h 22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9" h="229">
                  <a:moveTo>
                    <a:pt x="78" y="4"/>
                  </a:moveTo>
                  <a:lnTo>
                    <a:pt x="78" y="0"/>
                  </a:lnTo>
                  <a:lnTo>
                    <a:pt x="130" y="0"/>
                  </a:lnTo>
                  <a:lnTo>
                    <a:pt x="187" y="2"/>
                  </a:lnTo>
                  <a:lnTo>
                    <a:pt x="189" y="16"/>
                  </a:lnTo>
                  <a:lnTo>
                    <a:pt x="189" y="28"/>
                  </a:lnTo>
                  <a:lnTo>
                    <a:pt x="180" y="28"/>
                  </a:lnTo>
                  <a:lnTo>
                    <a:pt x="180" y="47"/>
                  </a:lnTo>
                  <a:lnTo>
                    <a:pt x="189" y="47"/>
                  </a:lnTo>
                  <a:lnTo>
                    <a:pt x="189" y="54"/>
                  </a:lnTo>
                  <a:lnTo>
                    <a:pt x="189" y="78"/>
                  </a:lnTo>
                  <a:lnTo>
                    <a:pt x="189" y="89"/>
                  </a:lnTo>
                  <a:lnTo>
                    <a:pt x="189" y="101"/>
                  </a:lnTo>
                  <a:lnTo>
                    <a:pt x="180" y="101"/>
                  </a:lnTo>
                  <a:lnTo>
                    <a:pt x="180" y="118"/>
                  </a:lnTo>
                  <a:lnTo>
                    <a:pt x="184" y="118"/>
                  </a:lnTo>
                  <a:lnTo>
                    <a:pt x="184" y="120"/>
                  </a:lnTo>
                  <a:lnTo>
                    <a:pt x="180" y="229"/>
                  </a:lnTo>
                  <a:lnTo>
                    <a:pt x="158" y="229"/>
                  </a:lnTo>
                  <a:lnTo>
                    <a:pt x="156" y="229"/>
                  </a:lnTo>
                  <a:lnTo>
                    <a:pt x="132" y="226"/>
                  </a:lnTo>
                  <a:lnTo>
                    <a:pt x="130" y="226"/>
                  </a:lnTo>
                  <a:lnTo>
                    <a:pt x="43" y="222"/>
                  </a:lnTo>
                  <a:lnTo>
                    <a:pt x="45" y="210"/>
                  </a:lnTo>
                  <a:lnTo>
                    <a:pt x="45" y="186"/>
                  </a:lnTo>
                  <a:lnTo>
                    <a:pt x="0" y="184"/>
                  </a:lnTo>
                  <a:lnTo>
                    <a:pt x="0" y="174"/>
                  </a:lnTo>
                  <a:lnTo>
                    <a:pt x="2" y="141"/>
                  </a:lnTo>
                  <a:lnTo>
                    <a:pt x="28" y="139"/>
                  </a:lnTo>
                  <a:lnTo>
                    <a:pt x="31" y="139"/>
                  </a:lnTo>
                  <a:lnTo>
                    <a:pt x="31" y="42"/>
                  </a:lnTo>
                  <a:lnTo>
                    <a:pt x="66" y="42"/>
                  </a:lnTo>
                  <a:lnTo>
                    <a:pt x="76" y="42"/>
                  </a:lnTo>
                  <a:lnTo>
                    <a:pt x="78" y="33"/>
                  </a:lnTo>
                  <a:lnTo>
                    <a:pt x="78" y="30"/>
                  </a:lnTo>
                  <a:lnTo>
                    <a:pt x="78" y="4"/>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44" name="Freeform 2524"/>
            <p:cNvSpPr>
              <a:spLocks/>
            </p:cNvSpPr>
            <p:nvPr/>
          </p:nvSpPr>
          <p:spPr bwMode="auto">
            <a:xfrm>
              <a:off x="2076" y="1676"/>
              <a:ext cx="269" cy="170"/>
            </a:xfrm>
            <a:custGeom>
              <a:avLst/>
              <a:gdLst>
                <a:gd name="T0" fmla="*/ 149 w 269"/>
                <a:gd name="T1" fmla="*/ 3 h 170"/>
                <a:gd name="T2" fmla="*/ 158 w 269"/>
                <a:gd name="T3" fmla="*/ 3 h 170"/>
                <a:gd name="T4" fmla="*/ 158 w 269"/>
                <a:gd name="T5" fmla="*/ 3 h 170"/>
                <a:gd name="T6" fmla="*/ 167 w 269"/>
                <a:gd name="T7" fmla="*/ 3 h 170"/>
                <a:gd name="T8" fmla="*/ 167 w 269"/>
                <a:gd name="T9" fmla="*/ 3 h 170"/>
                <a:gd name="T10" fmla="*/ 224 w 269"/>
                <a:gd name="T11" fmla="*/ 0 h 170"/>
                <a:gd name="T12" fmla="*/ 224 w 269"/>
                <a:gd name="T13" fmla="*/ 0 h 170"/>
                <a:gd name="T14" fmla="*/ 243 w 269"/>
                <a:gd name="T15" fmla="*/ 0 h 170"/>
                <a:gd name="T16" fmla="*/ 243 w 269"/>
                <a:gd name="T17" fmla="*/ 0 h 170"/>
                <a:gd name="T18" fmla="*/ 269 w 269"/>
                <a:gd name="T19" fmla="*/ 0 h 170"/>
                <a:gd name="T20" fmla="*/ 269 w 269"/>
                <a:gd name="T21" fmla="*/ 0 h 170"/>
                <a:gd name="T22" fmla="*/ 269 w 269"/>
                <a:gd name="T23" fmla="*/ 26 h 170"/>
                <a:gd name="T24" fmla="*/ 269 w 269"/>
                <a:gd name="T25" fmla="*/ 26 h 170"/>
                <a:gd name="T26" fmla="*/ 269 w 269"/>
                <a:gd name="T27" fmla="*/ 26 h 170"/>
                <a:gd name="T28" fmla="*/ 269 w 269"/>
                <a:gd name="T29" fmla="*/ 26 h 170"/>
                <a:gd name="T30" fmla="*/ 269 w 269"/>
                <a:gd name="T31" fmla="*/ 29 h 170"/>
                <a:gd name="T32" fmla="*/ 269 w 269"/>
                <a:gd name="T33" fmla="*/ 29 h 170"/>
                <a:gd name="T34" fmla="*/ 267 w 269"/>
                <a:gd name="T35" fmla="*/ 38 h 170"/>
                <a:gd name="T36" fmla="*/ 267 w 269"/>
                <a:gd name="T37" fmla="*/ 38 h 170"/>
                <a:gd name="T38" fmla="*/ 257 w 269"/>
                <a:gd name="T39" fmla="*/ 38 h 170"/>
                <a:gd name="T40" fmla="*/ 257 w 269"/>
                <a:gd name="T41" fmla="*/ 38 h 170"/>
                <a:gd name="T42" fmla="*/ 222 w 269"/>
                <a:gd name="T43" fmla="*/ 38 h 170"/>
                <a:gd name="T44" fmla="*/ 222 w 269"/>
                <a:gd name="T45" fmla="*/ 38 h 170"/>
                <a:gd name="T46" fmla="*/ 222 w 269"/>
                <a:gd name="T47" fmla="*/ 135 h 170"/>
                <a:gd name="T48" fmla="*/ 222 w 269"/>
                <a:gd name="T49" fmla="*/ 135 h 170"/>
                <a:gd name="T50" fmla="*/ 219 w 269"/>
                <a:gd name="T51" fmla="*/ 135 h 170"/>
                <a:gd name="T52" fmla="*/ 219 w 269"/>
                <a:gd name="T53" fmla="*/ 135 h 170"/>
                <a:gd name="T54" fmla="*/ 193 w 269"/>
                <a:gd name="T55" fmla="*/ 137 h 170"/>
                <a:gd name="T56" fmla="*/ 193 w 269"/>
                <a:gd name="T57" fmla="*/ 137 h 170"/>
                <a:gd name="T58" fmla="*/ 191 w 269"/>
                <a:gd name="T59" fmla="*/ 170 h 170"/>
                <a:gd name="T60" fmla="*/ 191 w 269"/>
                <a:gd name="T61" fmla="*/ 170 h 170"/>
                <a:gd name="T62" fmla="*/ 82 w 269"/>
                <a:gd name="T63" fmla="*/ 163 h 170"/>
                <a:gd name="T64" fmla="*/ 82 w 269"/>
                <a:gd name="T65" fmla="*/ 163 h 170"/>
                <a:gd name="T66" fmla="*/ 82 w 269"/>
                <a:gd name="T67" fmla="*/ 126 h 170"/>
                <a:gd name="T68" fmla="*/ 82 w 269"/>
                <a:gd name="T69" fmla="*/ 126 h 170"/>
                <a:gd name="T70" fmla="*/ 0 w 269"/>
                <a:gd name="T71" fmla="*/ 126 h 170"/>
                <a:gd name="T72" fmla="*/ 0 w 269"/>
                <a:gd name="T73" fmla="*/ 126 h 170"/>
                <a:gd name="T74" fmla="*/ 2 w 269"/>
                <a:gd name="T75" fmla="*/ 118 h 170"/>
                <a:gd name="T76" fmla="*/ 2 w 269"/>
                <a:gd name="T77" fmla="*/ 118 h 170"/>
                <a:gd name="T78" fmla="*/ 2 w 269"/>
                <a:gd name="T79" fmla="*/ 102 h 170"/>
                <a:gd name="T80" fmla="*/ 2 w 269"/>
                <a:gd name="T81" fmla="*/ 102 h 170"/>
                <a:gd name="T82" fmla="*/ 0 w 269"/>
                <a:gd name="T83" fmla="*/ 67 h 170"/>
                <a:gd name="T84" fmla="*/ 0 w 269"/>
                <a:gd name="T85" fmla="*/ 67 h 170"/>
                <a:gd name="T86" fmla="*/ 0 w 269"/>
                <a:gd name="T87" fmla="*/ 57 h 170"/>
                <a:gd name="T88" fmla="*/ 0 w 269"/>
                <a:gd name="T89" fmla="*/ 57 h 170"/>
                <a:gd name="T90" fmla="*/ 0 w 269"/>
                <a:gd name="T91" fmla="*/ 12 h 170"/>
                <a:gd name="T92" fmla="*/ 0 w 269"/>
                <a:gd name="T93" fmla="*/ 12 h 170"/>
                <a:gd name="T94" fmla="*/ 52 w 269"/>
                <a:gd name="T95" fmla="*/ 12 h 170"/>
                <a:gd name="T96" fmla="*/ 52 w 269"/>
                <a:gd name="T97" fmla="*/ 12 h 170"/>
                <a:gd name="T98" fmla="*/ 54 w 269"/>
                <a:gd name="T99" fmla="*/ 12 h 170"/>
                <a:gd name="T100" fmla="*/ 54 w 269"/>
                <a:gd name="T101" fmla="*/ 12 h 170"/>
                <a:gd name="T102" fmla="*/ 54 w 269"/>
                <a:gd name="T103" fmla="*/ 3 h 170"/>
                <a:gd name="T104" fmla="*/ 54 w 269"/>
                <a:gd name="T105" fmla="*/ 3 h 170"/>
                <a:gd name="T106" fmla="*/ 82 w 269"/>
                <a:gd name="T107" fmla="*/ 3 h 170"/>
                <a:gd name="T108" fmla="*/ 82 w 269"/>
                <a:gd name="T109" fmla="*/ 3 h 170"/>
                <a:gd name="T110" fmla="*/ 108 w 269"/>
                <a:gd name="T111" fmla="*/ 3 h 170"/>
                <a:gd name="T112" fmla="*/ 108 w 269"/>
                <a:gd name="T113" fmla="*/ 3 h 170"/>
                <a:gd name="T114" fmla="*/ 149 w 269"/>
                <a:gd name="T115" fmla="*/ 3 h 170"/>
                <a:gd name="T116" fmla="*/ 149 w 269"/>
                <a:gd name="T117" fmla="*/ 3 h 170"/>
                <a:gd name="T118" fmla="*/ 149 w 269"/>
                <a:gd name="T119" fmla="*/ 3 h 170"/>
                <a:gd name="T120" fmla="*/ 149 w 269"/>
                <a:gd name="T121" fmla="*/ 3 h 1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69"/>
                <a:gd name="T184" fmla="*/ 0 h 170"/>
                <a:gd name="T185" fmla="*/ 269 w 269"/>
                <a:gd name="T186" fmla="*/ 170 h 17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69" h="170">
                  <a:moveTo>
                    <a:pt x="149" y="3"/>
                  </a:moveTo>
                  <a:lnTo>
                    <a:pt x="158" y="3"/>
                  </a:lnTo>
                  <a:lnTo>
                    <a:pt x="167" y="3"/>
                  </a:lnTo>
                  <a:lnTo>
                    <a:pt x="224" y="0"/>
                  </a:lnTo>
                  <a:lnTo>
                    <a:pt x="243" y="0"/>
                  </a:lnTo>
                  <a:lnTo>
                    <a:pt x="269" y="0"/>
                  </a:lnTo>
                  <a:lnTo>
                    <a:pt x="269" y="26"/>
                  </a:lnTo>
                  <a:lnTo>
                    <a:pt x="269" y="29"/>
                  </a:lnTo>
                  <a:lnTo>
                    <a:pt x="267" y="38"/>
                  </a:lnTo>
                  <a:lnTo>
                    <a:pt x="257" y="38"/>
                  </a:lnTo>
                  <a:lnTo>
                    <a:pt x="222" y="38"/>
                  </a:lnTo>
                  <a:lnTo>
                    <a:pt x="222" y="135"/>
                  </a:lnTo>
                  <a:lnTo>
                    <a:pt x="219" y="135"/>
                  </a:lnTo>
                  <a:lnTo>
                    <a:pt x="193" y="137"/>
                  </a:lnTo>
                  <a:lnTo>
                    <a:pt x="191" y="170"/>
                  </a:lnTo>
                  <a:lnTo>
                    <a:pt x="82" y="163"/>
                  </a:lnTo>
                  <a:lnTo>
                    <a:pt x="82" y="126"/>
                  </a:lnTo>
                  <a:lnTo>
                    <a:pt x="0" y="126"/>
                  </a:lnTo>
                  <a:lnTo>
                    <a:pt x="2" y="118"/>
                  </a:lnTo>
                  <a:lnTo>
                    <a:pt x="2" y="102"/>
                  </a:lnTo>
                  <a:lnTo>
                    <a:pt x="0" y="67"/>
                  </a:lnTo>
                  <a:lnTo>
                    <a:pt x="0" y="57"/>
                  </a:lnTo>
                  <a:lnTo>
                    <a:pt x="0" y="12"/>
                  </a:lnTo>
                  <a:lnTo>
                    <a:pt x="52" y="12"/>
                  </a:lnTo>
                  <a:lnTo>
                    <a:pt x="54" y="12"/>
                  </a:lnTo>
                  <a:lnTo>
                    <a:pt x="54" y="3"/>
                  </a:lnTo>
                  <a:lnTo>
                    <a:pt x="82" y="3"/>
                  </a:lnTo>
                  <a:lnTo>
                    <a:pt x="108" y="3"/>
                  </a:lnTo>
                  <a:lnTo>
                    <a:pt x="149" y="3"/>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45" name="Freeform 2525"/>
            <p:cNvSpPr>
              <a:spLocks/>
            </p:cNvSpPr>
            <p:nvPr/>
          </p:nvSpPr>
          <p:spPr bwMode="auto">
            <a:xfrm>
              <a:off x="1582" y="1688"/>
              <a:ext cx="274" cy="208"/>
            </a:xfrm>
            <a:custGeom>
              <a:avLst/>
              <a:gdLst>
                <a:gd name="T0" fmla="*/ 29 w 274"/>
                <a:gd name="T1" fmla="*/ 0 h 208"/>
                <a:gd name="T2" fmla="*/ 111 w 274"/>
                <a:gd name="T3" fmla="*/ 0 h 208"/>
                <a:gd name="T4" fmla="*/ 111 w 274"/>
                <a:gd name="T5" fmla="*/ 0 h 208"/>
                <a:gd name="T6" fmla="*/ 111 w 274"/>
                <a:gd name="T7" fmla="*/ 19 h 208"/>
                <a:gd name="T8" fmla="*/ 111 w 274"/>
                <a:gd name="T9" fmla="*/ 19 h 208"/>
                <a:gd name="T10" fmla="*/ 165 w 274"/>
                <a:gd name="T11" fmla="*/ 19 h 208"/>
                <a:gd name="T12" fmla="*/ 165 w 274"/>
                <a:gd name="T13" fmla="*/ 19 h 208"/>
                <a:gd name="T14" fmla="*/ 165 w 274"/>
                <a:gd name="T15" fmla="*/ 29 h 208"/>
                <a:gd name="T16" fmla="*/ 165 w 274"/>
                <a:gd name="T17" fmla="*/ 29 h 208"/>
                <a:gd name="T18" fmla="*/ 191 w 274"/>
                <a:gd name="T19" fmla="*/ 26 h 208"/>
                <a:gd name="T20" fmla="*/ 191 w 274"/>
                <a:gd name="T21" fmla="*/ 26 h 208"/>
                <a:gd name="T22" fmla="*/ 274 w 274"/>
                <a:gd name="T23" fmla="*/ 26 h 208"/>
                <a:gd name="T24" fmla="*/ 274 w 274"/>
                <a:gd name="T25" fmla="*/ 26 h 208"/>
                <a:gd name="T26" fmla="*/ 274 w 274"/>
                <a:gd name="T27" fmla="*/ 38 h 208"/>
                <a:gd name="T28" fmla="*/ 274 w 274"/>
                <a:gd name="T29" fmla="*/ 38 h 208"/>
                <a:gd name="T30" fmla="*/ 274 w 274"/>
                <a:gd name="T31" fmla="*/ 40 h 208"/>
                <a:gd name="T32" fmla="*/ 274 w 274"/>
                <a:gd name="T33" fmla="*/ 40 h 208"/>
                <a:gd name="T34" fmla="*/ 274 w 274"/>
                <a:gd name="T35" fmla="*/ 92 h 208"/>
                <a:gd name="T36" fmla="*/ 274 w 274"/>
                <a:gd name="T37" fmla="*/ 92 h 208"/>
                <a:gd name="T38" fmla="*/ 260 w 274"/>
                <a:gd name="T39" fmla="*/ 95 h 208"/>
                <a:gd name="T40" fmla="*/ 260 w 274"/>
                <a:gd name="T41" fmla="*/ 95 h 208"/>
                <a:gd name="T42" fmla="*/ 220 w 274"/>
                <a:gd name="T43" fmla="*/ 95 h 208"/>
                <a:gd name="T44" fmla="*/ 220 w 274"/>
                <a:gd name="T45" fmla="*/ 95 h 208"/>
                <a:gd name="T46" fmla="*/ 220 w 274"/>
                <a:gd name="T47" fmla="*/ 128 h 208"/>
                <a:gd name="T48" fmla="*/ 220 w 274"/>
                <a:gd name="T49" fmla="*/ 128 h 208"/>
                <a:gd name="T50" fmla="*/ 215 w 274"/>
                <a:gd name="T51" fmla="*/ 128 h 208"/>
                <a:gd name="T52" fmla="*/ 215 w 274"/>
                <a:gd name="T53" fmla="*/ 128 h 208"/>
                <a:gd name="T54" fmla="*/ 54 w 274"/>
                <a:gd name="T55" fmla="*/ 128 h 208"/>
                <a:gd name="T56" fmla="*/ 54 w 274"/>
                <a:gd name="T57" fmla="*/ 128 h 208"/>
                <a:gd name="T58" fmla="*/ 54 w 274"/>
                <a:gd name="T59" fmla="*/ 191 h 208"/>
                <a:gd name="T60" fmla="*/ 54 w 274"/>
                <a:gd name="T61" fmla="*/ 191 h 208"/>
                <a:gd name="T62" fmla="*/ 10 w 274"/>
                <a:gd name="T63" fmla="*/ 194 h 208"/>
                <a:gd name="T64" fmla="*/ 10 w 274"/>
                <a:gd name="T65" fmla="*/ 194 h 208"/>
                <a:gd name="T66" fmla="*/ 10 w 274"/>
                <a:gd name="T67" fmla="*/ 208 h 208"/>
                <a:gd name="T68" fmla="*/ 10 w 274"/>
                <a:gd name="T69" fmla="*/ 208 h 208"/>
                <a:gd name="T70" fmla="*/ 0 w 274"/>
                <a:gd name="T71" fmla="*/ 206 h 208"/>
                <a:gd name="T72" fmla="*/ 0 w 274"/>
                <a:gd name="T73" fmla="*/ 206 h 208"/>
                <a:gd name="T74" fmla="*/ 0 w 274"/>
                <a:gd name="T75" fmla="*/ 0 h 208"/>
                <a:gd name="T76" fmla="*/ 0 w 274"/>
                <a:gd name="T77" fmla="*/ 0 h 208"/>
                <a:gd name="T78" fmla="*/ 29 w 274"/>
                <a:gd name="T79" fmla="*/ 0 h 208"/>
                <a:gd name="T80" fmla="*/ 29 w 274"/>
                <a:gd name="T81" fmla="*/ 0 h 208"/>
                <a:gd name="T82" fmla="*/ 29 w 274"/>
                <a:gd name="T83" fmla="*/ 0 h 208"/>
                <a:gd name="T84" fmla="*/ 29 w 274"/>
                <a:gd name="T85" fmla="*/ 0 h 20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4"/>
                <a:gd name="T130" fmla="*/ 0 h 208"/>
                <a:gd name="T131" fmla="*/ 274 w 274"/>
                <a:gd name="T132" fmla="*/ 208 h 20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4" h="208">
                  <a:moveTo>
                    <a:pt x="29" y="0"/>
                  </a:moveTo>
                  <a:lnTo>
                    <a:pt x="111" y="0"/>
                  </a:lnTo>
                  <a:lnTo>
                    <a:pt x="111" y="19"/>
                  </a:lnTo>
                  <a:lnTo>
                    <a:pt x="165" y="19"/>
                  </a:lnTo>
                  <a:lnTo>
                    <a:pt x="165" y="29"/>
                  </a:lnTo>
                  <a:lnTo>
                    <a:pt x="191" y="26"/>
                  </a:lnTo>
                  <a:lnTo>
                    <a:pt x="274" y="26"/>
                  </a:lnTo>
                  <a:lnTo>
                    <a:pt x="274" y="38"/>
                  </a:lnTo>
                  <a:lnTo>
                    <a:pt x="274" y="40"/>
                  </a:lnTo>
                  <a:lnTo>
                    <a:pt x="274" y="92"/>
                  </a:lnTo>
                  <a:lnTo>
                    <a:pt x="260" y="95"/>
                  </a:lnTo>
                  <a:lnTo>
                    <a:pt x="220" y="95"/>
                  </a:lnTo>
                  <a:lnTo>
                    <a:pt x="220" y="128"/>
                  </a:lnTo>
                  <a:lnTo>
                    <a:pt x="215" y="128"/>
                  </a:lnTo>
                  <a:lnTo>
                    <a:pt x="54" y="128"/>
                  </a:lnTo>
                  <a:lnTo>
                    <a:pt x="54" y="191"/>
                  </a:lnTo>
                  <a:lnTo>
                    <a:pt x="10" y="194"/>
                  </a:lnTo>
                  <a:lnTo>
                    <a:pt x="10" y="208"/>
                  </a:lnTo>
                  <a:lnTo>
                    <a:pt x="0" y="206"/>
                  </a:lnTo>
                  <a:lnTo>
                    <a:pt x="0" y="0"/>
                  </a:lnTo>
                  <a:lnTo>
                    <a:pt x="29" y="0"/>
                  </a:lnTo>
                  <a:close/>
                </a:path>
              </a:pathLst>
            </a:custGeom>
            <a:solidFill>
              <a:schemeClr val="accent3"/>
            </a:solidFill>
            <a:ln w="9525" cap="flat" cmpd="sng">
              <a:solidFill>
                <a:schemeClr val="bg1"/>
              </a:solidFill>
              <a:prstDash val="solid"/>
              <a:miter lim="800000"/>
              <a:headEnd type="none" w="med" len="med"/>
              <a:tailEnd type="none" w="med" len="med"/>
            </a:ln>
          </p:spPr>
          <p:txBody>
            <a:bodyPr/>
            <a:lstStyle/>
            <a:p>
              <a:endParaRPr lang="de-DE"/>
            </a:p>
          </p:txBody>
        </p:sp>
        <p:sp>
          <p:nvSpPr>
            <p:cNvPr id="46" name="Freeform 2526"/>
            <p:cNvSpPr>
              <a:spLocks/>
            </p:cNvSpPr>
            <p:nvPr/>
          </p:nvSpPr>
          <p:spPr bwMode="auto">
            <a:xfrm>
              <a:off x="2650" y="1700"/>
              <a:ext cx="271" cy="139"/>
            </a:xfrm>
            <a:custGeom>
              <a:avLst/>
              <a:gdLst>
                <a:gd name="T0" fmla="*/ 271 w 271"/>
                <a:gd name="T1" fmla="*/ 0 h 139"/>
                <a:gd name="T2" fmla="*/ 271 w 271"/>
                <a:gd name="T3" fmla="*/ 21 h 139"/>
                <a:gd name="T4" fmla="*/ 271 w 271"/>
                <a:gd name="T5" fmla="*/ 21 h 139"/>
                <a:gd name="T6" fmla="*/ 267 w 271"/>
                <a:gd name="T7" fmla="*/ 21 h 139"/>
                <a:gd name="T8" fmla="*/ 267 w 271"/>
                <a:gd name="T9" fmla="*/ 21 h 139"/>
                <a:gd name="T10" fmla="*/ 262 w 271"/>
                <a:gd name="T11" fmla="*/ 139 h 139"/>
                <a:gd name="T12" fmla="*/ 262 w 271"/>
                <a:gd name="T13" fmla="*/ 139 h 139"/>
                <a:gd name="T14" fmla="*/ 262 w 271"/>
                <a:gd name="T15" fmla="*/ 139 h 139"/>
                <a:gd name="T16" fmla="*/ 262 w 271"/>
                <a:gd name="T17" fmla="*/ 139 h 139"/>
                <a:gd name="T18" fmla="*/ 243 w 271"/>
                <a:gd name="T19" fmla="*/ 139 h 139"/>
                <a:gd name="T20" fmla="*/ 243 w 271"/>
                <a:gd name="T21" fmla="*/ 139 h 139"/>
                <a:gd name="T22" fmla="*/ 156 w 271"/>
                <a:gd name="T23" fmla="*/ 137 h 139"/>
                <a:gd name="T24" fmla="*/ 156 w 271"/>
                <a:gd name="T25" fmla="*/ 137 h 139"/>
                <a:gd name="T26" fmla="*/ 92 w 271"/>
                <a:gd name="T27" fmla="*/ 135 h 139"/>
                <a:gd name="T28" fmla="*/ 92 w 271"/>
                <a:gd name="T29" fmla="*/ 135 h 139"/>
                <a:gd name="T30" fmla="*/ 87 w 271"/>
                <a:gd name="T31" fmla="*/ 135 h 139"/>
                <a:gd name="T32" fmla="*/ 87 w 271"/>
                <a:gd name="T33" fmla="*/ 135 h 139"/>
                <a:gd name="T34" fmla="*/ 64 w 271"/>
                <a:gd name="T35" fmla="*/ 132 h 139"/>
                <a:gd name="T36" fmla="*/ 64 w 271"/>
                <a:gd name="T37" fmla="*/ 132 h 139"/>
                <a:gd name="T38" fmla="*/ 64 w 271"/>
                <a:gd name="T39" fmla="*/ 135 h 139"/>
                <a:gd name="T40" fmla="*/ 64 w 271"/>
                <a:gd name="T41" fmla="*/ 135 h 139"/>
                <a:gd name="T42" fmla="*/ 61 w 271"/>
                <a:gd name="T43" fmla="*/ 135 h 139"/>
                <a:gd name="T44" fmla="*/ 61 w 271"/>
                <a:gd name="T45" fmla="*/ 135 h 139"/>
                <a:gd name="T46" fmla="*/ 16 w 271"/>
                <a:gd name="T47" fmla="*/ 132 h 139"/>
                <a:gd name="T48" fmla="*/ 16 w 271"/>
                <a:gd name="T49" fmla="*/ 132 h 139"/>
                <a:gd name="T50" fmla="*/ 19 w 271"/>
                <a:gd name="T51" fmla="*/ 59 h 139"/>
                <a:gd name="T52" fmla="*/ 19 w 271"/>
                <a:gd name="T53" fmla="*/ 59 h 139"/>
                <a:gd name="T54" fmla="*/ 0 w 271"/>
                <a:gd name="T55" fmla="*/ 61 h 139"/>
                <a:gd name="T56" fmla="*/ 0 w 271"/>
                <a:gd name="T57" fmla="*/ 61 h 139"/>
                <a:gd name="T58" fmla="*/ 0 w 271"/>
                <a:gd name="T59" fmla="*/ 0 h 139"/>
                <a:gd name="T60" fmla="*/ 0 w 271"/>
                <a:gd name="T61" fmla="*/ 0 h 139"/>
                <a:gd name="T62" fmla="*/ 271 w 271"/>
                <a:gd name="T63" fmla="*/ 0 h 139"/>
                <a:gd name="T64" fmla="*/ 271 w 271"/>
                <a:gd name="T65" fmla="*/ 0 h 139"/>
                <a:gd name="T66" fmla="*/ 271 w 271"/>
                <a:gd name="T67" fmla="*/ 0 h 139"/>
                <a:gd name="T68" fmla="*/ 271 w 271"/>
                <a:gd name="T69" fmla="*/ 0 h 1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1"/>
                <a:gd name="T106" fmla="*/ 0 h 139"/>
                <a:gd name="T107" fmla="*/ 271 w 271"/>
                <a:gd name="T108" fmla="*/ 139 h 1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1" h="139">
                  <a:moveTo>
                    <a:pt x="271" y="0"/>
                  </a:moveTo>
                  <a:lnTo>
                    <a:pt x="271" y="21"/>
                  </a:lnTo>
                  <a:lnTo>
                    <a:pt x="267" y="21"/>
                  </a:lnTo>
                  <a:lnTo>
                    <a:pt x="262" y="139"/>
                  </a:lnTo>
                  <a:lnTo>
                    <a:pt x="243" y="139"/>
                  </a:lnTo>
                  <a:lnTo>
                    <a:pt x="156" y="137"/>
                  </a:lnTo>
                  <a:lnTo>
                    <a:pt x="92" y="135"/>
                  </a:lnTo>
                  <a:lnTo>
                    <a:pt x="87" y="135"/>
                  </a:lnTo>
                  <a:lnTo>
                    <a:pt x="64" y="132"/>
                  </a:lnTo>
                  <a:lnTo>
                    <a:pt x="64" y="135"/>
                  </a:lnTo>
                  <a:lnTo>
                    <a:pt x="61" y="135"/>
                  </a:lnTo>
                  <a:lnTo>
                    <a:pt x="16" y="132"/>
                  </a:lnTo>
                  <a:lnTo>
                    <a:pt x="19" y="59"/>
                  </a:lnTo>
                  <a:lnTo>
                    <a:pt x="0" y="61"/>
                  </a:lnTo>
                  <a:lnTo>
                    <a:pt x="0" y="0"/>
                  </a:lnTo>
                  <a:lnTo>
                    <a:pt x="271" y="0"/>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47" name="Freeform 2527"/>
            <p:cNvSpPr>
              <a:spLocks/>
            </p:cNvSpPr>
            <p:nvPr/>
          </p:nvSpPr>
          <p:spPr bwMode="auto">
            <a:xfrm>
              <a:off x="2893" y="1700"/>
              <a:ext cx="213" cy="283"/>
            </a:xfrm>
            <a:custGeom>
              <a:avLst/>
              <a:gdLst>
                <a:gd name="T0" fmla="*/ 28 w 213"/>
                <a:gd name="T1" fmla="*/ 21 h 283"/>
                <a:gd name="T2" fmla="*/ 116 w 213"/>
                <a:gd name="T3" fmla="*/ 7 h 283"/>
                <a:gd name="T4" fmla="*/ 116 w 213"/>
                <a:gd name="T5" fmla="*/ 7 h 283"/>
                <a:gd name="T6" fmla="*/ 120 w 213"/>
                <a:gd name="T7" fmla="*/ 2 h 283"/>
                <a:gd name="T8" fmla="*/ 120 w 213"/>
                <a:gd name="T9" fmla="*/ 2 h 283"/>
                <a:gd name="T10" fmla="*/ 125 w 213"/>
                <a:gd name="T11" fmla="*/ 0 h 283"/>
                <a:gd name="T12" fmla="*/ 125 w 213"/>
                <a:gd name="T13" fmla="*/ 0 h 283"/>
                <a:gd name="T14" fmla="*/ 130 w 213"/>
                <a:gd name="T15" fmla="*/ 2 h 283"/>
                <a:gd name="T16" fmla="*/ 130 w 213"/>
                <a:gd name="T17" fmla="*/ 2 h 283"/>
                <a:gd name="T18" fmla="*/ 130 w 213"/>
                <a:gd name="T19" fmla="*/ 5 h 283"/>
                <a:gd name="T20" fmla="*/ 130 w 213"/>
                <a:gd name="T21" fmla="*/ 5 h 283"/>
                <a:gd name="T22" fmla="*/ 130 w 213"/>
                <a:gd name="T23" fmla="*/ 9 h 283"/>
                <a:gd name="T24" fmla="*/ 130 w 213"/>
                <a:gd name="T25" fmla="*/ 9 h 283"/>
                <a:gd name="T26" fmla="*/ 187 w 213"/>
                <a:gd name="T27" fmla="*/ 9 h 283"/>
                <a:gd name="T28" fmla="*/ 187 w 213"/>
                <a:gd name="T29" fmla="*/ 9 h 283"/>
                <a:gd name="T30" fmla="*/ 187 w 213"/>
                <a:gd name="T31" fmla="*/ 26 h 283"/>
                <a:gd name="T32" fmla="*/ 187 w 213"/>
                <a:gd name="T33" fmla="*/ 26 h 283"/>
                <a:gd name="T34" fmla="*/ 187 w 213"/>
                <a:gd name="T35" fmla="*/ 64 h 283"/>
                <a:gd name="T36" fmla="*/ 187 w 213"/>
                <a:gd name="T37" fmla="*/ 64 h 283"/>
                <a:gd name="T38" fmla="*/ 213 w 213"/>
                <a:gd name="T39" fmla="*/ 64 h 283"/>
                <a:gd name="T40" fmla="*/ 213 w 213"/>
                <a:gd name="T41" fmla="*/ 64 h 283"/>
                <a:gd name="T42" fmla="*/ 213 w 213"/>
                <a:gd name="T43" fmla="*/ 80 h 283"/>
                <a:gd name="T44" fmla="*/ 213 w 213"/>
                <a:gd name="T45" fmla="*/ 80 h 283"/>
                <a:gd name="T46" fmla="*/ 213 w 213"/>
                <a:gd name="T47" fmla="*/ 87 h 283"/>
                <a:gd name="T48" fmla="*/ 213 w 213"/>
                <a:gd name="T49" fmla="*/ 87 h 283"/>
                <a:gd name="T50" fmla="*/ 213 w 213"/>
                <a:gd name="T51" fmla="*/ 97 h 283"/>
                <a:gd name="T52" fmla="*/ 213 w 213"/>
                <a:gd name="T53" fmla="*/ 97 h 283"/>
                <a:gd name="T54" fmla="*/ 210 w 213"/>
                <a:gd name="T55" fmla="*/ 146 h 283"/>
                <a:gd name="T56" fmla="*/ 210 w 213"/>
                <a:gd name="T57" fmla="*/ 146 h 283"/>
                <a:gd name="T58" fmla="*/ 208 w 213"/>
                <a:gd name="T59" fmla="*/ 227 h 283"/>
                <a:gd name="T60" fmla="*/ 208 w 213"/>
                <a:gd name="T61" fmla="*/ 227 h 283"/>
                <a:gd name="T62" fmla="*/ 180 w 213"/>
                <a:gd name="T63" fmla="*/ 227 h 283"/>
                <a:gd name="T64" fmla="*/ 180 w 213"/>
                <a:gd name="T65" fmla="*/ 227 h 283"/>
                <a:gd name="T66" fmla="*/ 177 w 213"/>
                <a:gd name="T67" fmla="*/ 283 h 283"/>
                <a:gd name="T68" fmla="*/ 177 w 213"/>
                <a:gd name="T69" fmla="*/ 283 h 283"/>
                <a:gd name="T70" fmla="*/ 43 w 213"/>
                <a:gd name="T71" fmla="*/ 279 h 283"/>
                <a:gd name="T72" fmla="*/ 43 w 213"/>
                <a:gd name="T73" fmla="*/ 279 h 283"/>
                <a:gd name="T74" fmla="*/ 43 w 213"/>
                <a:gd name="T75" fmla="*/ 279 h 283"/>
                <a:gd name="T76" fmla="*/ 43 w 213"/>
                <a:gd name="T77" fmla="*/ 279 h 283"/>
                <a:gd name="T78" fmla="*/ 45 w 213"/>
                <a:gd name="T79" fmla="*/ 187 h 283"/>
                <a:gd name="T80" fmla="*/ 45 w 213"/>
                <a:gd name="T81" fmla="*/ 187 h 283"/>
                <a:gd name="T82" fmla="*/ 0 w 213"/>
                <a:gd name="T83" fmla="*/ 184 h 283"/>
                <a:gd name="T84" fmla="*/ 0 w 213"/>
                <a:gd name="T85" fmla="*/ 184 h 283"/>
                <a:gd name="T86" fmla="*/ 0 w 213"/>
                <a:gd name="T87" fmla="*/ 179 h 283"/>
                <a:gd name="T88" fmla="*/ 0 w 213"/>
                <a:gd name="T89" fmla="*/ 179 h 283"/>
                <a:gd name="T90" fmla="*/ 0 w 213"/>
                <a:gd name="T91" fmla="*/ 139 h 283"/>
                <a:gd name="T92" fmla="*/ 0 w 213"/>
                <a:gd name="T93" fmla="*/ 139 h 283"/>
                <a:gd name="T94" fmla="*/ 19 w 213"/>
                <a:gd name="T95" fmla="*/ 139 h 283"/>
                <a:gd name="T96" fmla="*/ 19 w 213"/>
                <a:gd name="T97" fmla="*/ 139 h 283"/>
                <a:gd name="T98" fmla="*/ 19 w 213"/>
                <a:gd name="T99" fmla="*/ 139 h 283"/>
                <a:gd name="T100" fmla="*/ 19 w 213"/>
                <a:gd name="T101" fmla="*/ 139 h 283"/>
                <a:gd name="T102" fmla="*/ 24 w 213"/>
                <a:gd name="T103" fmla="*/ 21 h 283"/>
                <a:gd name="T104" fmla="*/ 24 w 213"/>
                <a:gd name="T105" fmla="*/ 21 h 283"/>
                <a:gd name="T106" fmla="*/ 28 w 213"/>
                <a:gd name="T107" fmla="*/ 21 h 283"/>
                <a:gd name="T108" fmla="*/ 28 w 213"/>
                <a:gd name="T109" fmla="*/ 21 h 283"/>
                <a:gd name="T110" fmla="*/ 28 w 213"/>
                <a:gd name="T111" fmla="*/ 21 h 283"/>
                <a:gd name="T112" fmla="*/ 28 w 213"/>
                <a:gd name="T113" fmla="*/ 21 h 28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13"/>
                <a:gd name="T172" fmla="*/ 0 h 283"/>
                <a:gd name="T173" fmla="*/ 213 w 213"/>
                <a:gd name="T174" fmla="*/ 283 h 28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13" h="283">
                  <a:moveTo>
                    <a:pt x="28" y="21"/>
                  </a:moveTo>
                  <a:lnTo>
                    <a:pt x="116" y="7"/>
                  </a:lnTo>
                  <a:lnTo>
                    <a:pt x="120" y="2"/>
                  </a:lnTo>
                  <a:lnTo>
                    <a:pt x="125" y="0"/>
                  </a:lnTo>
                  <a:lnTo>
                    <a:pt x="130" y="2"/>
                  </a:lnTo>
                  <a:lnTo>
                    <a:pt x="130" y="5"/>
                  </a:lnTo>
                  <a:lnTo>
                    <a:pt x="130" y="9"/>
                  </a:lnTo>
                  <a:lnTo>
                    <a:pt x="187" y="9"/>
                  </a:lnTo>
                  <a:lnTo>
                    <a:pt x="187" y="26"/>
                  </a:lnTo>
                  <a:lnTo>
                    <a:pt x="187" y="64"/>
                  </a:lnTo>
                  <a:lnTo>
                    <a:pt x="213" y="64"/>
                  </a:lnTo>
                  <a:lnTo>
                    <a:pt x="213" y="80"/>
                  </a:lnTo>
                  <a:lnTo>
                    <a:pt x="213" y="87"/>
                  </a:lnTo>
                  <a:lnTo>
                    <a:pt x="213" y="97"/>
                  </a:lnTo>
                  <a:lnTo>
                    <a:pt x="210" y="146"/>
                  </a:lnTo>
                  <a:lnTo>
                    <a:pt x="208" y="227"/>
                  </a:lnTo>
                  <a:lnTo>
                    <a:pt x="180" y="227"/>
                  </a:lnTo>
                  <a:lnTo>
                    <a:pt x="177" y="283"/>
                  </a:lnTo>
                  <a:lnTo>
                    <a:pt x="43" y="279"/>
                  </a:lnTo>
                  <a:lnTo>
                    <a:pt x="45" y="187"/>
                  </a:lnTo>
                  <a:lnTo>
                    <a:pt x="0" y="184"/>
                  </a:lnTo>
                  <a:lnTo>
                    <a:pt x="0" y="179"/>
                  </a:lnTo>
                  <a:lnTo>
                    <a:pt x="0" y="139"/>
                  </a:lnTo>
                  <a:lnTo>
                    <a:pt x="19" y="139"/>
                  </a:lnTo>
                  <a:lnTo>
                    <a:pt x="24" y="21"/>
                  </a:lnTo>
                  <a:lnTo>
                    <a:pt x="28" y="21"/>
                  </a:lnTo>
                  <a:close/>
                </a:path>
              </a:pathLst>
            </a:custGeom>
            <a:solidFill>
              <a:schemeClr val="accent6"/>
            </a:solidFill>
            <a:ln w="9525" cap="flat" cmpd="sng">
              <a:solidFill>
                <a:schemeClr val="bg1"/>
              </a:solidFill>
              <a:prstDash val="solid"/>
              <a:miter lim="800000"/>
              <a:headEnd/>
              <a:tailEnd/>
            </a:ln>
          </p:spPr>
          <p:txBody>
            <a:bodyPr/>
            <a:lstStyle/>
            <a:p>
              <a:endParaRPr lang="de-DE"/>
            </a:p>
          </p:txBody>
        </p:sp>
        <p:sp>
          <p:nvSpPr>
            <p:cNvPr id="48" name="Freeform 2528"/>
            <p:cNvSpPr>
              <a:spLocks/>
            </p:cNvSpPr>
            <p:nvPr/>
          </p:nvSpPr>
          <p:spPr bwMode="auto">
            <a:xfrm>
              <a:off x="3259" y="1743"/>
              <a:ext cx="165" cy="278"/>
            </a:xfrm>
            <a:custGeom>
              <a:avLst/>
              <a:gdLst>
                <a:gd name="T0" fmla="*/ 95 w 165"/>
                <a:gd name="T1" fmla="*/ 0 h 278"/>
                <a:gd name="T2" fmla="*/ 132 w 165"/>
                <a:gd name="T3" fmla="*/ 11 h 278"/>
                <a:gd name="T4" fmla="*/ 137 w 165"/>
                <a:gd name="T5" fmla="*/ 18 h 278"/>
                <a:gd name="T6" fmla="*/ 147 w 165"/>
                <a:gd name="T7" fmla="*/ 28 h 278"/>
                <a:gd name="T8" fmla="*/ 149 w 165"/>
                <a:gd name="T9" fmla="*/ 33 h 278"/>
                <a:gd name="T10" fmla="*/ 151 w 165"/>
                <a:gd name="T11" fmla="*/ 37 h 278"/>
                <a:gd name="T12" fmla="*/ 151 w 165"/>
                <a:gd name="T13" fmla="*/ 42 h 278"/>
                <a:gd name="T14" fmla="*/ 154 w 165"/>
                <a:gd name="T15" fmla="*/ 47 h 278"/>
                <a:gd name="T16" fmla="*/ 156 w 165"/>
                <a:gd name="T17" fmla="*/ 56 h 278"/>
                <a:gd name="T18" fmla="*/ 161 w 165"/>
                <a:gd name="T19" fmla="*/ 66 h 278"/>
                <a:gd name="T20" fmla="*/ 165 w 165"/>
                <a:gd name="T21" fmla="*/ 70 h 278"/>
                <a:gd name="T22" fmla="*/ 165 w 165"/>
                <a:gd name="T23" fmla="*/ 77 h 278"/>
                <a:gd name="T24" fmla="*/ 165 w 165"/>
                <a:gd name="T25" fmla="*/ 80 h 278"/>
                <a:gd name="T26" fmla="*/ 163 w 165"/>
                <a:gd name="T27" fmla="*/ 92 h 278"/>
                <a:gd name="T28" fmla="*/ 158 w 165"/>
                <a:gd name="T29" fmla="*/ 99 h 278"/>
                <a:gd name="T30" fmla="*/ 158 w 165"/>
                <a:gd name="T31" fmla="*/ 106 h 278"/>
                <a:gd name="T32" fmla="*/ 158 w 165"/>
                <a:gd name="T33" fmla="*/ 108 h 278"/>
                <a:gd name="T34" fmla="*/ 158 w 165"/>
                <a:gd name="T35" fmla="*/ 118 h 278"/>
                <a:gd name="T36" fmla="*/ 158 w 165"/>
                <a:gd name="T37" fmla="*/ 120 h 278"/>
                <a:gd name="T38" fmla="*/ 154 w 165"/>
                <a:gd name="T39" fmla="*/ 122 h 278"/>
                <a:gd name="T40" fmla="*/ 151 w 165"/>
                <a:gd name="T41" fmla="*/ 127 h 278"/>
                <a:gd name="T42" fmla="*/ 151 w 165"/>
                <a:gd name="T43" fmla="*/ 129 h 278"/>
                <a:gd name="T44" fmla="*/ 154 w 165"/>
                <a:gd name="T45" fmla="*/ 132 h 278"/>
                <a:gd name="T46" fmla="*/ 158 w 165"/>
                <a:gd name="T47" fmla="*/ 136 h 278"/>
                <a:gd name="T48" fmla="*/ 161 w 165"/>
                <a:gd name="T49" fmla="*/ 139 h 278"/>
                <a:gd name="T50" fmla="*/ 161 w 165"/>
                <a:gd name="T51" fmla="*/ 146 h 278"/>
                <a:gd name="T52" fmla="*/ 161 w 165"/>
                <a:gd name="T53" fmla="*/ 151 h 278"/>
                <a:gd name="T54" fmla="*/ 161 w 165"/>
                <a:gd name="T55" fmla="*/ 158 h 278"/>
                <a:gd name="T56" fmla="*/ 163 w 165"/>
                <a:gd name="T57" fmla="*/ 165 h 278"/>
                <a:gd name="T58" fmla="*/ 165 w 165"/>
                <a:gd name="T59" fmla="*/ 170 h 278"/>
                <a:gd name="T60" fmla="*/ 163 w 165"/>
                <a:gd name="T61" fmla="*/ 177 h 278"/>
                <a:gd name="T62" fmla="*/ 163 w 165"/>
                <a:gd name="T63" fmla="*/ 184 h 278"/>
                <a:gd name="T64" fmla="*/ 156 w 165"/>
                <a:gd name="T65" fmla="*/ 193 h 278"/>
                <a:gd name="T66" fmla="*/ 156 w 165"/>
                <a:gd name="T67" fmla="*/ 198 h 278"/>
                <a:gd name="T68" fmla="*/ 156 w 165"/>
                <a:gd name="T69" fmla="*/ 203 h 278"/>
                <a:gd name="T70" fmla="*/ 154 w 165"/>
                <a:gd name="T71" fmla="*/ 207 h 278"/>
                <a:gd name="T72" fmla="*/ 151 w 165"/>
                <a:gd name="T73" fmla="*/ 212 h 278"/>
                <a:gd name="T74" fmla="*/ 139 w 165"/>
                <a:gd name="T75" fmla="*/ 219 h 278"/>
                <a:gd name="T76" fmla="*/ 137 w 165"/>
                <a:gd name="T77" fmla="*/ 224 h 278"/>
                <a:gd name="T78" fmla="*/ 135 w 165"/>
                <a:gd name="T79" fmla="*/ 236 h 278"/>
                <a:gd name="T80" fmla="*/ 132 w 165"/>
                <a:gd name="T81" fmla="*/ 243 h 278"/>
                <a:gd name="T82" fmla="*/ 130 w 165"/>
                <a:gd name="T83" fmla="*/ 250 h 278"/>
                <a:gd name="T84" fmla="*/ 128 w 165"/>
                <a:gd name="T85" fmla="*/ 255 h 278"/>
                <a:gd name="T86" fmla="*/ 121 w 165"/>
                <a:gd name="T87" fmla="*/ 264 h 278"/>
                <a:gd name="T88" fmla="*/ 116 w 165"/>
                <a:gd name="T89" fmla="*/ 273 h 278"/>
                <a:gd name="T90" fmla="*/ 85 w 165"/>
                <a:gd name="T91" fmla="*/ 278 h 278"/>
                <a:gd name="T92" fmla="*/ 28 w 165"/>
                <a:gd name="T93" fmla="*/ 276 h 278"/>
                <a:gd name="T94" fmla="*/ 36 w 165"/>
                <a:gd name="T95" fmla="*/ 139 h 278"/>
                <a:gd name="T96" fmla="*/ 38 w 165"/>
                <a:gd name="T97" fmla="*/ 136 h 278"/>
                <a:gd name="T98" fmla="*/ 33 w 165"/>
                <a:gd name="T99" fmla="*/ 111 h 278"/>
                <a:gd name="T100" fmla="*/ 0 w 165"/>
                <a:gd name="T101" fmla="*/ 106 h 278"/>
                <a:gd name="T102" fmla="*/ 2 w 165"/>
                <a:gd name="T103" fmla="*/ 82 h 278"/>
                <a:gd name="T104" fmla="*/ 10 w 165"/>
                <a:gd name="T105" fmla="*/ 73 h 278"/>
                <a:gd name="T106" fmla="*/ 38 w 165"/>
                <a:gd name="T107" fmla="*/ 28 h 278"/>
                <a:gd name="T108" fmla="*/ 40 w 165"/>
                <a:gd name="T109" fmla="*/ 0 h 27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5"/>
                <a:gd name="T166" fmla="*/ 0 h 278"/>
                <a:gd name="T167" fmla="*/ 165 w 165"/>
                <a:gd name="T168" fmla="*/ 278 h 27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5" h="278">
                  <a:moveTo>
                    <a:pt x="40" y="0"/>
                  </a:moveTo>
                  <a:lnTo>
                    <a:pt x="52" y="0"/>
                  </a:lnTo>
                  <a:lnTo>
                    <a:pt x="95" y="0"/>
                  </a:lnTo>
                  <a:lnTo>
                    <a:pt x="95" y="9"/>
                  </a:lnTo>
                  <a:lnTo>
                    <a:pt x="132" y="9"/>
                  </a:lnTo>
                  <a:lnTo>
                    <a:pt x="132" y="11"/>
                  </a:lnTo>
                  <a:lnTo>
                    <a:pt x="135" y="16"/>
                  </a:lnTo>
                  <a:lnTo>
                    <a:pt x="137" y="18"/>
                  </a:lnTo>
                  <a:lnTo>
                    <a:pt x="142" y="23"/>
                  </a:lnTo>
                  <a:lnTo>
                    <a:pt x="144" y="25"/>
                  </a:lnTo>
                  <a:lnTo>
                    <a:pt x="147" y="28"/>
                  </a:lnTo>
                  <a:lnTo>
                    <a:pt x="147" y="30"/>
                  </a:lnTo>
                  <a:lnTo>
                    <a:pt x="149" y="33"/>
                  </a:lnTo>
                  <a:lnTo>
                    <a:pt x="149" y="35"/>
                  </a:lnTo>
                  <a:lnTo>
                    <a:pt x="151" y="37"/>
                  </a:lnTo>
                  <a:lnTo>
                    <a:pt x="151" y="40"/>
                  </a:lnTo>
                  <a:lnTo>
                    <a:pt x="151" y="42"/>
                  </a:lnTo>
                  <a:lnTo>
                    <a:pt x="154" y="42"/>
                  </a:lnTo>
                  <a:lnTo>
                    <a:pt x="154" y="44"/>
                  </a:lnTo>
                  <a:lnTo>
                    <a:pt x="154" y="47"/>
                  </a:lnTo>
                  <a:lnTo>
                    <a:pt x="154" y="51"/>
                  </a:lnTo>
                  <a:lnTo>
                    <a:pt x="156" y="56"/>
                  </a:lnTo>
                  <a:lnTo>
                    <a:pt x="158" y="61"/>
                  </a:lnTo>
                  <a:lnTo>
                    <a:pt x="161" y="63"/>
                  </a:lnTo>
                  <a:lnTo>
                    <a:pt x="161" y="66"/>
                  </a:lnTo>
                  <a:lnTo>
                    <a:pt x="163" y="68"/>
                  </a:lnTo>
                  <a:lnTo>
                    <a:pt x="165" y="70"/>
                  </a:lnTo>
                  <a:lnTo>
                    <a:pt x="165" y="73"/>
                  </a:lnTo>
                  <a:lnTo>
                    <a:pt x="165" y="75"/>
                  </a:lnTo>
                  <a:lnTo>
                    <a:pt x="165" y="77"/>
                  </a:lnTo>
                  <a:lnTo>
                    <a:pt x="165" y="80"/>
                  </a:lnTo>
                  <a:lnTo>
                    <a:pt x="165" y="85"/>
                  </a:lnTo>
                  <a:lnTo>
                    <a:pt x="165" y="87"/>
                  </a:lnTo>
                  <a:lnTo>
                    <a:pt x="163" y="92"/>
                  </a:lnTo>
                  <a:lnTo>
                    <a:pt x="161" y="96"/>
                  </a:lnTo>
                  <a:lnTo>
                    <a:pt x="158" y="99"/>
                  </a:lnTo>
                  <a:lnTo>
                    <a:pt x="158" y="101"/>
                  </a:lnTo>
                  <a:lnTo>
                    <a:pt x="158" y="103"/>
                  </a:lnTo>
                  <a:lnTo>
                    <a:pt x="158" y="106"/>
                  </a:lnTo>
                  <a:lnTo>
                    <a:pt x="158" y="108"/>
                  </a:lnTo>
                  <a:lnTo>
                    <a:pt x="158" y="113"/>
                  </a:lnTo>
                  <a:lnTo>
                    <a:pt x="158" y="118"/>
                  </a:lnTo>
                  <a:lnTo>
                    <a:pt x="158" y="120"/>
                  </a:lnTo>
                  <a:lnTo>
                    <a:pt x="156" y="122"/>
                  </a:lnTo>
                  <a:lnTo>
                    <a:pt x="154" y="122"/>
                  </a:lnTo>
                  <a:lnTo>
                    <a:pt x="154" y="125"/>
                  </a:lnTo>
                  <a:lnTo>
                    <a:pt x="151" y="127"/>
                  </a:lnTo>
                  <a:lnTo>
                    <a:pt x="151" y="129"/>
                  </a:lnTo>
                  <a:lnTo>
                    <a:pt x="151" y="132"/>
                  </a:lnTo>
                  <a:lnTo>
                    <a:pt x="154" y="132"/>
                  </a:lnTo>
                  <a:lnTo>
                    <a:pt x="156" y="134"/>
                  </a:lnTo>
                  <a:lnTo>
                    <a:pt x="158" y="136"/>
                  </a:lnTo>
                  <a:lnTo>
                    <a:pt x="161" y="136"/>
                  </a:lnTo>
                  <a:lnTo>
                    <a:pt x="161" y="139"/>
                  </a:lnTo>
                  <a:lnTo>
                    <a:pt x="161" y="141"/>
                  </a:lnTo>
                  <a:lnTo>
                    <a:pt x="161" y="144"/>
                  </a:lnTo>
                  <a:lnTo>
                    <a:pt x="161" y="146"/>
                  </a:lnTo>
                  <a:lnTo>
                    <a:pt x="161" y="148"/>
                  </a:lnTo>
                  <a:lnTo>
                    <a:pt x="161" y="151"/>
                  </a:lnTo>
                  <a:lnTo>
                    <a:pt x="158" y="153"/>
                  </a:lnTo>
                  <a:lnTo>
                    <a:pt x="158" y="155"/>
                  </a:lnTo>
                  <a:lnTo>
                    <a:pt x="161" y="158"/>
                  </a:lnTo>
                  <a:lnTo>
                    <a:pt x="161" y="160"/>
                  </a:lnTo>
                  <a:lnTo>
                    <a:pt x="163" y="165"/>
                  </a:lnTo>
                  <a:lnTo>
                    <a:pt x="163" y="167"/>
                  </a:lnTo>
                  <a:lnTo>
                    <a:pt x="165" y="167"/>
                  </a:lnTo>
                  <a:lnTo>
                    <a:pt x="165" y="170"/>
                  </a:lnTo>
                  <a:lnTo>
                    <a:pt x="165" y="172"/>
                  </a:lnTo>
                  <a:lnTo>
                    <a:pt x="163" y="177"/>
                  </a:lnTo>
                  <a:lnTo>
                    <a:pt x="163" y="179"/>
                  </a:lnTo>
                  <a:lnTo>
                    <a:pt x="163" y="181"/>
                  </a:lnTo>
                  <a:lnTo>
                    <a:pt x="163" y="184"/>
                  </a:lnTo>
                  <a:lnTo>
                    <a:pt x="158" y="191"/>
                  </a:lnTo>
                  <a:lnTo>
                    <a:pt x="156" y="193"/>
                  </a:lnTo>
                  <a:lnTo>
                    <a:pt x="156" y="196"/>
                  </a:lnTo>
                  <a:lnTo>
                    <a:pt x="156" y="198"/>
                  </a:lnTo>
                  <a:lnTo>
                    <a:pt x="156" y="200"/>
                  </a:lnTo>
                  <a:lnTo>
                    <a:pt x="156" y="203"/>
                  </a:lnTo>
                  <a:lnTo>
                    <a:pt x="156" y="205"/>
                  </a:lnTo>
                  <a:lnTo>
                    <a:pt x="156" y="207"/>
                  </a:lnTo>
                  <a:lnTo>
                    <a:pt x="154" y="207"/>
                  </a:lnTo>
                  <a:lnTo>
                    <a:pt x="154" y="210"/>
                  </a:lnTo>
                  <a:lnTo>
                    <a:pt x="151" y="212"/>
                  </a:lnTo>
                  <a:lnTo>
                    <a:pt x="147" y="214"/>
                  </a:lnTo>
                  <a:lnTo>
                    <a:pt x="144" y="217"/>
                  </a:lnTo>
                  <a:lnTo>
                    <a:pt x="139" y="219"/>
                  </a:lnTo>
                  <a:lnTo>
                    <a:pt x="139" y="222"/>
                  </a:lnTo>
                  <a:lnTo>
                    <a:pt x="137" y="224"/>
                  </a:lnTo>
                  <a:lnTo>
                    <a:pt x="137" y="229"/>
                  </a:lnTo>
                  <a:lnTo>
                    <a:pt x="135" y="233"/>
                  </a:lnTo>
                  <a:lnTo>
                    <a:pt x="135" y="236"/>
                  </a:lnTo>
                  <a:lnTo>
                    <a:pt x="132" y="238"/>
                  </a:lnTo>
                  <a:lnTo>
                    <a:pt x="132" y="243"/>
                  </a:lnTo>
                  <a:lnTo>
                    <a:pt x="132" y="245"/>
                  </a:lnTo>
                  <a:lnTo>
                    <a:pt x="132" y="247"/>
                  </a:lnTo>
                  <a:lnTo>
                    <a:pt x="130" y="250"/>
                  </a:lnTo>
                  <a:lnTo>
                    <a:pt x="130" y="252"/>
                  </a:lnTo>
                  <a:lnTo>
                    <a:pt x="128" y="255"/>
                  </a:lnTo>
                  <a:lnTo>
                    <a:pt x="125" y="257"/>
                  </a:lnTo>
                  <a:lnTo>
                    <a:pt x="123" y="259"/>
                  </a:lnTo>
                  <a:lnTo>
                    <a:pt x="121" y="264"/>
                  </a:lnTo>
                  <a:lnTo>
                    <a:pt x="118" y="269"/>
                  </a:lnTo>
                  <a:lnTo>
                    <a:pt x="116" y="273"/>
                  </a:lnTo>
                  <a:lnTo>
                    <a:pt x="116" y="276"/>
                  </a:lnTo>
                  <a:lnTo>
                    <a:pt x="85" y="273"/>
                  </a:lnTo>
                  <a:lnTo>
                    <a:pt x="85" y="278"/>
                  </a:lnTo>
                  <a:lnTo>
                    <a:pt x="33" y="276"/>
                  </a:lnTo>
                  <a:lnTo>
                    <a:pt x="28" y="276"/>
                  </a:lnTo>
                  <a:lnTo>
                    <a:pt x="33" y="184"/>
                  </a:lnTo>
                  <a:lnTo>
                    <a:pt x="33" y="181"/>
                  </a:lnTo>
                  <a:lnTo>
                    <a:pt x="36" y="139"/>
                  </a:lnTo>
                  <a:lnTo>
                    <a:pt x="36" y="136"/>
                  </a:lnTo>
                  <a:lnTo>
                    <a:pt x="38" y="136"/>
                  </a:lnTo>
                  <a:lnTo>
                    <a:pt x="38" y="111"/>
                  </a:lnTo>
                  <a:lnTo>
                    <a:pt x="33" y="111"/>
                  </a:lnTo>
                  <a:lnTo>
                    <a:pt x="0" y="108"/>
                  </a:lnTo>
                  <a:lnTo>
                    <a:pt x="0" y="106"/>
                  </a:lnTo>
                  <a:lnTo>
                    <a:pt x="2" y="82"/>
                  </a:lnTo>
                  <a:lnTo>
                    <a:pt x="10" y="82"/>
                  </a:lnTo>
                  <a:lnTo>
                    <a:pt x="10" y="73"/>
                  </a:lnTo>
                  <a:lnTo>
                    <a:pt x="10" y="70"/>
                  </a:lnTo>
                  <a:lnTo>
                    <a:pt x="12" y="25"/>
                  </a:lnTo>
                  <a:lnTo>
                    <a:pt x="38" y="28"/>
                  </a:lnTo>
                  <a:lnTo>
                    <a:pt x="40" y="0"/>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49" name="Freeform 2529"/>
            <p:cNvSpPr>
              <a:spLocks/>
            </p:cNvSpPr>
            <p:nvPr/>
          </p:nvSpPr>
          <p:spPr bwMode="auto">
            <a:xfrm>
              <a:off x="2397" y="1759"/>
              <a:ext cx="272" cy="208"/>
            </a:xfrm>
            <a:custGeom>
              <a:avLst/>
              <a:gdLst>
                <a:gd name="T0" fmla="*/ 196 w 272"/>
                <a:gd name="T1" fmla="*/ 12 h 208"/>
                <a:gd name="T2" fmla="*/ 272 w 272"/>
                <a:gd name="T3" fmla="*/ 0 h 208"/>
                <a:gd name="T4" fmla="*/ 272 w 272"/>
                <a:gd name="T5" fmla="*/ 0 h 208"/>
                <a:gd name="T6" fmla="*/ 269 w 272"/>
                <a:gd name="T7" fmla="*/ 73 h 208"/>
                <a:gd name="T8" fmla="*/ 269 w 272"/>
                <a:gd name="T9" fmla="*/ 73 h 208"/>
                <a:gd name="T10" fmla="*/ 269 w 272"/>
                <a:gd name="T11" fmla="*/ 76 h 208"/>
                <a:gd name="T12" fmla="*/ 269 w 272"/>
                <a:gd name="T13" fmla="*/ 76 h 208"/>
                <a:gd name="T14" fmla="*/ 269 w 272"/>
                <a:gd name="T15" fmla="*/ 78 h 208"/>
                <a:gd name="T16" fmla="*/ 269 w 272"/>
                <a:gd name="T17" fmla="*/ 78 h 208"/>
                <a:gd name="T18" fmla="*/ 269 w 272"/>
                <a:gd name="T19" fmla="*/ 83 h 208"/>
                <a:gd name="T20" fmla="*/ 269 w 272"/>
                <a:gd name="T21" fmla="*/ 83 h 208"/>
                <a:gd name="T22" fmla="*/ 267 w 272"/>
                <a:gd name="T23" fmla="*/ 130 h 208"/>
                <a:gd name="T24" fmla="*/ 267 w 272"/>
                <a:gd name="T25" fmla="*/ 130 h 208"/>
                <a:gd name="T26" fmla="*/ 267 w 272"/>
                <a:gd name="T27" fmla="*/ 142 h 208"/>
                <a:gd name="T28" fmla="*/ 267 w 272"/>
                <a:gd name="T29" fmla="*/ 142 h 208"/>
                <a:gd name="T30" fmla="*/ 267 w 272"/>
                <a:gd name="T31" fmla="*/ 142 h 208"/>
                <a:gd name="T32" fmla="*/ 267 w 272"/>
                <a:gd name="T33" fmla="*/ 142 h 208"/>
                <a:gd name="T34" fmla="*/ 265 w 272"/>
                <a:gd name="T35" fmla="*/ 208 h 208"/>
                <a:gd name="T36" fmla="*/ 265 w 272"/>
                <a:gd name="T37" fmla="*/ 208 h 208"/>
                <a:gd name="T38" fmla="*/ 224 w 272"/>
                <a:gd name="T39" fmla="*/ 208 h 208"/>
                <a:gd name="T40" fmla="*/ 224 w 272"/>
                <a:gd name="T41" fmla="*/ 208 h 208"/>
                <a:gd name="T42" fmla="*/ 224 w 272"/>
                <a:gd name="T43" fmla="*/ 208 h 208"/>
                <a:gd name="T44" fmla="*/ 224 w 272"/>
                <a:gd name="T45" fmla="*/ 208 h 208"/>
                <a:gd name="T46" fmla="*/ 196 w 272"/>
                <a:gd name="T47" fmla="*/ 208 h 208"/>
                <a:gd name="T48" fmla="*/ 196 w 272"/>
                <a:gd name="T49" fmla="*/ 208 h 208"/>
                <a:gd name="T50" fmla="*/ 137 w 272"/>
                <a:gd name="T51" fmla="*/ 206 h 208"/>
                <a:gd name="T52" fmla="*/ 137 w 272"/>
                <a:gd name="T53" fmla="*/ 206 h 208"/>
                <a:gd name="T54" fmla="*/ 130 w 272"/>
                <a:gd name="T55" fmla="*/ 206 h 208"/>
                <a:gd name="T56" fmla="*/ 130 w 272"/>
                <a:gd name="T57" fmla="*/ 206 h 208"/>
                <a:gd name="T58" fmla="*/ 130 w 272"/>
                <a:gd name="T59" fmla="*/ 194 h 208"/>
                <a:gd name="T60" fmla="*/ 130 w 272"/>
                <a:gd name="T61" fmla="*/ 194 h 208"/>
                <a:gd name="T62" fmla="*/ 0 w 272"/>
                <a:gd name="T63" fmla="*/ 184 h 208"/>
                <a:gd name="T64" fmla="*/ 0 w 272"/>
                <a:gd name="T65" fmla="*/ 184 h 208"/>
                <a:gd name="T66" fmla="*/ 2 w 272"/>
                <a:gd name="T67" fmla="*/ 139 h 208"/>
                <a:gd name="T68" fmla="*/ 2 w 272"/>
                <a:gd name="T69" fmla="*/ 139 h 208"/>
                <a:gd name="T70" fmla="*/ 26 w 272"/>
                <a:gd name="T71" fmla="*/ 142 h 208"/>
                <a:gd name="T72" fmla="*/ 26 w 272"/>
                <a:gd name="T73" fmla="*/ 142 h 208"/>
                <a:gd name="T74" fmla="*/ 28 w 272"/>
                <a:gd name="T75" fmla="*/ 142 h 208"/>
                <a:gd name="T76" fmla="*/ 28 w 272"/>
                <a:gd name="T77" fmla="*/ 142 h 208"/>
                <a:gd name="T78" fmla="*/ 50 w 272"/>
                <a:gd name="T79" fmla="*/ 142 h 208"/>
                <a:gd name="T80" fmla="*/ 50 w 272"/>
                <a:gd name="T81" fmla="*/ 142 h 208"/>
                <a:gd name="T82" fmla="*/ 54 w 272"/>
                <a:gd name="T83" fmla="*/ 33 h 208"/>
                <a:gd name="T84" fmla="*/ 54 w 272"/>
                <a:gd name="T85" fmla="*/ 33 h 208"/>
                <a:gd name="T86" fmla="*/ 54 w 272"/>
                <a:gd name="T87" fmla="*/ 31 h 208"/>
                <a:gd name="T88" fmla="*/ 54 w 272"/>
                <a:gd name="T89" fmla="*/ 31 h 208"/>
                <a:gd name="T90" fmla="*/ 50 w 272"/>
                <a:gd name="T91" fmla="*/ 31 h 208"/>
                <a:gd name="T92" fmla="*/ 50 w 272"/>
                <a:gd name="T93" fmla="*/ 31 h 208"/>
                <a:gd name="T94" fmla="*/ 50 w 272"/>
                <a:gd name="T95" fmla="*/ 14 h 208"/>
                <a:gd name="T96" fmla="*/ 50 w 272"/>
                <a:gd name="T97" fmla="*/ 14 h 208"/>
                <a:gd name="T98" fmla="*/ 180 w 272"/>
                <a:gd name="T99" fmla="*/ 14 h 208"/>
                <a:gd name="T100" fmla="*/ 180 w 272"/>
                <a:gd name="T101" fmla="*/ 14 h 208"/>
                <a:gd name="T102" fmla="*/ 196 w 272"/>
                <a:gd name="T103" fmla="*/ 12 h 208"/>
                <a:gd name="T104" fmla="*/ 196 w 272"/>
                <a:gd name="T105" fmla="*/ 12 h 208"/>
                <a:gd name="T106" fmla="*/ 196 w 272"/>
                <a:gd name="T107" fmla="*/ 12 h 208"/>
                <a:gd name="T108" fmla="*/ 196 w 272"/>
                <a:gd name="T109" fmla="*/ 12 h 2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72"/>
                <a:gd name="T166" fmla="*/ 0 h 208"/>
                <a:gd name="T167" fmla="*/ 272 w 272"/>
                <a:gd name="T168" fmla="*/ 208 h 2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72" h="208">
                  <a:moveTo>
                    <a:pt x="196" y="12"/>
                  </a:moveTo>
                  <a:lnTo>
                    <a:pt x="272" y="0"/>
                  </a:lnTo>
                  <a:lnTo>
                    <a:pt x="269" y="73"/>
                  </a:lnTo>
                  <a:lnTo>
                    <a:pt x="269" y="76"/>
                  </a:lnTo>
                  <a:lnTo>
                    <a:pt x="269" y="78"/>
                  </a:lnTo>
                  <a:lnTo>
                    <a:pt x="269" y="83"/>
                  </a:lnTo>
                  <a:lnTo>
                    <a:pt x="267" y="130"/>
                  </a:lnTo>
                  <a:lnTo>
                    <a:pt x="267" y="142"/>
                  </a:lnTo>
                  <a:lnTo>
                    <a:pt x="265" y="208"/>
                  </a:lnTo>
                  <a:lnTo>
                    <a:pt x="224" y="208"/>
                  </a:lnTo>
                  <a:lnTo>
                    <a:pt x="196" y="208"/>
                  </a:lnTo>
                  <a:lnTo>
                    <a:pt x="137" y="206"/>
                  </a:lnTo>
                  <a:lnTo>
                    <a:pt x="130" y="206"/>
                  </a:lnTo>
                  <a:lnTo>
                    <a:pt x="130" y="194"/>
                  </a:lnTo>
                  <a:lnTo>
                    <a:pt x="0" y="184"/>
                  </a:lnTo>
                  <a:lnTo>
                    <a:pt x="2" y="139"/>
                  </a:lnTo>
                  <a:lnTo>
                    <a:pt x="26" y="142"/>
                  </a:lnTo>
                  <a:lnTo>
                    <a:pt x="28" y="142"/>
                  </a:lnTo>
                  <a:lnTo>
                    <a:pt x="50" y="142"/>
                  </a:lnTo>
                  <a:lnTo>
                    <a:pt x="54" y="33"/>
                  </a:lnTo>
                  <a:lnTo>
                    <a:pt x="54" y="31"/>
                  </a:lnTo>
                  <a:lnTo>
                    <a:pt x="50" y="31"/>
                  </a:lnTo>
                  <a:lnTo>
                    <a:pt x="50" y="14"/>
                  </a:lnTo>
                  <a:lnTo>
                    <a:pt x="180" y="14"/>
                  </a:lnTo>
                  <a:lnTo>
                    <a:pt x="196" y="12"/>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50" name="Freeform 2530"/>
            <p:cNvSpPr>
              <a:spLocks/>
            </p:cNvSpPr>
            <p:nvPr/>
          </p:nvSpPr>
          <p:spPr bwMode="auto">
            <a:xfrm>
              <a:off x="1792" y="1780"/>
              <a:ext cx="237" cy="194"/>
            </a:xfrm>
            <a:custGeom>
              <a:avLst/>
              <a:gdLst>
                <a:gd name="T0" fmla="*/ 237 w 237"/>
                <a:gd name="T1" fmla="*/ 22 h 194"/>
                <a:gd name="T2" fmla="*/ 222 w 237"/>
                <a:gd name="T3" fmla="*/ 194 h 194"/>
                <a:gd name="T4" fmla="*/ 222 w 237"/>
                <a:gd name="T5" fmla="*/ 194 h 194"/>
                <a:gd name="T6" fmla="*/ 109 w 237"/>
                <a:gd name="T7" fmla="*/ 185 h 194"/>
                <a:gd name="T8" fmla="*/ 109 w 237"/>
                <a:gd name="T9" fmla="*/ 185 h 194"/>
                <a:gd name="T10" fmla="*/ 109 w 237"/>
                <a:gd name="T11" fmla="*/ 182 h 194"/>
                <a:gd name="T12" fmla="*/ 109 w 237"/>
                <a:gd name="T13" fmla="*/ 182 h 194"/>
                <a:gd name="T14" fmla="*/ 111 w 237"/>
                <a:gd name="T15" fmla="*/ 175 h 194"/>
                <a:gd name="T16" fmla="*/ 111 w 237"/>
                <a:gd name="T17" fmla="*/ 175 h 194"/>
                <a:gd name="T18" fmla="*/ 69 w 237"/>
                <a:gd name="T19" fmla="*/ 173 h 194"/>
                <a:gd name="T20" fmla="*/ 69 w 237"/>
                <a:gd name="T21" fmla="*/ 173 h 194"/>
                <a:gd name="T22" fmla="*/ 67 w 237"/>
                <a:gd name="T23" fmla="*/ 170 h 194"/>
                <a:gd name="T24" fmla="*/ 67 w 237"/>
                <a:gd name="T25" fmla="*/ 170 h 194"/>
                <a:gd name="T26" fmla="*/ 19 w 237"/>
                <a:gd name="T27" fmla="*/ 168 h 194"/>
                <a:gd name="T28" fmla="*/ 19 w 237"/>
                <a:gd name="T29" fmla="*/ 168 h 194"/>
                <a:gd name="T30" fmla="*/ 15 w 237"/>
                <a:gd name="T31" fmla="*/ 168 h 194"/>
                <a:gd name="T32" fmla="*/ 15 w 237"/>
                <a:gd name="T33" fmla="*/ 168 h 194"/>
                <a:gd name="T34" fmla="*/ 0 w 237"/>
                <a:gd name="T35" fmla="*/ 166 h 194"/>
                <a:gd name="T36" fmla="*/ 0 w 237"/>
                <a:gd name="T37" fmla="*/ 166 h 194"/>
                <a:gd name="T38" fmla="*/ 3 w 237"/>
                <a:gd name="T39" fmla="*/ 140 h 194"/>
                <a:gd name="T40" fmla="*/ 3 w 237"/>
                <a:gd name="T41" fmla="*/ 140 h 194"/>
                <a:gd name="T42" fmla="*/ 5 w 237"/>
                <a:gd name="T43" fmla="*/ 142 h 194"/>
                <a:gd name="T44" fmla="*/ 5 w 237"/>
                <a:gd name="T45" fmla="*/ 142 h 194"/>
                <a:gd name="T46" fmla="*/ 5 w 237"/>
                <a:gd name="T47" fmla="*/ 92 h 194"/>
                <a:gd name="T48" fmla="*/ 5 w 237"/>
                <a:gd name="T49" fmla="*/ 92 h 194"/>
                <a:gd name="T50" fmla="*/ 5 w 237"/>
                <a:gd name="T51" fmla="*/ 92 h 194"/>
                <a:gd name="T52" fmla="*/ 5 w 237"/>
                <a:gd name="T53" fmla="*/ 92 h 194"/>
                <a:gd name="T54" fmla="*/ 5 w 237"/>
                <a:gd name="T55" fmla="*/ 36 h 194"/>
                <a:gd name="T56" fmla="*/ 5 w 237"/>
                <a:gd name="T57" fmla="*/ 36 h 194"/>
                <a:gd name="T58" fmla="*/ 10 w 237"/>
                <a:gd name="T59" fmla="*/ 36 h 194"/>
                <a:gd name="T60" fmla="*/ 10 w 237"/>
                <a:gd name="T61" fmla="*/ 36 h 194"/>
                <a:gd name="T62" fmla="*/ 10 w 237"/>
                <a:gd name="T63" fmla="*/ 3 h 194"/>
                <a:gd name="T64" fmla="*/ 10 w 237"/>
                <a:gd name="T65" fmla="*/ 3 h 194"/>
                <a:gd name="T66" fmla="*/ 50 w 237"/>
                <a:gd name="T67" fmla="*/ 3 h 194"/>
                <a:gd name="T68" fmla="*/ 50 w 237"/>
                <a:gd name="T69" fmla="*/ 3 h 194"/>
                <a:gd name="T70" fmla="*/ 64 w 237"/>
                <a:gd name="T71" fmla="*/ 0 h 194"/>
                <a:gd name="T72" fmla="*/ 64 w 237"/>
                <a:gd name="T73" fmla="*/ 0 h 194"/>
                <a:gd name="T74" fmla="*/ 64 w 237"/>
                <a:gd name="T75" fmla="*/ 5 h 194"/>
                <a:gd name="T76" fmla="*/ 64 w 237"/>
                <a:gd name="T77" fmla="*/ 5 h 194"/>
                <a:gd name="T78" fmla="*/ 67 w 237"/>
                <a:gd name="T79" fmla="*/ 5 h 194"/>
                <a:gd name="T80" fmla="*/ 67 w 237"/>
                <a:gd name="T81" fmla="*/ 5 h 194"/>
                <a:gd name="T82" fmla="*/ 237 w 237"/>
                <a:gd name="T83" fmla="*/ 19 h 194"/>
                <a:gd name="T84" fmla="*/ 237 w 237"/>
                <a:gd name="T85" fmla="*/ 19 h 194"/>
                <a:gd name="T86" fmla="*/ 237 w 237"/>
                <a:gd name="T87" fmla="*/ 22 h 194"/>
                <a:gd name="T88" fmla="*/ 237 w 237"/>
                <a:gd name="T89" fmla="*/ 22 h 194"/>
                <a:gd name="T90" fmla="*/ 237 w 237"/>
                <a:gd name="T91" fmla="*/ 22 h 194"/>
                <a:gd name="T92" fmla="*/ 237 w 237"/>
                <a:gd name="T93" fmla="*/ 22 h 1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7"/>
                <a:gd name="T142" fmla="*/ 0 h 194"/>
                <a:gd name="T143" fmla="*/ 237 w 237"/>
                <a:gd name="T144" fmla="*/ 194 h 19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7" h="194">
                  <a:moveTo>
                    <a:pt x="237" y="22"/>
                  </a:moveTo>
                  <a:lnTo>
                    <a:pt x="222" y="194"/>
                  </a:lnTo>
                  <a:lnTo>
                    <a:pt x="109" y="185"/>
                  </a:lnTo>
                  <a:lnTo>
                    <a:pt x="109" y="182"/>
                  </a:lnTo>
                  <a:lnTo>
                    <a:pt x="111" y="175"/>
                  </a:lnTo>
                  <a:lnTo>
                    <a:pt x="69" y="173"/>
                  </a:lnTo>
                  <a:lnTo>
                    <a:pt x="67" y="170"/>
                  </a:lnTo>
                  <a:lnTo>
                    <a:pt x="19" y="168"/>
                  </a:lnTo>
                  <a:lnTo>
                    <a:pt x="15" y="168"/>
                  </a:lnTo>
                  <a:lnTo>
                    <a:pt x="0" y="166"/>
                  </a:lnTo>
                  <a:lnTo>
                    <a:pt x="3" y="140"/>
                  </a:lnTo>
                  <a:lnTo>
                    <a:pt x="5" y="142"/>
                  </a:lnTo>
                  <a:lnTo>
                    <a:pt x="5" y="92"/>
                  </a:lnTo>
                  <a:lnTo>
                    <a:pt x="5" y="36"/>
                  </a:lnTo>
                  <a:lnTo>
                    <a:pt x="10" y="36"/>
                  </a:lnTo>
                  <a:lnTo>
                    <a:pt x="10" y="3"/>
                  </a:lnTo>
                  <a:lnTo>
                    <a:pt x="50" y="3"/>
                  </a:lnTo>
                  <a:lnTo>
                    <a:pt x="64" y="0"/>
                  </a:lnTo>
                  <a:lnTo>
                    <a:pt x="64" y="5"/>
                  </a:lnTo>
                  <a:lnTo>
                    <a:pt x="67" y="5"/>
                  </a:lnTo>
                  <a:lnTo>
                    <a:pt x="237" y="19"/>
                  </a:lnTo>
                  <a:lnTo>
                    <a:pt x="237" y="22"/>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51" name="Freeform 2531"/>
            <p:cNvSpPr>
              <a:spLocks/>
            </p:cNvSpPr>
            <p:nvPr/>
          </p:nvSpPr>
          <p:spPr bwMode="auto">
            <a:xfrm>
              <a:off x="2014" y="1802"/>
              <a:ext cx="182" cy="250"/>
            </a:xfrm>
            <a:custGeom>
              <a:avLst/>
              <a:gdLst>
                <a:gd name="T0" fmla="*/ 62 w 182"/>
                <a:gd name="T1" fmla="*/ 0 h 250"/>
                <a:gd name="T2" fmla="*/ 144 w 182"/>
                <a:gd name="T3" fmla="*/ 0 h 250"/>
                <a:gd name="T4" fmla="*/ 144 w 182"/>
                <a:gd name="T5" fmla="*/ 0 h 250"/>
                <a:gd name="T6" fmla="*/ 144 w 182"/>
                <a:gd name="T7" fmla="*/ 37 h 250"/>
                <a:gd name="T8" fmla="*/ 144 w 182"/>
                <a:gd name="T9" fmla="*/ 37 h 250"/>
                <a:gd name="T10" fmla="*/ 144 w 182"/>
                <a:gd name="T11" fmla="*/ 77 h 250"/>
                <a:gd name="T12" fmla="*/ 144 w 182"/>
                <a:gd name="T13" fmla="*/ 77 h 250"/>
                <a:gd name="T14" fmla="*/ 144 w 182"/>
                <a:gd name="T15" fmla="*/ 87 h 250"/>
                <a:gd name="T16" fmla="*/ 144 w 182"/>
                <a:gd name="T17" fmla="*/ 87 h 250"/>
                <a:gd name="T18" fmla="*/ 144 w 182"/>
                <a:gd name="T19" fmla="*/ 163 h 250"/>
                <a:gd name="T20" fmla="*/ 144 w 182"/>
                <a:gd name="T21" fmla="*/ 163 h 250"/>
                <a:gd name="T22" fmla="*/ 180 w 182"/>
                <a:gd name="T23" fmla="*/ 163 h 250"/>
                <a:gd name="T24" fmla="*/ 180 w 182"/>
                <a:gd name="T25" fmla="*/ 163 h 250"/>
                <a:gd name="T26" fmla="*/ 182 w 182"/>
                <a:gd name="T27" fmla="*/ 226 h 250"/>
                <a:gd name="T28" fmla="*/ 182 w 182"/>
                <a:gd name="T29" fmla="*/ 226 h 250"/>
                <a:gd name="T30" fmla="*/ 182 w 182"/>
                <a:gd name="T31" fmla="*/ 250 h 250"/>
                <a:gd name="T32" fmla="*/ 182 w 182"/>
                <a:gd name="T33" fmla="*/ 250 h 250"/>
                <a:gd name="T34" fmla="*/ 163 w 182"/>
                <a:gd name="T35" fmla="*/ 248 h 250"/>
                <a:gd name="T36" fmla="*/ 163 w 182"/>
                <a:gd name="T37" fmla="*/ 248 h 250"/>
                <a:gd name="T38" fmla="*/ 130 w 182"/>
                <a:gd name="T39" fmla="*/ 248 h 250"/>
                <a:gd name="T40" fmla="*/ 130 w 182"/>
                <a:gd name="T41" fmla="*/ 248 h 250"/>
                <a:gd name="T42" fmla="*/ 22 w 182"/>
                <a:gd name="T43" fmla="*/ 245 h 250"/>
                <a:gd name="T44" fmla="*/ 22 w 182"/>
                <a:gd name="T45" fmla="*/ 245 h 250"/>
                <a:gd name="T46" fmla="*/ 22 w 182"/>
                <a:gd name="T47" fmla="*/ 236 h 250"/>
                <a:gd name="T48" fmla="*/ 22 w 182"/>
                <a:gd name="T49" fmla="*/ 236 h 250"/>
                <a:gd name="T50" fmla="*/ 26 w 182"/>
                <a:gd name="T51" fmla="*/ 174 h 250"/>
                <a:gd name="T52" fmla="*/ 26 w 182"/>
                <a:gd name="T53" fmla="*/ 174 h 250"/>
                <a:gd name="T54" fmla="*/ 0 w 182"/>
                <a:gd name="T55" fmla="*/ 172 h 250"/>
                <a:gd name="T56" fmla="*/ 0 w 182"/>
                <a:gd name="T57" fmla="*/ 172 h 250"/>
                <a:gd name="T58" fmla="*/ 15 w 182"/>
                <a:gd name="T59" fmla="*/ 0 h 250"/>
                <a:gd name="T60" fmla="*/ 15 w 182"/>
                <a:gd name="T61" fmla="*/ 0 h 250"/>
                <a:gd name="T62" fmla="*/ 62 w 182"/>
                <a:gd name="T63" fmla="*/ 0 h 250"/>
                <a:gd name="T64" fmla="*/ 62 w 182"/>
                <a:gd name="T65" fmla="*/ 0 h 250"/>
                <a:gd name="T66" fmla="*/ 62 w 182"/>
                <a:gd name="T67" fmla="*/ 0 h 250"/>
                <a:gd name="T68" fmla="*/ 62 w 182"/>
                <a:gd name="T69" fmla="*/ 0 h 2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2"/>
                <a:gd name="T106" fmla="*/ 0 h 250"/>
                <a:gd name="T107" fmla="*/ 182 w 182"/>
                <a:gd name="T108" fmla="*/ 250 h 2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2" h="250">
                  <a:moveTo>
                    <a:pt x="62" y="0"/>
                  </a:moveTo>
                  <a:lnTo>
                    <a:pt x="144" y="0"/>
                  </a:lnTo>
                  <a:lnTo>
                    <a:pt x="144" y="37"/>
                  </a:lnTo>
                  <a:lnTo>
                    <a:pt x="144" y="77"/>
                  </a:lnTo>
                  <a:lnTo>
                    <a:pt x="144" y="87"/>
                  </a:lnTo>
                  <a:lnTo>
                    <a:pt x="144" y="163"/>
                  </a:lnTo>
                  <a:lnTo>
                    <a:pt x="180" y="163"/>
                  </a:lnTo>
                  <a:lnTo>
                    <a:pt x="182" y="226"/>
                  </a:lnTo>
                  <a:lnTo>
                    <a:pt x="182" y="250"/>
                  </a:lnTo>
                  <a:lnTo>
                    <a:pt x="163" y="248"/>
                  </a:lnTo>
                  <a:lnTo>
                    <a:pt x="130" y="248"/>
                  </a:lnTo>
                  <a:lnTo>
                    <a:pt x="22" y="245"/>
                  </a:lnTo>
                  <a:lnTo>
                    <a:pt x="22" y="236"/>
                  </a:lnTo>
                  <a:lnTo>
                    <a:pt x="26" y="174"/>
                  </a:lnTo>
                  <a:lnTo>
                    <a:pt x="0" y="172"/>
                  </a:lnTo>
                  <a:lnTo>
                    <a:pt x="15" y="0"/>
                  </a:lnTo>
                  <a:lnTo>
                    <a:pt x="62"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52" name="Freeform 2532"/>
            <p:cNvSpPr>
              <a:spLocks/>
            </p:cNvSpPr>
            <p:nvPr/>
          </p:nvSpPr>
          <p:spPr bwMode="auto">
            <a:xfrm>
              <a:off x="1592" y="1816"/>
              <a:ext cx="205" cy="186"/>
            </a:xfrm>
            <a:custGeom>
              <a:avLst/>
              <a:gdLst>
                <a:gd name="T0" fmla="*/ 205 w 205"/>
                <a:gd name="T1" fmla="*/ 0 h 186"/>
                <a:gd name="T2" fmla="*/ 205 w 205"/>
                <a:gd name="T3" fmla="*/ 56 h 186"/>
                <a:gd name="T4" fmla="*/ 205 w 205"/>
                <a:gd name="T5" fmla="*/ 56 h 186"/>
                <a:gd name="T6" fmla="*/ 205 w 205"/>
                <a:gd name="T7" fmla="*/ 56 h 186"/>
                <a:gd name="T8" fmla="*/ 205 w 205"/>
                <a:gd name="T9" fmla="*/ 56 h 186"/>
                <a:gd name="T10" fmla="*/ 205 w 205"/>
                <a:gd name="T11" fmla="*/ 106 h 186"/>
                <a:gd name="T12" fmla="*/ 205 w 205"/>
                <a:gd name="T13" fmla="*/ 106 h 186"/>
                <a:gd name="T14" fmla="*/ 203 w 205"/>
                <a:gd name="T15" fmla="*/ 104 h 186"/>
                <a:gd name="T16" fmla="*/ 203 w 205"/>
                <a:gd name="T17" fmla="*/ 104 h 186"/>
                <a:gd name="T18" fmla="*/ 200 w 205"/>
                <a:gd name="T19" fmla="*/ 130 h 186"/>
                <a:gd name="T20" fmla="*/ 200 w 205"/>
                <a:gd name="T21" fmla="*/ 130 h 186"/>
                <a:gd name="T22" fmla="*/ 198 w 205"/>
                <a:gd name="T23" fmla="*/ 158 h 186"/>
                <a:gd name="T24" fmla="*/ 198 w 205"/>
                <a:gd name="T25" fmla="*/ 158 h 186"/>
                <a:gd name="T26" fmla="*/ 198 w 205"/>
                <a:gd name="T27" fmla="*/ 160 h 186"/>
                <a:gd name="T28" fmla="*/ 198 w 205"/>
                <a:gd name="T29" fmla="*/ 160 h 186"/>
                <a:gd name="T30" fmla="*/ 196 w 205"/>
                <a:gd name="T31" fmla="*/ 186 h 186"/>
                <a:gd name="T32" fmla="*/ 196 w 205"/>
                <a:gd name="T33" fmla="*/ 186 h 186"/>
                <a:gd name="T34" fmla="*/ 104 w 205"/>
                <a:gd name="T35" fmla="*/ 179 h 186"/>
                <a:gd name="T36" fmla="*/ 104 w 205"/>
                <a:gd name="T37" fmla="*/ 179 h 186"/>
                <a:gd name="T38" fmla="*/ 104 w 205"/>
                <a:gd name="T39" fmla="*/ 177 h 186"/>
                <a:gd name="T40" fmla="*/ 104 w 205"/>
                <a:gd name="T41" fmla="*/ 177 h 186"/>
                <a:gd name="T42" fmla="*/ 44 w 205"/>
                <a:gd name="T43" fmla="*/ 179 h 186"/>
                <a:gd name="T44" fmla="*/ 44 w 205"/>
                <a:gd name="T45" fmla="*/ 179 h 186"/>
                <a:gd name="T46" fmla="*/ 0 w 205"/>
                <a:gd name="T47" fmla="*/ 179 h 186"/>
                <a:gd name="T48" fmla="*/ 0 w 205"/>
                <a:gd name="T49" fmla="*/ 179 h 186"/>
                <a:gd name="T50" fmla="*/ 0 w 205"/>
                <a:gd name="T51" fmla="*/ 80 h 186"/>
                <a:gd name="T52" fmla="*/ 0 w 205"/>
                <a:gd name="T53" fmla="*/ 80 h 186"/>
                <a:gd name="T54" fmla="*/ 0 w 205"/>
                <a:gd name="T55" fmla="*/ 66 h 186"/>
                <a:gd name="T56" fmla="*/ 0 w 205"/>
                <a:gd name="T57" fmla="*/ 66 h 186"/>
                <a:gd name="T58" fmla="*/ 44 w 205"/>
                <a:gd name="T59" fmla="*/ 63 h 186"/>
                <a:gd name="T60" fmla="*/ 44 w 205"/>
                <a:gd name="T61" fmla="*/ 63 h 186"/>
                <a:gd name="T62" fmla="*/ 44 w 205"/>
                <a:gd name="T63" fmla="*/ 0 h 186"/>
                <a:gd name="T64" fmla="*/ 44 w 205"/>
                <a:gd name="T65" fmla="*/ 0 h 186"/>
                <a:gd name="T66" fmla="*/ 205 w 205"/>
                <a:gd name="T67" fmla="*/ 0 h 186"/>
                <a:gd name="T68" fmla="*/ 205 w 205"/>
                <a:gd name="T69" fmla="*/ 0 h 186"/>
                <a:gd name="T70" fmla="*/ 205 w 205"/>
                <a:gd name="T71" fmla="*/ 0 h 186"/>
                <a:gd name="T72" fmla="*/ 205 w 205"/>
                <a:gd name="T73" fmla="*/ 0 h 18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05"/>
                <a:gd name="T112" fmla="*/ 0 h 186"/>
                <a:gd name="T113" fmla="*/ 205 w 205"/>
                <a:gd name="T114" fmla="*/ 186 h 18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05" h="186">
                  <a:moveTo>
                    <a:pt x="205" y="0"/>
                  </a:moveTo>
                  <a:lnTo>
                    <a:pt x="205" y="56"/>
                  </a:lnTo>
                  <a:lnTo>
                    <a:pt x="205" y="106"/>
                  </a:lnTo>
                  <a:lnTo>
                    <a:pt x="203" y="104"/>
                  </a:lnTo>
                  <a:lnTo>
                    <a:pt x="200" y="130"/>
                  </a:lnTo>
                  <a:lnTo>
                    <a:pt x="198" y="158"/>
                  </a:lnTo>
                  <a:lnTo>
                    <a:pt x="198" y="160"/>
                  </a:lnTo>
                  <a:lnTo>
                    <a:pt x="196" y="186"/>
                  </a:lnTo>
                  <a:lnTo>
                    <a:pt x="104" y="179"/>
                  </a:lnTo>
                  <a:lnTo>
                    <a:pt x="104" y="177"/>
                  </a:lnTo>
                  <a:lnTo>
                    <a:pt x="44" y="179"/>
                  </a:lnTo>
                  <a:lnTo>
                    <a:pt x="0" y="179"/>
                  </a:lnTo>
                  <a:lnTo>
                    <a:pt x="0" y="80"/>
                  </a:lnTo>
                  <a:lnTo>
                    <a:pt x="0" y="66"/>
                  </a:lnTo>
                  <a:lnTo>
                    <a:pt x="44" y="63"/>
                  </a:lnTo>
                  <a:lnTo>
                    <a:pt x="44" y="0"/>
                  </a:lnTo>
                  <a:lnTo>
                    <a:pt x="205" y="0"/>
                  </a:lnTo>
                  <a:close/>
                </a:path>
              </a:pathLst>
            </a:custGeom>
            <a:solidFill>
              <a:schemeClr val="accent3"/>
            </a:solidFill>
            <a:ln w="9525" cap="flat" cmpd="sng">
              <a:solidFill>
                <a:schemeClr val="bg1"/>
              </a:solidFill>
              <a:prstDash val="solid"/>
              <a:miter lim="800000"/>
              <a:headEnd type="none" w="med" len="med"/>
              <a:tailEnd type="none" w="med" len="med"/>
            </a:ln>
          </p:spPr>
          <p:txBody>
            <a:bodyPr/>
            <a:lstStyle/>
            <a:p>
              <a:endParaRPr lang="de-DE"/>
            </a:p>
          </p:txBody>
        </p:sp>
        <p:sp>
          <p:nvSpPr>
            <p:cNvPr id="53" name="Freeform 2533"/>
            <p:cNvSpPr>
              <a:spLocks/>
            </p:cNvSpPr>
            <p:nvPr/>
          </p:nvSpPr>
          <p:spPr bwMode="auto">
            <a:xfrm>
              <a:off x="2662" y="1832"/>
              <a:ext cx="276" cy="192"/>
            </a:xfrm>
            <a:custGeom>
              <a:avLst/>
              <a:gdLst>
                <a:gd name="T0" fmla="*/ 4 w 276"/>
                <a:gd name="T1" fmla="*/ 0 h 192"/>
                <a:gd name="T2" fmla="*/ 49 w 276"/>
                <a:gd name="T3" fmla="*/ 3 h 192"/>
                <a:gd name="T4" fmla="*/ 49 w 276"/>
                <a:gd name="T5" fmla="*/ 3 h 192"/>
                <a:gd name="T6" fmla="*/ 52 w 276"/>
                <a:gd name="T7" fmla="*/ 3 h 192"/>
                <a:gd name="T8" fmla="*/ 52 w 276"/>
                <a:gd name="T9" fmla="*/ 3 h 192"/>
                <a:gd name="T10" fmla="*/ 52 w 276"/>
                <a:gd name="T11" fmla="*/ 0 h 192"/>
                <a:gd name="T12" fmla="*/ 52 w 276"/>
                <a:gd name="T13" fmla="*/ 0 h 192"/>
                <a:gd name="T14" fmla="*/ 75 w 276"/>
                <a:gd name="T15" fmla="*/ 3 h 192"/>
                <a:gd name="T16" fmla="*/ 75 w 276"/>
                <a:gd name="T17" fmla="*/ 3 h 192"/>
                <a:gd name="T18" fmla="*/ 80 w 276"/>
                <a:gd name="T19" fmla="*/ 3 h 192"/>
                <a:gd name="T20" fmla="*/ 80 w 276"/>
                <a:gd name="T21" fmla="*/ 3 h 192"/>
                <a:gd name="T22" fmla="*/ 144 w 276"/>
                <a:gd name="T23" fmla="*/ 5 h 192"/>
                <a:gd name="T24" fmla="*/ 144 w 276"/>
                <a:gd name="T25" fmla="*/ 5 h 192"/>
                <a:gd name="T26" fmla="*/ 231 w 276"/>
                <a:gd name="T27" fmla="*/ 7 h 192"/>
                <a:gd name="T28" fmla="*/ 231 w 276"/>
                <a:gd name="T29" fmla="*/ 7 h 192"/>
                <a:gd name="T30" fmla="*/ 231 w 276"/>
                <a:gd name="T31" fmla="*/ 47 h 192"/>
                <a:gd name="T32" fmla="*/ 231 w 276"/>
                <a:gd name="T33" fmla="*/ 47 h 192"/>
                <a:gd name="T34" fmla="*/ 231 w 276"/>
                <a:gd name="T35" fmla="*/ 52 h 192"/>
                <a:gd name="T36" fmla="*/ 231 w 276"/>
                <a:gd name="T37" fmla="*/ 52 h 192"/>
                <a:gd name="T38" fmla="*/ 276 w 276"/>
                <a:gd name="T39" fmla="*/ 55 h 192"/>
                <a:gd name="T40" fmla="*/ 276 w 276"/>
                <a:gd name="T41" fmla="*/ 55 h 192"/>
                <a:gd name="T42" fmla="*/ 274 w 276"/>
                <a:gd name="T43" fmla="*/ 147 h 192"/>
                <a:gd name="T44" fmla="*/ 274 w 276"/>
                <a:gd name="T45" fmla="*/ 147 h 192"/>
                <a:gd name="T46" fmla="*/ 252 w 276"/>
                <a:gd name="T47" fmla="*/ 147 h 192"/>
                <a:gd name="T48" fmla="*/ 252 w 276"/>
                <a:gd name="T49" fmla="*/ 147 h 192"/>
                <a:gd name="T50" fmla="*/ 250 w 276"/>
                <a:gd name="T51" fmla="*/ 192 h 192"/>
                <a:gd name="T52" fmla="*/ 250 w 276"/>
                <a:gd name="T53" fmla="*/ 192 h 192"/>
                <a:gd name="T54" fmla="*/ 196 w 276"/>
                <a:gd name="T55" fmla="*/ 189 h 192"/>
                <a:gd name="T56" fmla="*/ 196 w 276"/>
                <a:gd name="T57" fmla="*/ 189 h 192"/>
                <a:gd name="T58" fmla="*/ 193 w 276"/>
                <a:gd name="T59" fmla="*/ 189 h 192"/>
                <a:gd name="T60" fmla="*/ 193 w 276"/>
                <a:gd name="T61" fmla="*/ 189 h 192"/>
                <a:gd name="T62" fmla="*/ 191 w 276"/>
                <a:gd name="T63" fmla="*/ 189 h 192"/>
                <a:gd name="T64" fmla="*/ 191 w 276"/>
                <a:gd name="T65" fmla="*/ 189 h 192"/>
                <a:gd name="T66" fmla="*/ 177 w 276"/>
                <a:gd name="T67" fmla="*/ 187 h 192"/>
                <a:gd name="T68" fmla="*/ 177 w 276"/>
                <a:gd name="T69" fmla="*/ 187 h 192"/>
                <a:gd name="T70" fmla="*/ 49 w 276"/>
                <a:gd name="T71" fmla="*/ 184 h 192"/>
                <a:gd name="T72" fmla="*/ 49 w 276"/>
                <a:gd name="T73" fmla="*/ 184 h 192"/>
                <a:gd name="T74" fmla="*/ 2 w 276"/>
                <a:gd name="T75" fmla="*/ 182 h 192"/>
                <a:gd name="T76" fmla="*/ 2 w 276"/>
                <a:gd name="T77" fmla="*/ 182 h 192"/>
                <a:gd name="T78" fmla="*/ 4 w 276"/>
                <a:gd name="T79" fmla="*/ 135 h 192"/>
                <a:gd name="T80" fmla="*/ 4 w 276"/>
                <a:gd name="T81" fmla="*/ 135 h 192"/>
                <a:gd name="T82" fmla="*/ 0 w 276"/>
                <a:gd name="T83" fmla="*/ 135 h 192"/>
                <a:gd name="T84" fmla="*/ 0 w 276"/>
                <a:gd name="T85" fmla="*/ 135 h 192"/>
                <a:gd name="T86" fmla="*/ 2 w 276"/>
                <a:gd name="T87" fmla="*/ 69 h 192"/>
                <a:gd name="T88" fmla="*/ 2 w 276"/>
                <a:gd name="T89" fmla="*/ 69 h 192"/>
                <a:gd name="T90" fmla="*/ 2 w 276"/>
                <a:gd name="T91" fmla="*/ 69 h 192"/>
                <a:gd name="T92" fmla="*/ 2 w 276"/>
                <a:gd name="T93" fmla="*/ 69 h 192"/>
                <a:gd name="T94" fmla="*/ 2 w 276"/>
                <a:gd name="T95" fmla="*/ 57 h 192"/>
                <a:gd name="T96" fmla="*/ 2 w 276"/>
                <a:gd name="T97" fmla="*/ 57 h 192"/>
                <a:gd name="T98" fmla="*/ 2 w 276"/>
                <a:gd name="T99" fmla="*/ 47 h 192"/>
                <a:gd name="T100" fmla="*/ 2 w 276"/>
                <a:gd name="T101" fmla="*/ 47 h 192"/>
                <a:gd name="T102" fmla="*/ 4 w 276"/>
                <a:gd name="T103" fmla="*/ 10 h 192"/>
                <a:gd name="T104" fmla="*/ 4 w 276"/>
                <a:gd name="T105" fmla="*/ 10 h 192"/>
                <a:gd name="T106" fmla="*/ 4 w 276"/>
                <a:gd name="T107" fmla="*/ 5 h 192"/>
                <a:gd name="T108" fmla="*/ 4 w 276"/>
                <a:gd name="T109" fmla="*/ 5 h 192"/>
                <a:gd name="T110" fmla="*/ 4 w 276"/>
                <a:gd name="T111" fmla="*/ 3 h 192"/>
                <a:gd name="T112" fmla="*/ 4 w 276"/>
                <a:gd name="T113" fmla="*/ 3 h 192"/>
                <a:gd name="T114" fmla="*/ 4 w 276"/>
                <a:gd name="T115" fmla="*/ 0 h 192"/>
                <a:gd name="T116" fmla="*/ 4 w 276"/>
                <a:gd name="T117" fmla="*/ 0 h 192"/>
                <a:gd name="T118" fmla="*/ 4 w 276"/>
                <a:gd name="T119" fmla="*/ 0 h 192"/>
                <a:gd name="T120" fmla="*/ 4 w 276"/>
                <a:gd name="T121" fmla="*/ 0 h 19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
                <a:gd name="T184" fmla="*/ 0 h 192"/>
                <a:gd name="T185" fmla="*/ 276 w 276"/>
                <a:gd name="T186" fmla="*/ 192 h 19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 h="192">
                  <a:moveTo>
                    <a:pt x="4" y="0"/>
                  </a:moveTo>
                  <a:lnTo>
                    <a:pt x="49" y="3"/>
                  </a:lnTo>
                  <a:lnTo>
                    <a:pt x="52" y="3"/>
                  </a:lnTo>
                  <a:lnTo>
                    <a:pt x="52" y="0"/>
                  </a:lnTo>
                  <a:lnTo>
                    <a:pt x="75" y="3"/>
                  </a:lnTo>
                  <a:lnTo>
                    <a:pt x="80" y="3"/>
                  </a:lnTo>
                  <a:lnTo>
                    <a:pt x="144" y="5"/>
                  </a:lnTo>
                  <a:lnTo>
                    <a:pt x="231" y="7"/>
                  </a:lnTo>
                  <a:lnTo>
                    <a:pt x="231" y="47"/>
                  </a:lnTo>
                  <a:lnTo>
                    <a:pt x="231" y="52"/>
                  </a:lnTo>
                  <a:lnTo>
                    <a:pt x="276" y="55"/>
                  </a:lnTo>
                  <a:lnTo>
                    <a:pt x="274" y="147"/>
                  </a:lnTo>
                  <a:lnTo>
                    <a:pt x="252" y="147"/>
                  </a:lnTo>
                  <a:lnTo>
                    <a:pt x="250" y="192"/>
                  </a:lnTo>
                  <a:lnTo>
                    <a:pt x="196" y="189"/>
                  </a:lnTo>
                  <a:lnTo>
                    <a:pt x="193" y="189"/>
                  </a:lnTo>
                  <a:lnTo>
                    <a:pt x="191" y="189"/>
                  </a:lnTo>
                  <a:lnTo>
                    <a:pt x="177" y="187"/>
                  </a:lnTo>
                  <a:lnTo>
                    <a:pt x="49" y="184"/>
                  </a:lnTo>
                  <a:lnTo>
                    <a:pt x="2" y="182"/>
                  </a:lnTo>
                  <a:lnTo>
                    <a:pt x="4" y="135"/>
                  </a:lnTo>
                  <a:lnTo>
                    <a:pt x="0" y="135"/>
                  </a:lnTo>
                  <a:lnTo>
                    <a:pt x="2" y="69"/>
                  </a:lnTo>
                  <a:lnTo>
                    <a:pt x="2" y="57"/>
                  </a:lnTo>
                  <a:lnTo>
                    <a:pt x="2" y="47"/>
                  </a:lnTo>
                  <a:lnTo>
                    <a:pt x="4" y="10"/>
                  </a:lnTo>
                  <a:lnTo>
                    <a:pt x="4" y="5"/>
                  </a:lnTo>
                  <a:lnTo>
                    <a:pt x="4" y="3"/>
                  </a:lnTo>
                  <a:lnTo>
                    <a:pt x="4"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54" name="Freeform 2534"/>
            <p:cNvSpPr>
              <a:spLocks/>
            </p:cNvSpPr>
            <p:nvPr/>
          </p:nvSpPr>
          <p:spPr bwMode="auto">
            <a:xfrm>
              <a:off x="2158" y="1839"/>
              <a:ext cx="241" cy="199"/>
            </a:xfrm>
            <a:custGeom>
              <a:avLst/>
              <a:gdLst>
                <a:gd name="T0" fmla="*/ 109 w 241"/>
                <a:gd name="T1" fmla="*/ 7 h 199"/>
                <a:gd name="T2" fmla="*/ 109 w 241"/>
                <a:gd name="T3" fmla="*/ 17 h 199"/>
                <a:gd name="T4" fmla="*/ 109 w 241"/>
                <a:gd name="T5" fmla="*/ 17 h 199"/>
                <a:gd name="T6" fmla="*/ 154 w 241"/>
                <a:gd name="T7" fmla="*/ 19 h 199"/>
                <a:gd name="T8" fmla="*/ 154 w 241"/>
                <a:gd name="T9" fmla="*/ 19 h 199"/>
                <a:gd name="T10" fmla="*/ 154 w 241"/>
                <a:gd name="T11" fmla="*/ 43 h 199"/>
                <a:gd name="T12" fmla="*/ 154 w 241"/>
                <a:gd name="T13" fmla="*/ 43 h 199"/>
                <a:gd name="T14" fmla="*/ 152 w 241"/>
                <a:gd name="T15" fmla="*/ 55 h 199"/>
                <a:gd name="T16" fmla="*/ 152 w 241"/>
                <a:gd name="T17" fmla="*/ 55 h 199"/>
                <a:gd name="T18" fmla="*/ 239 w 241"/>
                <a:gd name="T19" fmla="*/ 59 h 199"/>
                <a:gd name="T20" fmla="*/ 239 w 241"/>
                <a:gd name="T21" fmla="*/ 59 h 199"/>
                <a:gd name="T22" fmla="*/ 241 w 241"/>
                <a:gd name="T23" fmla="*/ 59 h 199"/>
                <a:gd name="T24" fmla="*/ 241 w 241"/>
                <a:gd name="T25" fmla="*/ 59 h 199"/>
                <a:gd name="T26" fmla="*/ 239 w 241"/>
                <a:gd name="T27" fmla="*/ 104 h 199"/>
                <a:gd name="T28" fmla="*/ 239 w 241"/>
                <a:gd name="T29" fmla="*/ 104 h 199"/>
                <a:gd name="T30" fmla="*/ 237 w 241"/>
                <a:gd name="T31" fmla="*/ 137 h 199"/>
                <a:gd name="T32" fmla="*/ 237 w 241"/>
                <a:gd name="T33" fmla="*/ 137 h 199"/>
                <a:gd name="T34" fmla="*/ 232 w 241"/>
                <a:gd name="T35" fmla="*/ 199 h 199"/>
                <a:gd name="T36" fmla="*/ 232 w 241"/>
                <a:gd name="T37" fmla="*/ 199 h 199"/>
                <a:gd name="T38" fmla="*/ 149 w 241"/>
                <a:gd name="T39" fmla="*/ 194 h 199"/>
                <a:gd name="T40" fmla="*/ 149 w 241"/>
                <a:gd name="T41" fmla="*/ 194 h 199"/>
                <a:gd name="T42" fmla="*/ 38 w 241"/>
                <a:gd name="T43" fmla="*/ 189 h 199"/>
                <a:gd name="T44" fmla="*/ 38 w 241"/>
                <a:gd name="T45" fmla="*/ 189 h 199"/>
                <a:gd name="T46" fmla="*/ 36 w 241"/>
                <a:gd name="T47" fmla="*/ 126 h 199"/>
                <a:gd name="T48" fmla="*/ 36 w 241"/>
                <a:gd name="T49" fmla="*/ 126 h 199"/>
                <a:gd name="T50" fmla="*/ 0 w 241"/>
                <a:gd name="T51" fmla="*/ 126 h 199"/>
                <a:gd name="T52" fmla="*/ 0 w 241"/>
                <a:gd name="T53" fmla="*/ 126 h 199"/>
                <a:gd name="T54" fmla="*/ 0 w 241"/>
                <a:gd name="T55" fmla="*/ 50 h 199"/>
                <a:gd name="T56" fmla="*/ 0 w 241"/>
                <a:gd name="T57" fmla="*/ 50 h 199"/>
                <a:gd name="T58" fmla="*/ 0 w 241"/>
                <a:gd name="T59" fmla="*/ 40 h 199"/>
                <a:gd name="T60" fmla="*/ 0 w 241"/>
                <a:gd name="T61" fmla="*/ 40 h 199"/>
                <a:gd name="T62" fmla="*/ 0 w 241"/>
                <a:gd name="T63" fmla="*/ 0 h 199"/>
                <a:gd name="T64" fmla="*/ 0 w 241"/>
                <a:gd name="T65" fmla="*/ 0 h 199"/>
                <a:gd name="T66" fmla="*/ 109 w 241"/>
                <a:gd name="T67" fmla="*/ 7 h 199"/>
                <a:gd name="T68" fmla="*/ 109 w 241"/>
                <a:gd name="T69" fmla="*/ 7 h 199"/>
                <a:gd name="T70" fmla="*/ 109 w 241"/>
                <a:gd name="T71" fmla="*/ 7 h 199"/>
                <a:gd name="T72" fmla="*/ 109 w 241"/>
                <a:gd name="T73" fmla="*/ 7 h 1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41"/>
                <a:gd name="T112" fmla="*/ 0 h 199"/>
                <a:gd name="T113" fmla="*/ 241 w 241"/>
                <a:gd name="T114" fmla="*/ 199 h 1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41" h="199">
                  <a:moveTo>
                    <a:pt x="109" y="7"/>
                  </a:moveTo>
                  <a:lnTo>
                    <a:pt x="109" y="17"/>
                  </a:lnTo>
                  <a:lnTo>
                    <a:pt x="154" y="19"/>
                  </a:lnTo>
                  <a:lnTo>
                    <a:pt x="154" y="43"/>
                  </a:lnTo>
                  <a:lnTo>
                    <a:pt x="152" y="55"/>
                  </a:lnTo>
                  <a:lnTo>
                    <a:pt x="239" y="59"/>
                  </a:lnTo>
                  <a:lnTo>
                    <a:pt x="241" y="59"/>
                  </a:lnTo>
                  <a:lnTo>
                    <a:pt x="239" y="104"/>
                  </a:lnTo>
                  <a:lnTo>
                    <a:pt x="237" y="137"/>
                  </a:lnTo>
                  <a:lnTo>
                    <a:pt x="232" y="199"/>
                  </a:lnTo>
                  <a:lnTo>
                    <a:pt x="149" y="194"/>
                  </a:lnTo>
                  <a:lnTo>
                    <a:pt x="38" y="189"/>
                  </a:lnTo>
                  <a:lnTo>
                    <a:pt x="36" y="126"/>
                  </a:lnTo>
                  <a:lnTo>
                    <a:pt x="0" y="126"/>
                  </a:lnTo>
                  <a:lnTo>
                    <a:pt x="0" y="50"/>
                  </a:lnTo>
                  <a:lnTo>
                    <a:pt x="0" y="40"/>
                  </a:lnTo>
                  <a:lnTo>
                    <a:pt x="0" y="0"/>
                  </a:lnTo>
                  <a:lnTo>
                    <a:pt x="109" y="7"/>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55" name="Freeform 2535"/>
            <p:cNvSpPr>
              <a:spLocks/>
            </p:cNvSpPr>
            <p:nvPr/>
          </p:nvSpPr>
          <p:spPr bwMode="auto">
            <a:xfrm>
              <a:off x="3070" y="1846"/>
              <a:ext cx="227" cy="173"/>
            </a:xfrm>
            <a:custGeom>
              <a:avLst/>
              <a:gdLst>
                <a:gd name="T0" fmla="*/ 59 w 227"/>
                <a:gd name="T1" fmla="*/ 0 h 173"/>
                <a:gd name="T2" fmla="*/ 62 w 227"/>
                <a:gd name="T3" fmla="*/ 0 h 173"/>
                <a:gd name="T4" fmla="*/ 62 w 227"/>
                <a:gd name="T5" fmla="*/ 0 h 173"/>
                <a:gd name="T6" fmla="*/ 62 w 227"/>
                <a:gd name="T7" fmla="*/ 0 h 173"/>
                <a:gd name="T8" fmla="*/ 114 w 227"/>
                <a:gd name="T9" fmla="*/ 3 h 173"/>
                <a:gd name="T10" fmla="*/ 114 w 227"/>
                <a:gd name="T11" fmla="*/ 3 h 173"/>
                <a:gd name="T12" fmla="*/ 121 w 227"/>
                <a:gd name="T13" fmla="*/ 3 h 173"/>
                <a:gd name="T14" fmla="*/ 215 w 227"/>
                <a:gd name="T15" fmla="*/ 8 h 173"/>
                <a:gd name="T16" fmla="*/ 222 w 227"/>
                <a:gd name="T17" fmla="*/ 8 h 173"/>
                <a:gd name="T18" fmla="*/ 227 w 227"/>
                <a:gd name="T19" fmla="*/ 8 h 173"/>
                <a:gd name="T20" fmla="*/ 227 w 227"/>
                <a:gd name="T21" fmla="*/ 8 h 173"/>
                <a:gd name="T22" fmla="*/ 227 w 227"/>
                <a:gd name="T23" fmla="*/ 33 h 173"/>
                <a:gd name="T24" fmla="*/ 225 w 227"/>
                <a:gd name="T25" fmla="*/ 33 h 173"/>
                <a:gd name="T26" fmla="*/ 225 w 227"/>
                <a:gd name="T27" fmla="*/ 36 h 173"/>
                <a:gd name="T28" fmla="*/ 222 w 227"/>
                <a:gd name="T29" fmla="*/ 78 h 173"/>
                <a:gd name="T30" fmla="*/ 222 w 227"/>
                <a:gd name="T31" fmla="*/ 81 h 173"/>
                <a:gd name="T32" fmla="*/ 217 w 227"/>
                <a:gd name="T33" fmla="*/ 173 h 173"/>
                <a:gd name="T34" fmla="*/ 168 w 227"/>
                <a:gd name="T35" fmla="*/ 170 h 173"/>
                <a:gd name="T36" fmla="*/ 163 w 227"/>
                <a:gd name="T37" fmla="*/ 168 h 173"/>
                <a:gd name="T38" fmla="*/ 111 w 227"/>
                <a:gd name="T39" fmla="*/ 166 h 173"/>
                <a:gd name="T40" fmla="*/ 109 w 227"/>
                <a:gd name="T41" fmla="*/ 166 h 173"/>
                <a:gd name="T42" fmla="*/ 109 w 227"/>
                <a:gd name="T43" fmla="*/ 166 h 173"/>
                <a:gd name="T44" fmla="*/ 66 w 227"/>
                <a:gd name="T45" fmla="*/ 163 h 173"/>
                <a:gd name="T46" fmla="*/ 62 w 227"/>
                <a:gd name="T47" fmla="*/ 163 h 173"/>
                <a:gd name="T48" fmla="*/ 54 w 227"/>
                <a:gd name="T49" fmla="*/ 163 h 173"/>
                <a:gd name="T50" fmla="*/ 54 w 227"/>
                <a:gd name="T51" fmla="*/ 166 h 173"/>
                <a:gd name="T52" fmla="*/ 0 w 227"/>
                <a:gd name="T53" fmla="*/ 166 h 173"/>
                <a:gd name="T54" fmla="*/ 0 w 227"/>
                <a:gd name="T55" fmla="*/ 137 h 173"/>
                <a:gd name="T56" fmla="*/ 3 w 227"/>
                <a:gd name="T57" fmla="*/ 81 h 173"/>
                <a:gd name="T58" fmla="*/ 31 w 227"/>
                <a:gd name="T59" fmla="*/ 81 h 173"/>
                <a:gd name="T60" fmla="*/ 33 w 227"/>
                <a:gd name="T61" fmla="*/ 0 h 173"/>
                <a:gd name="T62" fmla="*/ 33 w 227"/>
                <a:gd name="T63" fmla="*/ 0 h 1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7"/>
                <a:gd name="T97" fmla="*/ 0 h 173"/>
                <a:gd name="T98" fmla="*/ 227 w 227"/>
                <a:gd name="T99" fmla="*/ 173 h 1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7" h="173">
                  <a:moveTo>
                    <a:pt x="33" y="0"/>
                  </a:moveTo>
                  <a:lnTo>
                    <a:pt x="59" y="0"/>
                  </a:lnTo>
                  <a:lnTo>
                    <a:pt x="62" y="0"/>
                  </a:lnTo>
                  <a:lnTo>
                    <a:pt x="114" y="3"/>
                  </a:lnTo>
                  <a:lnTo>
                    <a:pt x="121" y="3"/>
                  </a:lnTo>
                  <a:lnTo>
                    <a:pt x="215" y="8"/>
                  </a:lnTo>
                  <a:lnTo>
                    <a:pt x="222" y="8"/>
                  </a:lnTo>
                  <a:lnTo>
                    <a:pt x="227" y="8"/>
                  </a:lnTo>
                  <a:lnTo>
                    <a:pt x="227" y="33"/>
                  </a:lnTo>
                  <a:lnTo>
                    <a:pt x="225" y="33"/>
                  </a:lnTo>
                  <a:lnTo>
                    <a:pt x="225" y="36"/>
                  </a:lnTo>
                  <a:lnTo>
                    <a:pt x="222" y="78"/>
                  </a:lnTo>
                  <a:lnTo>
                    <a:pt x="222" y="81"/>
                  </a:lnTo>
                  <a:lnTo>
                    <a:pt x="217" y="173"/>
                  </a:lnTo>
                  <a:lnTo>
                    <a:pt x="168" y="170"/>
                  </a:lnTo>
                  <a:lnTo>
                    <a:pt x="163" y="168"/>
                  </a:lnTo>
                  <a:lnTo>
                    <a:pt x="111" y="166"/>
                  </a:lnTo>
                  <a:lnTo>
                    <a:pt x="109" y="166"/>
                  </a:lnTo>
                  <a:lnTo>
                    <a:pt x="66" y="163"/>
                  </a:lnTo>
                  <a:lnTo>
                    <a:pt x="62" y="163"/>
                  </a:lnTo>
                  <a:lnTo>
                    <a:pt x="54" y="163"/>
                  </a:lnTo>
                  <a:lnTo>
                    <a:pt x="54" y="166"/>
                  </a:lnTo>
                  <a:lnTo>
                    <a:pt x="0" y="166"/>
                  </a:lnTo>
                  <a:lnTo>
                    <a:pt x="0" y="137"/>
                  </a:lnTo>
                  <a:lnTo>
                    <a:pt x="3" y="81"/>
                  </a:lnTo>
                  <a:lnTo>
                    <a:pt x="31" y="81"/>
                  </a:lnTo>
                  <a:lnTo>
                    <a:pt x="33" y="0"/>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56" name="Freeform 2536"/>
            <p:cNvSpPr>
              <a:spLocks/>
            </p:cNvSpPr>
            <p:nvPr/>
          </p:nvSpPr>
          <p:spPr bwMode="auto">
            <a:xfrm>
              <a:off x="1410" y="1896"/>
              <a:ext cx="186" cy="274"/>
            </a:xfrm>
            <a:custGeom>
              <a:avLst/>
              <a:gdLst>
                <a:gd name="T0" fmla="*/ 182 w 186"/>
                <a:gd name="T1" fmla="*/ 0 h 274"/>
                <a:gd name="T2" fmla="*/ 182 w 186"/>
                <a:gd name="T3" fmla="*/ 99 h 274"/>
                <a:gd name="T4" fmla="*/ 182 w 186"/>
                <a:gd name="T5" fmla="*/ 99 h 274"/>
                <a:gd name="T6" fmla="*/ 186 w 186"/>
                <a:gd name="T7" fmla="*/ 272 h 274"/>
                <a:gd name="T8" fmla="*/ 186 w 186"/>
                <a:gd name="T9" fmla="*/ 272 h 274"/>
                <a:gd name="T10" fmla="*/ 26 w 186"/>
                <a:gd name="T11" fmla="*/ 274 h 274"/>
                <a:gd name="T12" fmla="*/ 26 w 186"/>
                <a:gd name="T13" fmla="*/ 274 h 274"/>
                <a:gd name="T14" fmla="*/ 0 w 186"/>
                <a:gd name="T15" fmla="*/ 274 h 274"/>
                <a:gd name="T16" fmla="*/ 0 w 186"/>
                <a:gd name="T17" fmla="*/ 274 h 274"/>
                <a:gd name="T18" fmla="*/ 2 w 186"/>
                <a:gd name="T19" fmla="*/ 142 h 274"/>
                <a:gd name="T20" fmla="*/ 2 w 186"/>
                <a:gd name="T21" fmla="*/ 142 h 274"/>
                <a:gd name="T22" fmla="*/ 2 w 186"/>
                <a:gd name="T23" fmla="*/ 113 h 274"/>
                <a:gd name="T24" fmla="*/ 2 w 186"/>
                <a:gd name="T25" fmla="*/ 113 h 274"/>
                <a:gd name="T26" fmla="*/ 4 w 186"/>
                <a:gd name="T27" fmla="*/ 0 h 274"/>
                <a:gd name="T28" fmla="*/ 4 w 186"/>
                <a:gd name="T29" fmla="*/ 0 h 274"/>
                <a:gd name="T30" fmla="*/ 14 w 186"/>
                <a:gd name="T31" fmla="*/ 0 h 274"/>
                <a:gd name="T32" fmla="*/ 14 w 186"/>
                <a:gd name="T33" fmla="*/ 0 h 274"/>
                <a:gd name="T34" fmla="*/ 101 w 186"/>
                <a:gd name="T35" fmla="*/ 2 h 274"/>
                <a:gd name="T36" fmla="*/ 101 w 186"/>
                <a:gd name="T37" fmla="*/ 2 h 274"/>
                <a:gd name="T38" fmla="*/ 101 w 186"/>
                <a:gd name="T39" fmla="*/ 0 h 274"/>
                <a:gd name="T40" fmla="*/ 101 w 186"/>
                <a:gd name="T41" fmla="*/ 0 h 274"/>
                <a:gd name="T42" fmla="*/ 153 w 186"/>
                <a:gd name="T43" fmla="*/ 0 h 274"/>
                <a:gd name="T44" fmla="*/ 153 w 186"/>
                <a:gd name="T45" fmla="*/ 0 h 274"/>
                <a:gd name="T46" fmla="*/ 182 w 186"/>
                <a:gd name="T47" fmla="*/ 0 h 274"/>
                <a:gd name="T48" fmla="*/ 182 w 186"/>
                <a:gd name="T49" fmla="*/ 0 h 274"/>
                <a:gd name="T50" fmla="*/ 182 w 186"/>
                <a:gd name="T51" fmla="*/ 0 h 274"/>
                <a:gd name="T52" fmla="*/ 182 w 186"/>
                <a:gd name="T53" fmla="*/ 0 h 27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86"/>
                <a:gd name="T82" fmla="*/ 0 h 274"/>
                <a:gd name="T83" fmla="*/ 186 w 186"/>
                <a:gd name="T84" fmla="*/ 274 h 27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86" h="274">
                  <a:moveTo>
                    <a:pt x="182" y="0"/>
                  </a:moveTo>
                  <a:lnTo>
                    <a:pt x="182" y="99"/>
                  </a:lnTo>
                  <a:lnTo>
                    <a:pt x="186" y="272"/>
                  </a:lnTo>
                  <a:lnTo>
                    <a:pt x="26" y="274"/>
                  </a:lnTo>
                  <a:lnTo>
                    <a:pt x="0" y="274"/>
                  </a:lnTo>
                  <a:lnTo>
                    <a:pt x="2" y="142"/>
                  </a:lnTo>
                  <a:lnTo>
                    <a:pt x="2" y="113"/>
                  </a:lnTo>
                  <a:lnTo>
                    <a:pt x="4" y="0"/>
                  </a:lnTo>
                  <a:lnTo>
                    <a:pt x="14" y="0"/>
                  </a:lnTo>
                  <a:lnTo>
                    <a:pt x="101" y="2"/>
                  </a:lnTo>
                  <a:lnTo>
                    <a:pt x="101" y="0"/>
                  </a:lnTo>
                  <a:lnTo>
                    <a:pt x="153" y="0"/>
                  </a:lnTo>
                  <a:lnTo>
                    <a:pt x="182" y="0"/>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57" name="Freeform 2537"/>
            <p:cNvSpPr>
              <a:spLocks/>
            </p:cNvSpPr>
            <p:nvPr/>
          </p:nvSpPr>
          <p:spPr bwMode="auto">
            <a:xfrm>
              <a:off x="2380" y="1943"/>
              <a:ext cx="286" cy="229"/>
            </a:xfrm>
            <a:custGeom>
              <a:avLst/>
              <a:gdLst>
                <a:gd name="T0" fmla="*/ 286 w 286"/>
                <a:gd name="T1" fmla="*/ 24 h 229"/>
                <a:gd name="T2" fmla="*/ 284 w 286"/>
                <a:gd name="T3" fmla="*/ 71 h 229"/>
                <a:gd name="T4" fmla="*/ 282 w 286"/>
                <a:gd name="T5" fmla="*/ 125 h 229"/>
                <a:gd name="T6" fmla="*/ 282 w 286"/>
                <a:gd name="T7" fmla="*/ 128 h 229"/>
                <a:gd name="T8" fmla="*/ 279 w 286"/>
                <a:gd name="T9" fmla="*/ 189 h 229"/>
                <a:gd name="T10" fmla="*/ 282 w 286"/>
                <a:gd name="T11" fmla="*/ 192 h 229"/>
                <a:gd name="T12" fmla="*/ 279 w 286"/>
                <a:gd name="T13" fmla="*/ 203 h 229"/>
                <a:gd name="T14" fmla="*/ 279 w 286"/>
                <a:gd name="T15" fmla="*/ 206 h 229"/>
                <a:gd name="T16" fmla="*/ 272 w 286"/>
                <a:gd name="T17" fmla="*/ 206 h 229"/>
                <a:gd name="T18" fmla="*/ 263 w 286"/>
                <a:gd name="T19" fmla="*/ 206 h 229"/>
                <a:gd name="T20" fmla="*/ 263 w 286"/>
                <a:gd name="T21" fmla="*/ 208 h 229"/>
                <a:gd name="T22" fmla="*/ 263 w 286"/>
                <a:gd name="T23" fmla="*/ 225 h 229"/>
                <a:gd name="T24" fmla="*/ 263 w 286"/>
                <a:gd name="T25" fmla="*/ 227 h 229"/>
                <a:gd name="T26" fmla="*/ 263 w 286"/>
                <a:gd name="T27" fmla="*/ 229 h 229"/>
                <a:gd name="T28" fmla="*/ 230 w 286"/>
                <a:gd name="T29" fmla="*/ 227 h 229"/>
                <a:gd name="T30" fmla="*/ 227 w 286"/>
                <a:gd name="T31" fmla="*/ 227 h 229"/>
                <a:gd name="T32" fmla="*/ 213 w 286"/>
                <a:gd name="T33" fmla="*/ 227 h 229"/>
                <a:gd name="T34" fmla="*/ 208 w 286"/>
                <a:gd name="T35" fmla="*/ 225 h 229"/>
                <a:gd name="T36" fmla="*/ 204 w 286"/>
                <a:gd name="T37" fmla="*/ 225 h 229"/>
                <a:gd name="T38" fmla="*/ 197 w 286"/>
                <a:gd name="T39" fmla="*/ 225 h 229"/>
                <a:gd name="T40" fmla="*/ 189 w 286"/>
                <a:gd name="T41" fmla="*/ 225 h 229"/>
                <a:gd name="T42" fmla="*/ 175 w 286"/>
                <a:gd name="T43" fmla="*/ 222 h 229"/>
                <a:gd name="T44" fmla="*/ 175 w 286"/>
                <a:gd name="T45" fmla="*/ 220 h 229"/>
                <a:gd name="T46" fmla="*/ 154 w 286"/>
                <a:gd name="T47" fmla="*/ 218 h 229"/>
                <a:gd name="T48" fmla="*/ 149 w 286"/>
                <a:gd name="T49" fmla="*/ 222 h 229"/>
                <a:gd name="T50" fmla="*/ 133 w 286"/>
                <a:gd name="T51" fmla="*/ 220 h 229"/>
                <a:gd name="T52" fmla="*/ 64 w 286"/>
                <a:gd name="T53" fmla="*/ 215 h 229"/>
                <a:gd name="T54" fmla="*/ 0 w 286"/>
                <a:gd name="T55" fmla="*/ 213 h 229"/>
                <a:gd name="T56" fmla="*/ 3 w 286"/>
                <a:gd name="T57" fmla="*/ 192 h 229"/>
                <a:gd name="T58" fmla="*/ 3 w 286"/>
                <a:gd name="T59" fmla="*/ 189 h 229"/>
                <a:gd name="T60" fmla="*/ 5 w 286"/>
                <a:gd name="T61" fmla="*/ 189 h 229"/>
                <a:gd name="T62" fmla="*/ 17 w 286"/>
                <a:gd name="T63" fmla="*/ 0 h 229"/>
                <a:gd name="T64" fmla="*/ 147 w 286"/>
                <a:gd name="T65" fmla="*/ 10 h 229"/>
                <a:gd name="T66" fmla="*/ 147 w 286"/>
                <a:gd name="T67" fmla="*/ 22 h 229"/>
                <a:gd name="T68" fmla="*/ 154 w 286"/>
                <a:gd name="T69" fmla="*/ 22 h 229"/>
                <a:gd name="T70" fmla="*/ 213 w 286"/>
                <a:gd name="T71" fmla="*/ 24 h 229"/>
                <a:gd name="T72" fmla="*/ 241 w 286"/>
                <a:gd name="T73" fmla="*/ 24 h 229"/>
                <a:gd name="T74" fmla="*/ 241 w 286"/>
                <a:gd name="T75" fmla="*/ 24 h 229"/>
                <a:gd name="T76" fmla="*/ 282 w 286"/>
                <a:gd name="T77" fmla="*/ 24 h 229"/>
                <a:gd name="T78" fmla="*/ 282 w 286"/>
                <a:gd name="T79" fmla="*/ 24 h 2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6"/>
                <a:gd name="T121" fmla="*/ 0 h 229"/>
                <a:gd name="T122" fmla="*/ 286 w 286"/>
                <a:gd name="T123" fmla="*/ 229 h 22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6" h="229">
                  <a:moveTo>
                    <a:pt x="282" y="24"/>
                  </a:moveTo>
                  <a:lnTo>
                    <a:pt x="286" y="24"/>
                  </a:lnTo>
                  <a:lnTo>
                    <a:pt x="284" y="71"/>
                  </a:lnTo>
                  <a:lnTo>
                    <a:pt x="282" y="125"/>
                  </a:lnTo>
                  <a:lnTo>
                    <a:pt x="282" y="128"/>
                  </a:lnTo>
                  <a:lnTo>
                    <a:pt x="279" y="189"/>
                  </a:lnTo>
                  <a:lnTo>
                    <a:pt x="282" y="192"/>
                  </a:lnTo>
                  <a:lnTo>
                    <a:pt x="279" y="203"/>
                  </a:lnTo>
                  <a:lnTo>
                    <a:pt x="279" y="206"/>
                  </a:lnTo>
                  <a:lnTo>
                    <a:pt x="272" y="206"/>
                  </a:lnTo>
                  <a:lnTo>
                    <a:pt x="263" y="206"/>
                  </a:lnTo>
                  <a:lnTo>
                    <a:pt x="263" y="208"/>
                  </a:lnTo>
                  <a:lnTo>
                    <a:pt x="263" y="225"/>
                  </a:lnTo>
                  <a:lnTo>
                    <a:pt x="263" y="227"/>
                  </a:lnTo>
                  <a:lnTo>
                    <a:pt x="263" y="229"/>
                  </a:lnTo>
                  <a:lnTo>
                    <a:pt x="230" y="227"/>
                  </a:lnTo>
                  <a:lnTo>
                    <a:pt x="227" y="227"/>
                  </a:lnTo>
                  <a:lnTo>
                    <a:pt x="213" y="227"/>
                  </a:lnTo>
                  <a:lnTo>
                    <a:pt x="208" y="225"/>
                  </a:lnTo>
                  <a:lnTo>
                    <a:pt x="204" y="225"/>
                  </a:lnTo>
                  <a:lnTo>
                    <a:pt x="197" y="225"/>
                  </a:lnTo>
                  <a:lnTo>
                    <a:pt x="189" y="225"/>
                  </a:lnTo>
                  <a:lnTo>
                    <a:pt x="175" y="222"/>
                  </a:lnTo>
                  <a:lnTo>
                    <a:pt x="175" y="220"/>
                  </a:lnTo>
                  <a:lnTo>
                    <a:pt x="154" y="218"/>
                  </a:lnTo>
                  <a:lnTo>
                    <a:pt x="149" y="222"/>
                  </a:lnTo>
                  <a:lnTo>
                    <a:pt x="133" y="220"/>
                  </a:lnTo>
                  <a:lnTo>
                    <a:pt x="64" y="215"/>
                  </a:lnTo>
                  <a:lnTo>
                    <a:pt x="0" y="213"/>
                  </a:lnTo>
                  <a:lnTo>
                    <a:pt x="3" y="192"/>
                  </a:lnTo>
                  <a:lnTo>
                    <a:pt x="3" y="189"/>
                  </a:lnTo>
                  <a:lnTo>
                    <a:pt x="5" y="189"/>
                  </a:lnTo>
                  <a:lnTo>
                    <a:pt x="17" y="0"/>
                  </a:lnTo>
                  <a:lnTo>
                    <a:pt x="147" y="10"/>
                  </a:lnTo>
                  <a:lnTo>
                    <a:pt x="147" y="22"/>
                  </a:lnTo>
                  <a:lnTo>
                    <a:pt x="154" y="22"/>
                  </a:lnTo>
                  <a:lnTo>
                    <a:pt x="213" y="24"/>
                  </a:lnTo>
                  <a:lnTo>
                    <a:pt x="241" y="24"/>
                  </a:lnTo>
                  <a:lnTo>
                    <a:pt x="282" y="24"/>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58" name="Freeform 2538"/>
            <p:cNvSpPr>
              <a:spLocks/>
            </p:cNvSpPr>
            <p:nvPr/>
          </p:nvSpPr>
          <p:spPr bwMode="auto">
            <a:xfrm>
              <a:off x="1783" y="1946"/>
              <a:ext cx="257" cy="165"/>
            </a:xfrm>
            <a:custGeom>
              <a:avLst/>
              <a:gdLst>
                <a:gd name="T0" fmla="*/ 231 w 257"/>
                <a:gd name="T1" fmla="*/ 28 h 165"/>
                <a:gd name="T2" fmla="*/ 257 w 257"/>
                <a:gd name="T3" fmla="*/ 30 h 165"/>
                <a:gd name="T4" fmla="*/ 257 w 257"/>
                <a:gd name="T5" fmla="*/ 30 h 165"/>
                <a:gd name="T6" fmla="*/ 253 w 257"/>
                <a:gd name="T7" fmla="*/ 92 h 165"/>
                <a:gd name="T8" fmla="*/ 253 w 257"/>
                <a:gd name="T9" fmla="*/ 92 h 165"/>
                <a:gd name="T10" fmla="*/ 248 w 257"/>
                <a:gd name="T11" fmla="*/ 165 h 165"/>
                <a:gd name="T12" fmla="*/ 248 w 257"/>
                <a:gd name="T13" fmla="*/ 165 h 165"/>
                <a:gd name="T14" fmla="*/ 191 w 257"/>
                <a:gd name="T15" fmla="*/ 163 h 165"/>
                <a:gd name="T16" fmla="*/ 191 w 257"/>
                <a:gd name="T17" fmla="*/ 163 h 165"/>
                <a:gd name="T18" fmla="*/ 101 w 257"/>
                <a:gd name="T19" fmla="*/ 153 h 165"/>
                <a:gd name="T20" fmla="*/ 101 w 257"/>
                <a:gd name="T21" fmla="*/ 153 h 165"/>
                <a:gd name="T22" fmla="*/ 66 w 257"/>
                <a:gd name="T23" fmla="*/ 153 h 165"/>
                <a:gd name="T24" fmla="*/ 66 w 257"/>
                <a:gd name="T25" fmla="*/ 153 h 165"/>
                <a:gd name="T26" fmla="*/ 16 w 257"/>
                <a:gd name="T27" fmla="*/ 148 h 165"/>
                <a:gd name="T28" fmla="*/ 16 w 257"/>
                <a:gd name="T29" fmla="*/ 148 h 165"/>
                <a:gd name="T30" fmla="*/ 0 w 257"/>
                <a:gd name="T31" fmla="*/ 146 h 165"/>
                <a:gd name="T32" fmla="*/ 0 w 257"/>
                <a:gd name="T33" fmla="*/ 146 h 165"/>
                <a:gd name="T34" fmla="*/ 0 w 257"/>
                <a:gd name="T35" fmla="*/ 139 h 165"/>
                <a:gd name="T36" fmla="*/ 0 w 257"/>
                <a:gd name="T37" fmla="*/ 139 h 165"/>
                <a:gd name="T38" fmla="*/ 0 w 257"/>
                <a:gd name="T39" fmla="*/ 137 h 165"/>
                <a:gd name="T40" fmla="*/ 0 w 257"/>
                <a:gd name="T41" fmla="*/ 137 h 165"/>
                <a:gd name="T42" fmla="*/ 5 w 257"/>
                <a:gd name="T43" fmla="*/ 56 h 165"/>
                <a:gd name="T44" fmla="*/ 5 w 257"/>
                <a:gd name="T45" fmla="*/ 56 h 165"/>
                <a:gd name="T46" fmla="*/ 7 w 257"/>
                <a:gd name="T47" fmla="*/ 30 h 165"/>
                <a:gd name="T48" fmla="*/ 7 w 257"/>
                <a:gd name="T49" fmla="*/ 30 h 165"/>
                <a:gd name="T50" fmla="*/ 7 w 257"/>
                <a:gd name="T51" fmla="*/ 28 h 165"/>
                <a:gd name="T52" fmla="*/ 7 w 257"/>
                <a:gd name="T53" fmla="*/ 28 h 165"/>
                <a:gd name="T54" fmla="*/ 9 w 257"/>
                <a:gd name="T55" fmla="*/ 0 h 165"/>
                <a:gd name="T56" fmla="*/ 9 w 257"/>
                <a:gd name="T57" fmla="*/ 0 h 165"/>
                <a:gd name="T58" fmla="*/ 24 w 257"/>
                <a:gd name="T59" fmla="*/ 2 h 165"/>
                <a:gd name="T60" fmla="*/ 24 w 257"/>
                <a:gd name="T61" fmla="*/ 2 h 165"/>
                <a:gd name="T62" fmla="*/ 28 w 257"/>
                <a:gd name="T63" fmla="*/ 2 h 165"/>
                <a:gd name="T64" fmla="*/ 28 w 257"/>
                <a:gd name="T65" fmla="*/ 2 h 165"/>
                <a:gd name="T66" fmla="*/ 76 w 257"/>
                <a:gd name="T67" fmla="*/ 4 h 165"/>
                <a:gd name="T68" fmla="*/ 76 w 257"/>
                <a:gd name="T69" fmla="*/ 4 h 165"/>
                <a:gd name="T70" fmla="*/ 78 w 257"/>
                <a:gd name="T71" fmla="*/ 7 h 165"/>
                <a:gd name="T72" fmla="*/ 78 w 257"/>
                <a:gd name="T73" fmla="*/ 7 h 165"/>
                <a:gd name="T74" fmla="*/ 120 w 257"/>
                <a:gd name="T75" fmla="*/ 9 h 165"/>
                <a:gd name="T76" fmla="*/ 120 w 257"/>
                <a:gd name="T77" fmla="*/ 9 h 165"/>
                <a:gd name="T78" fmla="*/ 118 w 257"/>
                <a:gd name="T79" fmla="*/ 16 h 165"/>
                <a:gd name="T80" fmla="*/ 118 w 257"/>
                <a:gd name="T81" fmla="*/ 16 h 165"/>
                <a:gd name="T82" fmla="*/ 118 w 257"/>
                <a:gd name="T83" fmla="*/ 19 h 165"/>
                <a:gd name="T84" fmla="*/ 118 w 257"/>
                <a:gd name="T85" fmla="*/ 19 h 165"/>
                <a:gd name="T86" fmla="*/ 231 w 257"/>
                <a:gd name="T87" fmla="*/ 28 h 165"/>
                <a:gd name="T88" fmla="*/ 231 w 257"/>
                <a:gd name="T89" fmla="*/ 28 h 165"/>
                <a:gd name="T90" fmla="*/ 231 w 257"/>
                <a:gd name="T91" fmla="*/ 28 h 165"/>
                <a:gd name="T92" fmla="*/ 231 w 257"/>
                <a:gd name="T93" fmla="*/ 28 h 1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57"/>
                <a:gd name="T142" fmla="*/ 0 h 165"/>
                <a:gd name="T143" fmla="*/ 257 w 257"/>
                <a:gd name="T144" fmla="*/ 165 h 16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57" h="165">
                  <a:moveTo>
                    <a:pt x="231" y="28"/>
                  </a:moveTo>
                  <a:lnTo>
                    <a:pt x="257" y="30"/>
                  </a:lnTo>
                  <a:lnTo>
                    <a:pt x="253" y="92"/>
                  </a:lnTo>
                  <a:lnTo>
                    <a:pt x="248" y="165"/>
                  </a:lnTo>
                  <a:lnTo>
                    <a:pt x="191" y="163"/>
                  </a:lnTo>
                  <a:lnTo>
                    <a:pt x="101" y="153"/>
                  </a:lnTo>
                  <a:lnTo>
                    <a:pt x="66" y="153"/>
                  </a:lnTo>
                  <a:lnTo>
                    <a:pt x="16" y="148"/>
                  </a:lnTo>
                  <a:lnTo>
                    <a:pt x="0" y="146"/>
                  </a:lnTo>
                  <a:lnTo>
                    <a:pt x="0" y="139"/>
                  </a:lnTo>
                  <a:lnTo>
                    <a:pt x="0" y="137"/>
                  </a:lnTo>
                  <a:lnTo>
                    <a:pt x="5" y="56"/>
                  </a:lnTo>
                  <a:lnTo>
                    <a:pt x="7" y="30"/>
                  </a:lnTo>
                  <a:lnTo>
                    <a:pt x="7" y="28"/>
                  </a:lnTo>
                  <a:lnTo>
                    <a:pt x="9" y="0"/>
                  </a:lnTo>
                  <a:lnTo>
                    <a:pt x="24" y="2"/>
                  </a:lnTo>
                  <a:lnTo>
                    <a:pt x="28" y="2"/>
                  </a:lnTo>
                  <a:lnTo>
                    <a:pt x="76" y="4"/>
                  </a:lnTo>
                  <a:lnTo>
                    <a:pt x="78" y="7"/>
                  </a:lnTo>
                  <a:lnTo>
                    <a:pt x="120" y="9"/>
                  </a:lnTo>
                  <a:lnTo>
                    <a:pt x="118" y="16"/>
                  </a:lnTo>
                  <a:lnTo>
                    <a:pt x="118" y="19"/>
                  </a:lnTo>
                  <a:lnTo>
                    <a:pt x="231" y="28"/>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59" name="Freeform 2539"/>
            <p:cNvSpPr>
              <a:spLocks/>
            </p:cNvSpPr>
            <p:nvPr/>
          </p:nvSpPr>
          <p:spPr bwMode="auto">
            <a:xfrm>
              <a:off x="2884" y="1979"/>
              <a:ext cx="240" cy="238"/>
            </a:xfrm>
            <a:custGeom>
              <a:avLst/>
              <a:gdLst>
                <a:gd name="T0" fmla="*/ 186 w 240"/>
                <a:gd name="T1" fmla="*/ 4 h 238"/>
                <a:gd name="T2" fmla="*/ 186 w 240"/>
                <a:gd name="T3" fmla="*/ 33 h 238"/>
                <a:gd name="T4" fmla="*/ 186 w 240"/>
                <a:gd name="T5" fmla="*/ 33 h 238"/>
                <a:gd name="T6" fmla="*/ 240 w 240"/>
                <a:gd name="T7" fmla="*/ 33 h 238"/>
                <a:gd name="T8" fmla="*/ 240 w 240"/>
                <a:gd name="T9" fmla="*/ 33 h 238"/>
                <a:gd name="T10" fmla="*/ 236 w 240"/>
                <a:gd name="T11" fmla="*/ 170 h 238"/>
                <a:gd name="T12" fmla="*/ 236 w 240"/>
                <a:gd name="T13" fmla="*/ 170 h 238"/>
                <a:gd name="T14" fmla="*/ 181 w 240"/>
                <a:gd name="T15" fmla="*/ 167 h 238"/>
                <a:gd name="T16" fmla="*/ 181 w 240"/>
                <a:gd name="T17" fmla="*/ 167 h 238"/>
                <a:gd name="T18" fmla="*/ 181 w 240"/>
                <a:gd name="T19" fmla="*/ 170 h 238"/>
                <a:gd name="T20" fmla="*/ 181 w 240"/>
                <a:gd name="T21" fmla="*/ 170 h 238"/>
                <a:gd name="T22" fmla="*/ 165 w 240"/>
                <a:gd name="T23" fmla="*/ 170 h 238"/>
                <a:gd name="T24" fmla="*/ 165 w 240"/>
                <a:gd name="T25" fmla="*/ 170 h 238"/>
                <a:gd name="T26" fmla="*/ 165 w 240"/>
                <a:gd name="T27" fmla="*/ 184 h 238"/>
                <a:gd name="T28" fmla="*/ 165 w 240"/>
                <a:gd name="T29" fmla="*/ 184 h 238"/>
                <a:gd name="T30" fmla="*/ 163 w 240"/>
                <a:gd name="T31" fmla="*/ 186 h 238"/>
                <a:gd name="T32" fmla="*/ 163 w 240"/>
                <a:gd name="T33" fmla="*/ 186 h 238"/>
                <a:gd name="T34" fmla="*/ 155 w 240"/>
                <a:gd name="T35" fmla="*/ 186 h 238"/>
                <a:gd name="T36" fmla="*/ 155 w 240"/>
                <a:gd name="T37" fmla="*/ 186 h 238"/>
                <a:gd name="T38" fmla="*/ 153 w 240"/>
                <a:gd name="T39" fmla="*/ 186 h 238"/>
                <a:gd name="T40" fmla="*/ 153 w 240"/>
                <a:gd name="T41" fmla="*/ 186 h 238"/>
                <a:gd name="T42" fmla="*/ 144 w 240"/>
                <a:gd name="T43" fmla="*/ 186 h 238"/>
                <a:gd name="T44" fmla="*/ 144 w 240"/>
                <a:gd name="T45" fmla="*/ 186 h 238"/>
                <a:gd name="T46" fmla="*/ 141 w 240"/>
                <a:gd name="T47" fmla="*/ 186 h 238"/>
                <a:gd name="T48" fmla="*/ 141 w 240"/>
                <a:gd name="T49" fmla="*/ 186 h 238"/>
                <a:gd name="T50" fmla="*/ 127 w 240"/>
                <a:gd name="T51" fmla="*/ 186 h 238"/>
                <a:gd name="T52" fmla="*/ 127 w 240"/>
                <a:gd name="T53" fmla="*/ 186 h 238"/>
                <a:gd name="T54" fmla="*/ 127 w 240"/>
                <a:gd name="T55" fmla="*/ 205 h 238"/>
                <a:gd name="T56" fmla="*/ 127 w 240"/>
                <a:gd name="T57" fmla="*/ 205 h 238"/>
                <a:gd name="T58" fmla="*/ 73 w 240"/>
                <a:gd name="T59" fmla="*/ 203 h 238"/>
                <a:gd name="T60" fmla="*/ 73 w 240"/>
                <a:gd name="T61" fmla="*/ 203 h 238"/>
                <a:gd name="T62" fmla="*/ 70 w 240"/>
                <a:gd name="T63" fmla="*/ 238 h 238"/>
                <a:gd name="T64" fmla="*/ 70 w 240"/>
                <a:gd name="T65" fmla="*/ 238 h 238"/>
                <a:gd name="T66" fmla="*/ 68 w 240"/>
                <a:gd name="T67" fmla="*/ 238 h 238"/>
                <a:gd name="T68" fmla="*/ 68 w 240"/>
                <a:gd name="T69" fmla="*/ 238 h 238"/>
                <a:gd name="T70" fmla="*/ 16 w 240"/>
                <a:gd name="T71" fmla="*/ 238 h 238"/>
                <a:gd name="T72" fmla="*/ 16 w 240"/>
                <a:gd name="T73" fmla="*/ 238 h 238"/>
                <a:gd name="T74" fmla="*/ 16 w 240"/>
                <a:gd name="T75" fmla="*/ 229 h 238"/>
                <a:gd name="T76" fmla="*/ 16 w 240"/>
                <a:gd name="T77" fmla="*/ 229 h 238"/>
                <a:gd name="T78" fmla="*/ 16 w 240"/>
                <a:gd name="T79" fmla="*/ 229 h 238"/>
                <a:gd name="T80" fmla="*/ 16 w 240"/>
                <a:gd name="T81" fmla="*/ 229 h 238"/>
                <a:gd name="T82" fmla="*/ 18 w 240"/>
                <a:gd name="T83" fmla="*/ 182 h 238"/>
                <a:gd name="T84" fmla="*/ 18 w 240"/>
                <a:gd name="T85" fmla="*/ 182 h 238"/>
                <a:gd name="T86" fmla="*/ 0 w 240"/>
                <a:gd name="T87" fmla="*/ 182 h 238"/>
                <a:gd name="T88" fmla="*/ 0 w 240"/>
                <a:gd name="T89" fmla="*/ 182 h 238"/>
                <a:gd name="T90" fmla="*/ 7 w 240"/>
                <a:gd name="T91" fmla="*/ 42 h 238"/>
                <a:gd name="T92" fmla="*/ 7 w 240"/>
                <a:gd name="T93" fmla="*/ 42 h 238"/>
                <a:gd name="T94" fmla="*/ 28 w 240"/>
                <a:gd name="T95" fmla="*/ 45 h 238"/>
                <a:gd name="T96" fmla="*/ 28 w 240"/>
                <a:gd name="T97" fmla="*/ 45 h 238"/>
                <a:gd name="T98" fmla="*/ 30 w 240"/>
                <a:gd name="T99" fmla="*/ 0 h 238"/>
                <a:gd name="T100" fmla="*/ 30 w 240"/>
                <a:gd name="T101" fmla="*/ 0 h 238"/>
                <a:gd name="T102" fmla="*/ 52 w 240"/>
                <a:gd name="T103" fmla="*/ 0 h 238"/>
                <a:gd name="T104" fmla="*/ 52 w 240"/>
                <a:gd name="T105" fmla="*/ 0 h 238"/>
                <a:gd name="T106" fmla="*/ 52 w 240"/>
                <a:gd name="T107" fmla="*/ 0 h 238"/>
                <a:gd name="T108" fmla="*/ 52 w 240"/>
                <a:gd name="T109" fmla="*/ 0 h 238"/>
                <a:gd name="T110" fmla="*/ 186 w 240"/>
                <a:gd name="T111" fmla="*/ 4 h 238"/>
                <a:gd name="T112" fmla="*/ 186 w 240"/>
                <a:gd name="T113" fmla="*/ 4 h 238"/>
                <a:gd name="T114" fmla="*/ 186 w 240"/>
                <a:gd name="T115" fmla="*/ 4 h 238"/>
                <a:gd name="T116" fmla="*/ 186 w 240"/>
                <a:gd name="T117" fmla="*/ 4 h 2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0"/>
                <a:gd name="T178" fmla="*/ 0 h 238"/>
                <a:gd name="T179" fmla="*/ 240 w 240"/>
                <a:gd name="T180" fmla="*/ 238 h 23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0" h="238">
                  <a:moveTo>
                    <a:pt x="186" y="4"/>
                  </a:moveTo>
                  <a:lnTo>
                    <a:pt x="186" y="33"/>
                  </a:lnTo>
                  <a:lnTo>
                    <a:pt x="240" y="33"/>
                  </a:lnTo>
                  <a:lnTo>
                    <a:pt x="236" y="170"/>
                  </a:lnTo>
                  <a:lnTo>
                    <a:pt x="181" y="167"/>
                  </a:lnTo>
                  <a:lnTo>
                    <a:pt x="181" y="170"/>
                  </a:lnTo>
                  <a:lnTo>
                    <a:pt x="165" y="170"/>
                  </a:lnTo>
                  <a:lnTo>
                    <a:pt x="165" y="184"/>
                  </a:lnTo>
                  <a:lnTo>
                    <a:pt x="163" y="186"/>
                  </a:lnTo>
                  <a:lnTo>
                    <a:pt x="155" y="186"/>
                  </a:lnTo>
                  <a:lnTo>
                    <a:pt x="153" y="186"/>
                  </a:lnTo>
                  <a:lnTo>
                    <a:pt x="144" y="186"/>
                  </a:lnTo>
                  <a:lnTo>
                    <a:pt x="141" y="186"/>
                  </a:lnTo>
                  <a:lnTo>
                    <a:pt x="127" y="186"/>
                  </a:lnTo>
                  <a:lnTo>
                    <a:pt x="127" y="205"/>
                  </a:lnTo>
                  <a:lnTo>
                    <a:pt x="73" y="203"/>
                  </a:lnTo>
                  <a:lnTo>
                    <a:pt x="70" y="238"/>
                  </a:lnTo>
                  <a:lnTo>
                    <a:pt x="68" y="238"/>
                  </a:lnTo>
                  <a:lnTo>
                    <a:pt x="16" y="238"/>
                  </a:lnTo>
                  <a:lnTo>
                    <a:pt x="16" y="229"/>
                  </a:lnTo>
                  <a:lnTo>
                    <a:pt x="18" y="182"/>
                  </a:lnTo>
                  <a:lnTo>
                    <a:pt x="0" y="182"/>
                  </a:lnTo>
                  <a:lnTo>
                    <a:pt x="7" y="42"/>
                  </a:lnTo>
                  <a:lnTo>
                    <a:pt x="28" y="45"/>
                  </a:lnTo>
                  <a:lnTo>
                    <a:pt x="30" y="0"/>
                  </a:lnTo>
                  <a:lnTo>
                    <a:pt x="52" y="0"/>
                  </a:lnTo>
                  <a:lnTo>
                    <a:pt x="186" y="4"/>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60" name="Freeform 2540"/>
            <p:cNvSpPr>
              <a:spLocks/>
            </p:cNvSpPr>
            <p:nvPr/>
          </p:nvSpPr>
          <p:spPr bwMode="auto">
            <a:xfrm>
              <a:off x="1592" y="1993"/>
              <a:ext cx="196" cy="201"/>
            </a:xfrm>
            <a:custGeom>
              <a:avLst/>
              <a:gdLst>
                <a:gd name="T0" fmla="*/ 0 w 196"/>
                <a:gd name="T1" fmla="*/ 2 h 201"/>
                <a:gd name="T2" fmla="*/ 44 w 196"/>
                <a:gd name="T3" fmla="*/ 2 h 201"/>
                <a:gd name="T4" fmla="*/ 44 w 196"/>
                <a:gd name="T5" fmla="*/ 2 h 201"/>
                <a:gd name="T6" fmla="*/ 104 w 196"/>
                <a:gd name="T7" fmla="*/ 0 h 201"/>
                <a:gd name="T8" fmla="*/ 104 w 196"/>
                <a:gd name="T9" fmla="*/ 0 h 201"/>
                <a:gd name="T10" fmla="*/ 104 w 196"/>
                <a:gd name="T11" fmla="*/ 2 h 201"/>
                <a:gd name="T12" fmla="*/ 104 w 196"/>
                <a:gd name="T13" fmla="*/ 2 h 201"/>
                <a:gd name="T14" fmla="*/ 196 w 196"/>
                <a:gd name="T15" fmla="*/ 9 h 201"/>
                <a:gd name="T16" fmla="*/ 196 w 196"/>
                <a:gd name="T17" fmla="*/ 9 h 201"/>
                <a:gd name="T18" fmla="*/ 191 w 196"/>
                <a:gd name="T19" fmla="*/ 90 h 201"/>
                <a:gd name="T20" fmla="*/ 191 w 196"/>
                <a:gd name="T21" fmla="*/ 90 h 201"/>
                <a:gd name="T22" fmla="*/ 191 w 196"/>
                <a:gd name="T23" fmla="*/ 92 h 201"/>
                <a:gd name="T24" fmla="*/ 191 w 196"/>
                <a:gd name="T25" fmla="*/ 92 h 201"/>
                <a:gd name="T26" fmla="*/ 191 w 196"/>
                <a:gd name="T27" fmla="*/ 99 h 201"/>
                <a:gd name="T28" fmla="*/ 191 w 196"/>
                <a:gd name="T29" fmla="*/ 99 h 201"/>
                <a:gd name="T30" fmla="*/ 184 w 196"/>
                <a:gd name="T31" fmla="*/ 201 h 201"/>
                <a:gd name="T32" fmla="*/ 184 w 196"/>
                <a:gd name="T33" fmla="*/ 201 h 201"/>
                <a:gd name="T34" fmla="*/ 127 w 196"/>
                <a:gd name="T35" fmla="*/ 196 h 201"/>
                <a:gd name="T36" fmla="*/ 127 w 196"/>
                <a:gd name="T37" fmla="*/ 196 h 201"/>
                <a:gd name="T38" fmla="*/ 130 w 196"/>
                <a:gd name="T39" fmla="*/ 191 h 201"/>
                <a:gd name="T40" fmla="*/ 130 w 196"/>
                <a:gd name="T41" fmla="*/ 191 h 201"/>
                <a:gd name="T42" fmla="*/ 130 w 196"/>
                <a:gd name="T43" fmla="*/ 172 h 201"/>
                <a:gd name="T44" fmla="*/ 130 w 196"/>
                <a:gd name="T45" fmla="*/ 172 h 201"/>
                <a:gd name="T46" fmla="*/ 30 w 196"/>
                <a:gd name="T47" fmla="*/ 175 h 201"/>
                <a:gd name="T48" fmla="*/ 30 w 196"/>
                <a:gd name="T49" fmla="*/ 175 h 201"/>
                <a:gd name="T50" fmla="*/ 4 w 196"/>
                <a:gd name="T51" fmla="*/ 175 h 201"/>
                <a:gd name="T52" fmla="*/ 4 w 196"/>
                <a:gd name="T53" fmla="*/ 175 h 201"/>
                <a:gd name="T54" fmla="*/ 0 w 196"/>
                <a:gd name="T55" fmla="*/ 2 h 201"/>
                <a:gd name="T56" fmla="*/ 0 w 196"/>
                <a:gd name="T57" fmla="*/ 2 h 201"/>
                <a:gd name="T58" fmla="*/ 0 w 196"/>
                <a:gd name="T59" fmla="*/ 2 h 201"/>
                <a:gd name="T60" fmla="*/ 0 w 196"/>
                <a:gd name="T61" fmla="*/ 2 h 2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6"/>
                <a:gd name="T94" fmla="*/ 0 h 201"/>
                <a:gd name="T95" fmla="*/ 196 w 196"/>
                <a:gd name="T96" fmla="*/ 201 h 2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6" h="201">
                  <a:moveTo>
                    <a:pt x="0" y="2"/>
                  </a:moveTo>
                  <a:lnTo>
                    <a:pt x="44" y="2"/>
                  </a:lnTo>
                  <a:lnTo>
                    <a:pt x="104" y="0"/>
                  </a:lnTo>
                  <a:lnTo>
                    <a:pt x="104" y="2"/>
                  </a:lnTo>
                  <a:lnTo>
                    <a:pt x="196" y="9"/>
                  </a:lnTo>
                  <a:lnTo>
                    <a:pt x="191" y="90"/>
                  </a:lnTo>
                  <a:lnTo>
                    <a:pt x="191" y="92"/>
                  </a:lnTo>
                  <a:lnTo>
                    <a:pt x="191" y="99"/>
                  </a:lnTo>
                  <a:lnTo>
                    <a:pt x="184" y="201"/>
                  </a:lnTo>
                  <a:lnTo>
                    <a:pt x="127" y="196"/>
                  </a:lnTo>
                  <a:lnTo>
                    <a:pt x="130" y="191"/>
                  </a:lnTo>
                  <a:lnTo>
                    <a:pt x="130" y="172"/>
                  </a:lnTo>
                  <a:lnTo>
                    <a:pt x="30" y="175"/>
                  </a:lnTo>
                  <a:lnTo>
                    <a:pt x="4" y="175"/>
                  </a:lnTo>
                  <a:lnTo>
                    <a:pt x="0" y="2"/>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61" name="Freeform 2541"/>
            <p:cNvSpPr>
              <a:spLocks/>
            </p:cNvSpPr>
            <p:nvPr/>
          </p:nvSpPr>
          <p:spPr bwMode="auto">
            <a:xfrm>
              <a:off x="3120" y="2009"/>
              <a:ext cx="255" cy="204"/>
            </a:xfrm>
            <a:custGeom>
              <a:avLst/>
              <a:gdLst>
                <a:gd name="T0" fmla="*/ 12 w 255"/>
                <a:gd name="T1" fmla="*/ 0 h 204"/>
                <a:gd name="T2" fmla="*/ 59 w 255"/>
                <a:gd name="T3" fmla="*/ 3 h 204"/>
                <a:gd name="T4" fmla="*/ 61 w 255"/>
                <a:gd name="T5" fmla="*/ 3 h 204"/>
                <a:gd name="T6" fmla="*/ 118 w 255"/>
                <a:gd name="T7" fmla="*/ 7 h 204"/>
                <a:gd name="T8" fmla="*/ 172 w 255"/>
                <a:gd name="T9" fmla="*/ 10 h 204"/>
                <a:gd name="T10" fmla="*/ 224 w 255"/>
                <a:gd name="T11" fmla="*/ 7 h 204"/>
                <a:gd name="T12" fmla="*/ 255 w 255"/>
                <a:gd name="T13" fmla="*/ 12 h 204"/>
                <a:gd name="T14" fmla="*/ 252 w 255"/>
                <a:gd name="T15" fmla="*/ 15 h 204"/>
                <a:gd name="T16" fmla="*/ 252 w 255"/>
                <a:gd name="T17" fmla="*/ 22 h 204"/>
                <a:gd name="T18" fmla="*/ 252 w 255"/>
                <a:gd name="T19" fmla="*/ 24 h 204"/>
                <a:gd name="T20" fmla="*/ 252 w 255"/>
                <a:gd name="T21" fmla="*/ 31 h 204"/>
                <a:gd name="T22" fmla="*/ 252 w 255"/>
                <a:gd name="T23" fmla="*/ 41 h 204"/>
                <a:gd name="T24" fmla="*/ 250 w 255"/>
                <a:gd name="T25" fmla="*/ 45 h 204"/>
                <a:gd name="T26" fmla="*/ 248 w 255"/>
                <a:gd name="T27" fmla="*/ 48 h 204"/>
                <a:gd name="T28" fmla="*/ 245 w 255"/>
                <a:gd name="T29" fmla="*/ 50 h 204"/>
                <a:gd name="T30" fmla="*/ 241 w 255"/>
                <a:gd name="T31" fmla="*/ 55 h 204"/>
                <a:gd name="T32" fmla="*/ 238 w 255"/>
                <a:gd name="T33" fmla="*/ 57 h 204"/>
                <a:gd name="T34" fmla="*/ 238 w 255"/>
                <a:gd name="T35" fmla="*/ 59 h 204"/>
                <a:gd name="T36" fmla="*/ 238 w 255"/>
                <a:gd name="T37" fmla="*/ 62 h 204"/>
                <a:gd name="T38" fmla="*/ 238 w 255"/>
                <a:gd name="T39" fmla="*/ 67 h 204"/>
                <a:gd name="T40" fmla="*/ 241 w 255"/>
                <a:gd name="T41" fmla="*/ 71 h 204"/>
                <a:gd name="T42" fmla="*/ 241 w 255"/>
                <a:gd name="T43" fmla="*/ 76 h 204"/>
                <a:gd name="T44" fmla="*/ 241 w 255"/>
                <a:gd name="T45" fmla="*/ 81 h 204"/>
                <a:gd name="T46" fmla="*/ 241 w 255"/>
                <a:gd name="T47" fmla="*/ 83 h 204"/>
                <a:gd name="T48" fmla="*/ 238 w 255"/>
                <a:gd name="T49" fmla="*/ 88 h 204"/>
                <a:gd name="T50" fmla="*/ 236 w 255"/>
                <a:gd name="T51" fmla="*/ 92 h 204"/>
                <a:gd name="T52" fmla="*/ 236 w 255"/>
                <a:gd name="T53" fmla="*/ 97 h 204"/>
                <a:gd name="T54" fmla="*/ 236 w 255"/>
                <a:gd name="T55" fmla="*/ 102 h 204"/>
                <a:gd name="T56" fmla="*/ 236 w 255"/>
                <a:gd name="T57" fmla="*/ 114 h 204"/>
                <a:gd name="T58" fmla="*/ 238 w 255"/>
                <a:gd name="T59" fmla="*/ 118 h 204"/>
                <a:gd name="T60" fmla="*/ 238 w 255"/>
                <a:gd name="T61" fmla="*/ 123 h 204"/>
                <a:gd name="T62" fmla="*/ 236 w 255"/>
                <a:gd name="T63" fmla="*/ 128 h 204"/>
                <a:gd name="T64" fmla="*/ 234 w 255"/>
                <a:gd name="T65" fmla="*/ 130 h 204"/>
                <a:gd name="T66" fmla="*/ 231 w 255"/>
                <a:gd name="T67" fmla="*/ 133 h 204"/>
                <a:gd name="T68" fmla="*/ 227 w 255"/>
                <a:gd name="T69" fmla="*/ 137 h 204"/>
                <a:gd name="T70" fmla="*/ 227 w 255"/>
                <a:gd name="T71" fmla="*/ 142 h 204"/>
                <a:gd name="T72" fmla="*/ 227 w 255"/>
                <a:gd name="T73" fmla="*/ 147 h 204"/>
                <a:gd name="T74" fmla="*/ 229 w 255"/>
                <a:gd name="T75" fmla="*/ 154 h 204"/>
                <a:gd name="T76" fmla="*/ 231 w 255"/>
                <a:gd name="T77" fmla="*/ 159 h 204"/>
                <a:gd name="T78" fmla="*/ 231 w 255"/>
                <a:gd name="T79" fmla="*/ 163 h 204"/>
                <a:gd name="T80" fmla="*/ 229 w 255"/>
                <a:gd name="T81" fmla="*/ 166 h 204"/>
                <a:gd name="T82" fmla="*/ 227 w 255"/>
                <a:gd name="T83" fmla="*/ 166 h 204"/>
                <a:gd name="T84" fmla="*/ 222 w 255"/>
                <a:gd name="T85" fmla="*/ 166 h 204"/>
                <a:gd name="T86" fmla="*/ 215 w 255"/>
                <a:gd name="T87" fmla="*/ 161 h 204"/>
                <a:gd name="T88" fmla="*/ 212 w 255"/>
                <a:gd name="T89" fmla="*/ 161 h 204"/>
                <a:gd name="T90" fmla="*/ 208 w 255"/>
                <a:gd name="T91" fmla="*/ 161 h 204"/>
                <a:gd name="T92" fmla="*/ 205 w 255"/>
                <a:gd name="T93" fmla="*/ 163 h 204"/>
                <a:gd name="T94" fmla="*/ 205 w 255"/>
                <a:gd name="T95" fmla="*/ 168 h 204"/>
                <a:gd name="T96" fmla="*/ 208 w 255"/>
                <a:gd name="T97" fmla="*/ 175 h 204"/>
                <a:gd name="T98" fmla="*/ 210 w 255"/>
                <a:gd name="T99" fmla="*/ 178 h 204"/>
                <a:gd name="T100" fmla="*/ 212 w 255"/>
                <a:gd name="T101" fmla="*/ 182 h 204"/>
                <a:gd name="T102" fmla="*/ 212 w 255"/>
                <a:gd name="T103" fmla="*/ 185 h 204"/>
                <a:gd name="T104" fmla="*/ 215 w 255"/>
                <a:gd name="T105" fmla="*/ 187 h 204"/>
                <a:gd name="T106" fmla="*/ 212 w 255"/>
                <a:gd name="T107" fmla="*/ 192 h 204"/>
                <a:gd name="T108" fmla="*/ 208 w 255"/>
                <a:gd name="T109" fmla="*/ 196 h 204"/>
                <a:gd name="T110" fmla="*/ 198 w 255"/>
                <a:gd name="T111" fmla="*/ 204 h 204"/>
                <a:gd name="T112" fmla="*/ 104 w 255"/>
                <a:gd name="T113" fmla="*/ 196 h 204"/>
                <a:gd name="T114" fmla="*/ 52 w 255"/>
                <a:gd name="T115" fmla="*/ 194 h 204"/>
                <a:gd name="T116" fmla="*/ 47 w 255"/>
                <a:gd name="T117" fmla="*/ 192 h 204"/>
                <a:gd name="T118" fmla="*/ 0 w 255"/>
                <a:gd name="T119" fmla="*/ 163 h 204"/>
                <a:gd name="T120" fmla="*/ 0 w 255"/>
                <a:gd name="T121" fmla="*/ 144 h 204"/>
                <a:gd name="T122" fmla="*/ 0 w 255"/>
                <a:gd name="T123" fmla="*/ 140 h 204"/>
                <a:gd name="T124" fmla="*/ 4 w 255"/>
                <a:gd name="T125" fmla="*/ 3 h 20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55"/>
                <a:gd name="T190" fmla="*/ 0 h 204"/>
                <a:gd name="T191" fmla="*/ 255 w 255"/>
                <a:gd name="T192" fmla="*/ 204 h 20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55" h="204">
                  <a:moveTo>
                    <a:pt x="4" y="3"/>
                  </a:moveTo>
                  <a:lnTo>
                    <a:pt x="4" y="0"/>
                  </a:lnTo>
                  <a:lnTo>
                    <a:pt x="12" y="0"/>
                  </a:lnTo>
                  <a:lnTo>
                    <a:pt x="16" y="0"/>
                  </a:lnTo>
                  <a:lnTo>
                    <a:pt x="59" y="3"/>
                  </a:lnTo>
                  <a:lnTo>
                    <a:pt x="61" y="3"/>
                  </a:lnTo>
                  <a:lnTo>
                    <a:pt x="113" y="5"/>
                  </a:lnTo>
                  <a:lnTo>
                    <a:pt x="118" y="7"/>
                  </a:lnTo>
                  <a:lnTo>
                    <a:pt x="167" y="10"/>
                  </a:lnTo>
                  <a:lnTo>
                    <a:pt x="172" y="10"/>
                  </a:lnTo>
                  <a:lnTo>
                    <a:pt x="224" y="12"/>
                  </a:lnTo>
                  <a:lnTo>
                    <a:pt x="224" y="7"/>
                  </a:lnTo>
                  <a:lnTo>
                    <a:pt x="255" y="10"/>
                  </a:lnTo>
                  <a:lnTo>
                    <a:pt x="255" y="12"/>
                  </a:lnTo>
                  <a:lnTo>
                    <a:pt x="252" y="12"/>
                  </a:lnTo>
                  <a:lnTo>
                    <a:pt x="252" y="15"/>
                  </a:lnTo>
                  <a:lnTo>
                    <a:pt x="252" y="19"/>
                  </a:lnTo>
                  <a:lnTo>
                    <a:pt x="252" y="22"/>
                  </a:lnTo>
                  <a:lnTo>
                    <a:pt x="252" y="24"/>
                  </a:lnTo>
                  <a:lnTo>
                    <a:pt x="252" y="29"/>
                  </a:lnTo>
                  <a:lnTo>
                    <a:pt x="252" y="31"/>
                  </a:lnTo>
                  <a:lnTo>
                    <a:pt x="252" y="36"/>
                  </a:lnTo>
                  <a:lnTo>
                    <a:pt x="252" y="41"/>
                  </a:lnTo>
                  <a:lnTo>
                    <a:pt x="252" y="43"/>
                  </a:lnTo>
                  <a:lnTo>
                    <a:pt x="250" y="45"/>
                  </a:lnTo>
                  <a:lnTo>
                    <a:pt x="248" y="48"/>
                  </a:lnTo>
                  <a:lnTo>
                    <a:pt x="245" y="50"/>
                  </a:lnTo>
                  <a:lnTo>
                    <a:pt x="243" y="52"/>
                  </a:lnTo>
                  <a:lnTo>
                    <a:pt x="241" y="55"/>
                  </a:lnTo>
                  <a:lnTo>
                    <a:pt x="238" y="57"/>
                  </a:lnTo>
                  <a:lnTo>
                    <a:pt x="238" y="59"/>
                  </a:lnTo>
                  <a:lnTo>
                    <a:pt x="238" y="62"/>
                  </a:lnTo>
                  <a:lnTo>
                    <a:pt x="238" y="64"/>
                  </a:lnTo>
                  <a:lnTo>
                    <a:pt x="238" y="67"/>
                  </a:lnTo>
                  <a:lnTo>
                    <a:pt x="238" y="69"/>
                  </a:lnTo>
                  <a:lnTo>
                    <a:pt x="241" y="71"/>
                  </a:lnTo>
                  <a:lnTo>
                    <a:pt x="241" y="74"/>
                  </a:lnTo>
                  <a:lnTo>
                    <a:pt x="241" y="76"/>
                  </a:lnTo>
                  <a:lnTo>
                    <a:pt x="241" y="81"/>
                  </a:lnTo>
                  <a:lnTo>
                    <a:pt x="241" y="83"/>
                  </a:lnTo>
                  <a:lnTo>
                    <a:pt x="241" y="85"/>
                  </a:lnTo>
                  <a:lnTo>
                    <a:pt x="238" y="88"/>
                  </a:lnTo>
                  <a:lnTo>
                    <a:pt x="238" y="90"/>
                  </a:lnTo>
                  <a:lnTo>
                    <a:pt x="236" y="92"/>
                  </a:lnTo>
                  <a:lnTo>
                    <a:pt x="236" y="95"/>
                  </a:lnTo>
                  <a:lnTo>
                    <a:pt x="236" y="97"/>
                  </a:lnTo>
                  <a:lnTo>
                    <a:pt x="236" y="100"/>
                  </a:lnTo>
                  <a:lnTo>
                    <a:pt x="236" y="102"/>
                  </a:lnTo>
                  <a:lnTo>
                    <a:pt x="236" y="109"/>
                  </a:lnTo>
                  <a:lnTo>
                    <a:pt x="236" y="114"/>
                  </a:lnTo>
                  <a:lnTo>
                    <a:pt x="238" y="116"/>
                  </a:lnTo>
                  <a:lnTo>
                    <a:pt x="238" y="118"/>
                  </a:lnTo>
                  <a:lnTo>
                    <a:pt x="238" y="121"/>
                  </a:lnTo>
                  <a:lnTo>
                    <a:pt x="238" y="123"/>
                  </a:lnTo>
                  <a:lnTo>
                    <a:pt x="238" y="126"/>
                  </a:lnTo>
                  <a:lnTo>
                    <a:pt x="236" y="128"/>
                  </a:lnTo>
                  <a:lnTo>
                    <a:pt x="236" y="130"/>
                  </a:lnTo>
                  <a:lnTo>
                    <a:pt x="234" y="130"/>
                  </a:lnTo>
                  <a:lnTo>
                    <a:pt x="231" y="133"/>
                  </a:lnTo>
                  <a:lnTo>
                    <a:pt x="229" y="135"/>
                  </a:lnTo>
                  <a:lnTo>
                    <a:pt x="227" y="137"/>
                  </a:lnTo>
                  <a:lnTo>
                    <a:pt x="224" y="142"/>
                  </a:lnTo>
                  <a:lnTo>
                    <a:pt x="227" y="142"/>
                  </a:lnTo>
                  <a:lnTo>
                    <a:pt x="227" y="144"/>
                  </a:lnTo>
                  <a:lnTo>
                    <a:pt x="227" y="147"/>
                  </a:lnTo>
                  <a:lnTo>
                    <a:pt x="227" y="152"/>
                  </a:lnTo>
                  <a:lnTo>
                    <a:pt x="229" y="154"/>
                  </a:lnTo>
                  <a:lnTo>
                    <a:pt x="229" y="156"/>
                  </a:lnTo>
                  <a:lnTo>
                    <a:pt x="231" y="159"/>
                  </a:lnTo>
                  <a:lnTo>
                    <a:pt x="231" y="163"/>
                  </a:lnTo>
                  <a:lnTo>
                    <a:pt x="229" y="163"/>
                  </a:lnTo>
                  <a:lnTo>
                    <a:pt x="229" y="166"/>
                  </a:lnTo>
                  <a:lnTo>
                    <a:pt x="227" y="166"/>
                  </a:lnTo>
                  <a:lnTo>
                    <a:pt x="224" y="166"/>
                  </a:lnTo>
                  <a:lnTo>
                    <a:pt x="222" y="166"/>
                  </a:lnTo>
                  <a:lnTo>
                    <a:pt x="219" y="163"/>
                  </a:lnTo>
                  <a:lnTo>
                    <a:pt x="215" y="161"/>
                  </a:lnTo>
                  <a:lnTo>
                    <a:pt x="212" y="161"/>
                  </a:lnTo>
                  <a:lnTo>
                    <a:pt x="208" y="161"/>
                  </a:lnTo>
                  <a:lnTo>
                    <a:pt x="205" y="161"/>
                  </a:lnTo>
                  <a:lnTo>
                    <a:pt x="205" y="163"/>
                  </a:lnTo>
                  <a:lnTo>
                    <a:pt x="205" y="166"/>
                  </a:lnTo>
                  <a:lnTo>
                    <a:pt x="205" y="168"/>
                  </a:lnTo>
                  <a:lnTo>
                    <a:pt x="205" y="170"/>
                  </a:lnTo>
                  <a:lnTo>
                    <a:pt x="208" y="175"/>
                  </a:lnTo>
                  <a:lnTo>
                    <a:pt x="210" y="178"/>
                  </a:lnTo>
                  <a:lnTo>
                    <a:pt x="210" y="180"/>
                  </a:lnTo>
                  <a:lnTo>
                    <a:pt x="212" y="182"/>
                  </a:lnTo>
                  <a:lnTo>
                    <a:pt x="212" y="185"/>
                  </a:lnTo>
                  <a:lnTo>
                    <a:pt x="215" y="187"/>
                  </a:lnTo>
                  <a:lnTo>
                    <a:pt x="215" y="189"/>
                  </a:lnTo>
                  <a:lnTo>
                    <a:pt x="212" y="192"/>
                  </a:lnTo>
                  <a:lnTo>
                    <a:pt x="210" y="194"/>
                  </a:lnTo>
                  <a:lnTo>
                    <a:pt x="208" y="196"/>
                  </a:lnTo>
                  <a:lnTo>
                    <a:pt x="198" y="201"/>
                  </a:lnTo>
                  <a:lnTo>
                    <a:pt x="198" y="204"/>
                  </a:lnTo>
                  <a:lnTo>
                    <a:pt x="118" y="199"/>
                  </a:lnTo>
                  <a:lnTo>
                    <a:pt x="104" y="196"/>
                  </a:lnTo>
                  <a:lnTo>
                    <a:pt x="52" y="194"/>
                  </a:lnTo>
                  <a:lnTo>
                    <a:pt x="52" y="192"/>
                  </a:lnTo>
                  <a:lnTo>
                    <a:pt x="47" y="192"/>
                  </a:lnTo>
                  <a:lnTo>
                    <a:pt x="0" y="192"/>
                  </a:lnTo>
                  <a:lnTo>
                    <a:pt x="0" y="163"/>
                  </a:lnTo>
                  <a:lnTo>
                    <a:pt x="0" y="161"/>
                  </a:lnTo>
                  <a:lnTo>
                    <a:pt x="0" y="144"/>
                  </a:lnTo>
                  <a:lnTo>
                    <a:pt x="0" y="140"/>
                  </a:lnTo>
                  <a:lnTo>
                    <a:pt x="4" y="3"/>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62" name="Freeform 2542"/>
            <p:cNvSpPr>
              <a:spLocks/>
            </p:cNvSpPr>
            <p:nvPr/>
          </p:nvSpPr>
          <p:spPr bwMode="auto">
            <a:xfrm>
              <a:off x="2643" y="2014"/>
              <a:ext cx="259" cy="255"/>
            </a:xfrm>
            <a:custGeom>
              <a:avLst/>
              <a:gdLst>
                <a:gd name="T0" fmla="*/ 68 w 259"/>
                <a:gd name="T1" fmla="*/ 2 h 255"/>
                <a:gd name="T2" fmla="*/ 196 w 259"/>
                <a:gd name="T3" fmla="*/ 5 h 255"/>
                <a:gd name="T4" fmla="*/ 210 w 259"/>
                <a:gd name="T5" fmla="*/ 7 h 255"/>
                <a:gd name="T6" fmla="*/ 212 w 259"/>
                <a:gd name="T7" fmla="*/ 7 h 255"/>
                <a:gd name="T8" fmla="*/ 215 w 259"/>
                <a:gd name="T9" fmla="*/ 7 h 255"/>
                <a:gd name="T10" fmla="*/ 248 w 259"/>
                <a:gd name="T11" fmla="*/ 7 h 255"/>
                <a:gd name="T12" fmla="*/ 241 w 259"/>
                <a:gd name="T13" fmla="*/ 147 h 255"/>
                <a:gd name="T14" fmla="*/ 259 w 259"/>
                <a:gd name="T15" fmla="*/ 147 h 255"/>
                <a:gd name="T16" fmla="*/ 257 w 259"/>
                <a:gd name="T17" fmla="*/ 194 h 255"/>
                <a:gd name="T18" fmla="*/ 257 w 259"/>
                <a:gd name="T19" fmla="*/ 194 h 255"/>
                <a:gd name="T20" fmla="*/ 257 w 259"/>
                <a:gd name="T21" fmla="*/ 203 h 255"/>
                <a:gd name="T22" fmla="*/ 257 w 259"/>
                <a:gd name="T23" fmla="*/ 255 h 255"/>
                <a:gd name="T24" fmla="*/ 75 w 259"/>
                <a:gd name="T25" fmla="*/ 248 h 255"/>
                <a:gd name="T26" fmla="*/ 75 w 259"/>
                <a:gd name="T27" fmla="*/ 227 h 255"/>
                <a:gd name="T28" fmla="*/ 78 w 259"/>
                <a:gd name="T29" fmla="*/ 217 h 255"/>
                <a:gd name="T30" fmla="*/ 49 w 259"/>
                <a:gd name="T31" fmla="*/ 217 h 255"/>
                <a:gd name="T32" fmla="*/ 30 w 259"/>
                <a:gd name="T33" fmla="*/ 215 h 255"/>
                <a:gd name="T34" fmla="*/ 35 w 259"/>
                <a:gd name="T35" fmla="*/ 163 h 255"/>
                <a:gd name="T36" fmla="*/ 35 w 259"/>
                <a:gd name="T37" fmla="*/ 161 h 255"/>
                <a:gd name="T38" fmla="*/ 33 w 259"/>
                <a:gd name="T39" fmla="*/ 161 h 255"/>
                <a:gd name="T40" fmla="*/ 0 w 259"/>
                <a:gd name="T41" fmla="*/ 158 h 255"/>
                <a:gd name="T42" fmla="*/ 0 w 259"/>
                <a:gd name="T43" fmla="*/ 156 h 255"/>
                <a:gd name="T44" fmla="*/ 0 w 259"/>
                <a:gd name="T45" fmla="*/ 154 h 255"/>
                <a:gd name="T46" fmla="*/ 0 w 259"/>
                <a:gd name="T47" fmla="*/ 137 h 255"/>
                <a:gd name="T48" fmla="*/ 0 w 259"/>
                <a:gd name="T49" fmla="*/ 135 h 255"/>
                <a:gd name="T50" fmla="*/ 9 w 259"/>
                <a:gd name="T51" fmla="*/ 135 h 255"/>
                <a:gd name="T52" fmla="*/ 16 w 259"/>
                <a:gd name="T53" fmla="*/ 135 h 255"/>
                <a:gd name="T54" fmla="*/ 16 w 259"/>
                <a:gd name="T55" fmla="*/ 132 h 255"/>
                <a:gd name="T56" fmla="*/ 19 w 259"/>
                <a:gd name="T57" fmla="*/ 121 h 255"/>
                <a:gd name="T58" fmla="*/ 16 w 259"/>
                <a:gd name="T59" fmla="*/ 118 h 255"/>
                <a:gd name="T60" fmla="*/ 19 w 259"/>
                <a:gd name="T61" fmla="*/ 57 h 255"/>
                <a:gd name="T62" fmla="*/ 19 w 259"/>
                <a:gd name="T63" fmla="*/ 54 h 255"/>
                <a:gd name="T64" fmla="*/ 21 w 259"/>
                <a:gd name="T65" fmla="*/ 0 h 255"/>
                <a:gd name="T66" fmla="*/ 21 w 259"/>
                <a:gd name="T67" fmla="*/ 0 h 2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9"/>
                <a:gd name="T103" fmla="*/ 0 h 255"/>
                <a:gd name="T104" fmla="*/ 259 w 259"/>
                <a:gd name="T105" fmla="*/ 255 h 2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9" h="255">
                  <a:moveTo>
                    <a:pt x="21" y="0"/>
                  </a:moveTo>
                  <a:lnTo>
                    <a:pt x="68" y="2"/>
                  </a:lnTo>
                  <a:lnTo>
                    <a:pt x="196" y="5"/>
                  </a:lnTo>
                  <a:lnTo>
                    <a:pt x="210" y="7"/>
                  </a:lnTo>
                  <a:lnTo>
                    <a:pt x="212" y="7"/>
                  </a:lnTo>
                  <a:lnTo>
                    <a:pt x="215" y="7"/>
                  </a:lnTo>
                  <a:lnTo>
                    <a:pt x="248" y="7"/>
                  </a:lnTo>
                  <a:lnTo>
                    <a:pt x="241" y="147"/>
                  </a:lnTo>
                  <a:lnTo>
                    <a:pt x="259" y="147"/>
                  </a:lnTo>
                  <a:lnTo>
                    <a:pt x="257" y="194"/>
                  </a:lnTo>
                  <a:lnTo>
                    <a:pt x="257" y="203"/>
                  </a:lnTo>
                  <a:lnTo>
                    <a:pt x="257" y="255"/>
                  </a:lnTo>
                  <a:lnTo>
                    <a:pt x="75" y="248"/>
                  </a:lnTo>
                  <a:lnTo>
                    <a:pt x="75" y="227"/>
                  </a:lnTo>
                  <a:lnTo>
                    <a:pt x="78" y="217"/>
                  </a:lnTo>
                  <a:lnTo>
                    <a:pt x="49" y="217"/>
                  </a:lnTo>
                  <a:lnTo>
                    <a:pt x="30" y="215"/>
                  </a:lnTo>
                  <a:lnTo>
                    <a:pt x="35" y="163"/>
                  </a:lnTo>
                  <a:lnTo>
                    <a:pt x="35" y="161"/>
                  </a:lnTo>
                  <a:lnTo>
                    <a:pt x="33" y="161"/>
                  </a:lnTo>
                  <a:lnTo>
                    <a:pt x="0" y="158"/>
                  </a:lnTo>
                  <a:lnTo>
                    <a:pt x="0" y="156"/>
                  </a:lnTo>
                  <a:lnTo>
                    <a:pt x="0" y="154"/>
                  </a:lnTo>
                  <a:lnTo>
                    <a:pt x="0" y="137"/>
                  </a:lnTo>
                  <a:lnTo>
                    <a:pt x="0" y="135"/>
                  </a:lnTo>
                  <a:lnTo>
                    <a:pt x="9" y="135"/>
                  </a:lnTo>
                  <a:lnTo>
                    <a:pt x="16" y="135"/>
                  </a:lnTo>
                  <a:lnTo>
                    <a:pt x="16" y="132"/>
                  </a:lnTo>
                  <a:lnTo>
                    <a:pt x="19" y="121"/>
                  </a:lnTo>
                  <a:lnTo>
                    <a:pt x="16" y="118"/>
                  </a:lnTo>
                  <a:lnTo>
                    <a:pt x="19" y="57"/>
                  </a:lnTo>
                  <a:lnTo>
                    <a:pt x="19" y="54"/>
                  </a:lnTo>
                  <a:lnTo>
                    <a:pt x="21" y="0"/>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63" name="Freeform 2543"/>
            <p:cNvSpPr>
              <a:spLocks/>
            </p:cNvSpPr>
            <p:nvPr/>
          </p:nvSpPr>
          <p:spPr bwMode="auto">
            <a:xfrm>
              <a:off x="2149" y="2028"/>
              <a:ext cx="241" cy="218"/>
            </a:xfrm>
            <a:custGeom>
              <a:avLst/>
              <a:gdLst>
                <a:gd name="T0" fmla="*/ 241 w 241"/>
                <a:gd name="T1" fmla="*/ 10 h 218"/>
                <a:gd name="T2" fmla="*/ 236 w 241"/>
                <a:gd name="T3" fmla="*/ 104 h 218"/>
                <a:gd name="T4" fmla="*/ 234 w 241"/>
                <a:gd name="T5" fmla="*/ 104 h 218"/>
                <a:gd name="T6" fmla="*/ 234 w 241"/>
                <a:gd name="T7" fmla="*/ 107 h 218"/>
                <a:gd name="T8" fmla="*/ 231 w 241"/>
                <a:gd name="T9" fmla="*/ 128 h 218"/>
                <a:gd name="T10" fmla="*/ 217 w 241"/>
                <a:gd name="T11" fmla="*/ 125 h 218"/>
                <a:gd name="T12" fmla="*/ 217 w 241"/>
                <a:gd name="T13" fmla="*/ 144 h 218"/>
                <a:gd name="T14" fmla="*/ 227 w 241"/>
                <a:gd name="T15" fmla="*/ 144 h 218"/>
                <a:gd name="T16" fmla="*/ 224 w 241"/>
                <a:gd name="T17" fmla="*/ 175 h 218"/>
                <a:gd name="T18" fmla="*/ 222 w 241"/>
                <a:gd name="T19" fmla="*/ 201 h 218"/>
                <a:gd name="T20" fmla="*/ 213 w 241"/>
                <a:gd name="T21" fmla="*/ 199 h 218"/>
                <a:gd name="T22" fmla="*/ 213 w 241"/>
                <a:gd name="T23" fmla="*/ 218 h 218"/>
                <a:gd name="T24" fmla="*/ 109 w 241"/>
                <a:gd name="T25" fmla="*/ 210 h 218"/>
                <a:gd name="T26" fmla="*/ 40 w 241"/>
                <a:gd name="T27" fmla="*/ 208 h 218"/>
                <a:gd name="T28" fmla="*/ 12 w 241"/>
                <a:gd name="T29" fmla="*/ 206 h 218"/>
                <a:gd name="T30" fmla="*/ 7 w 241"/>
                <a:gd name="T31" fmla="*/ 142 h 218"/>
                <a:gd name="T32" fmla="*/ 17 w 241"/>
                <a:gd name="T33" fmla="*/ 135 h 218"/>
                <a:gd name="T34" fmla="*/ 14 w 241"/>
                <a:gd name="T35" fmla="*/ 135 h 218"/>
                <a:gd name="T36" fmla="*/ 14 w 241"/>
                <a:gd name="T37" fmla="*/ 133 h 218"/>
                <a:gd name="T38" fmla="*/ 14 w 241"/>
                <a:gd name="T39" fmla="*/ 130 h 218"/>
                <a:gd name="T40" fmla="*/ 14 w 241"/>
                <a:gd name="T41" fmla="*/ 125 h 218"/>
                <a:gd name="T42" fmla="*/ 12 w 241"/>
                <a:gd name="T43" fmla="*/ 123 h 218"/>
                <a:gd name="T44" fmla="*/ 9 w 241"/>
                <a:gd name="T45" fmla="*/ 121 h 218"/>
                <a:gd name="T46" fmla="*/ 9 w 241"/>
                <a:gd name="T47" fmla="*/ 118 h 218"/>
                <a:gd name="T48" fmla="*/ 7 w 241"/>
                <a:gd name="T49" fmla="*/ 109 h 218"/>
                <a:gd name="T50" fmla="*/ 7 w 241"/>
                <a:gd name="T51" fmla="*/ 102 h 218"/>
                <a:gd name="T52" fmla="*/ 5 w 241"/>
                <a:gd name="T53" fmla="*/ 95 h 218"/>
                <a:gd name="T54" fmla="*/ 2 w 241"/>
                <a:gd name="T55" fmla="*/ 90 h 218"/>
                <a:gd name="T56" fmla="*/ 0 w 241"/>
                <a:gd name="T57" fmla="*/ 85 h 218"/>
                <a:gd name="T58" fmla="*/ 2 w 241"/>
                <a:gd name="T59" fmla="*/ 83 h 218"/>
                <a:gd name="T60" fmla="*/ 2 w 241"/>
                <a:gd name="T61" fmla="*/ 81 h 218"/>
                <a:gd name="T62" fmla="*/ 5 w 241"/>
                <a:gd name="T63" fmla="*/ 78 h 218"/>
                <a:gd name="T64" fmla="*/ 5 w 241"/>
                <a:gd name="T65" fmla="*/ 76 h 218"/>
                <a:gd name="T66" fmla="*/ 2 w 241"/>
                <a:gd name="T67" fmla="*/ 69 h 218"/>
                <a:gd name="T68" fmla="*/ 2 w 241"/>
                <a:gd name="T69" fmla="*/ 64 h 218"/>
                <a:gd name="T70" fmla="*/ 2 w 241"/>
                <a:gd name="T71" fmla="*/ 59 h 218"/>
                <a:gd name="T72" fmla="*/ 26 w 241"/>
                <a:gd name="T73" fmla="*/ 59 h 218"/>
                <a:gd name="T74" fmla="*/ 28 w 241"/>
                <a:gd name="T75" fmla="*/ 22 h 218"/>
                <a:gd name="T76" fmla="*/ 47 w 241"/>
                <a:gd name="T77" fmla="*/ 24 h 218"/>
                <a:gd name="T78" fmla="*/ 47 w 241"/>
                <a:gd name="T79" fmla="*/ 0 h 218"/>
                <a:gd name="T80" fmla="*/ 47 w 241"/>
                <a:gd name="T81" fmla="*/ 0 h 21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1"/>
                <a:gd name="T124" fmla="*/ 0 h 218"/>
                <a:gd name="T125" fmla="*/ 241 w 241"/>
                <a:gd name="T126" fmla="*/ 218 h 21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1" h="218">
                  <a:moveTo>
                    <a:pt x="47" y="0"/>
                  </a:moveTo>
                  <a:lnTo>
                    <a:pt x="241" y="10"/>
                  </a:lnTo>
                  <a:lnTo>
                    <a:pt x="236" y="104"/>
                  </a:lnTo>
                  <a:lnTo>
                    <a:pt x="234" y="104"/>
                  </a:lnTo>
                  <a:lnTo>
                    <a:pt x="234" y="107"/>
                  </a:lnTo>
                  <a:lnTo>
                    <a:pt x="231" y="128"/>
                  </a:lnTo>
                  <a:lnTo>
                    <a:pt x="217" y="125"/>
                  </a:lnTo>
                  <a:lnTo>
                    <a:pt x="217" y="144"/>
                  </a:lnTo>
                  <a:lnTo>
                    <a:pt x="227" y="144"/>
                  </a:lnTo>
                  <a:lnTo>
                    <a:pt x="224" y="175"/>
                  </a:lnTo>
                  <a:lnTo>
                    <a:pt x="222" y="201"/>
                  </a:lnTo>
                  <a:lnTo>
                    <a:pt x="213" y="199"/>
                  </a:lnTo>
                  <a:lnTo>
                    <a:pt x="213" y="218"/>
                  </a:lnTo>
                  <a:lnTo>
                    <a:pt x="109" y="210"/>
                  </a:lnTo>
                  <a:lnTo>
                    <a:pt x="40" y="208"/>
                  </a:lnTo>
                  <a:lnTo>
                    <a:pt x="12" y="206"/>
                  </a:lnTo>
                  <a:lnTo>
                    <a:pt x="7" y="142"/>
                  </a:lnTo>
                  <a:lnTo>
                    <a:pt x="17" y="135"/>
                  </a:lnTo>
                  <a:lnTo>
                    <a:pt x="14" y="135"/>
                  </a:lnTo>
                  <a:lnTo>
                    <a:pt x="14" y="133"/>
                  </a:lnTo>
                  <a:lnTo>
                    <a:pt x="14" y="130"/>
                  </a:lnTo>
                  <a:lnTo>
                    <a:pt x="14" y="125"/>
                  </a:lnTo>
                  <a:lnTo>
                    <a:pt x="12" y="123"/>
                  </a:lnTo>
                  <a:lnTo>
                    <a:pt x="9" y="121"/>
                  </a:lnTo>
                  <a:lnTo>
                    <a:pt x="9" y="118"/>
                  </a:lnTo>
                  <a:lnTo>
                    <a:pt x="7" y="109"/>
                  </a:lnTo>
                  <a:lnTo>
                    <a:pt x="7" y="102"/>
                  </a:lnTo>
                  <a:lnTo>
                    <a:pt x="5" y="95"/>
                  </a:lnTo>
                  <a:lnTo>
                    <a:pt x="2" y="90"/>
                  </a:lnTo>
                  <a:lnTo>
                    <a:pt x="0" y="85"/>
                  </a:lnTo>
                  <a:lnTo>
                    <a:pt x="2" y="83"/>
                  </a:lnTo>
                  <a:lnTo>
                    <a:pt x="2" y="81"/>
                  </a:lnTo>
                  <a:lnTo>
                    <a:pt x="5" y="78"/>
                  </a:lnTo>
                  <a:lnTo>
                    <a:pt x="5" y="76"/>
                  </a:lnTo>
                  <a:lnTo>
                    <a:pt x="2" y="69"/>
                  </a:lnTo>
                  <a:lnTo>
                    <a:pt x="2" y="64"/>
                  </a:lnTo>
                  <a:lnTo>
                    <a:pt x="2" y="59"/>
                  </a:lnTo>
                  <a:lnTo>
                    <a:pt x="26" y="59"/>
                  </a:lnTo>
                  <a:lnTo>
                    <a:pt x="28" y="22"/>
                  </a:lnTo>
                  <a:lnTo>
                    <a:pt x="47" y="24"/>
                  </a:lnTo>
                  <a:lnTo>
                    <a:pt x="47"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64" name="Freeform 2544"/>
            <p:cNvSpPr>
              <a:spLocks/>
            </p:cNvSpPr>
            <p:nvPr/>
          </p:nvSpPr>
          <p:spPr bwMode="auto">
            <a:xfrm>
              <a:off x="1965" y="2047"/>
              <a:ext cx="212" cy="262"/>
            </a:xfrm>
            <a:custGeom>
              <a:avLst/>
              <a:gdLst>
                <a:gd name="T0" fmla="*/ 179 w 212"/>
                <a:gd name="T1" fmla="*/ 3 h 262"/>
                <a:gd name="T2" fmla="*/ 212 w 212"/>
                <a:gd name="T3" fmla="*/ 3 h 262"/>
                <a:gd name="T4" fmla="*/ 210 w 212"/>
                <a:gd name="T5" fmla="*/ 40 h 262"/>
                <a:gd name="T6" fmla="*/ 186 w 212"/>
                <a:gd name="T7" fmla="*/ 40 h 262"/>
                <a:gd name="T8" fmla="*/ 186 w 212"/>
                <a:gd name="T9" fmla="*/ 45 h 262"/>
                <a:gd name="T10" fmla="*/ 186 w 212"/>
                <a:gd name="T11" fmla="*/ 50 h 262"/>
                <a:gd name="T12" fmla="*/ 189 w 212"/>
                <a:gd name="T13" fmla="*/ 57 h 262"/>
                <a:gd name="T14" fmla="*/ 189 w 212"/>
                <a:gd name="T15" fmla="*/ 59 h 262"/>
                <a:gd name="T16" fmla="*/ 186 w 212"/>
                <a:gd name="T17" fmla="*/ 62 h 262"/>
                <a:gd name="T18" fmla="*/ 186 w 212"/>
                <a:gd name="T19" fmla="*/ 64 h 262"/>
                <a:gd name="T20" fmla="*/ 184 w 212"/>
                <a:gd name="T21" fmla="*/ 66 h 262"/>
                <a:gd name="T22" fmla="*/ 186 w 212"/>
                <a:gd name="T23" fmla="*/ 71 h 262"/>
                <a:gd name="T24" fmla="*/ 189 w 212"/>
                <a:gd name="T25" fmla="*/ 76 h 262"/>
                <a:gd name="T26" fmla="*/ 191 w 212"/>
                <a:gd name="T27" fmla="*/ 83 h 262"/>
                <a:gd name="T28" fmla="*/ 191 w 212"/>
                <a:gd name="T29" fmla="*/ 90 h 262"/>
                <a:gd name="T30" fmla="*/ 193 w 212"/>
                <a:gd name="T31" fmla="*/ 99 h 262"/>
                <a:gd name="T32" fmla="*/ 193 w 212"/>
                <a:gd name="T33" fmla="*/ 102 h 262"/>
                <a:gd name="T34" fmla="*/ 196 w 212"/>
                <a:gd name="T35" fmla="*/ 104 h 262"/>
                <a:gd name="T36" fmla="*/ 198 w 212"/>
                <a:gd name="T37" fmla="*/ 106 h 262"/>
                <a:gd name="T38" fmla="*/ 198 w 212"/>
                <a:gd name="T39" fmla="*/ 111 h 262"/>
                <a:gd name="T40" fmla="*/ 198 w 212"/>
                <a:gd name="T41" fmla="*/ 114 h 262"/>
                <a:gd name="T42" fmla="*/ 198 w 212"/>
                <a:gd name="T43" fmla="*/ 116 h 262"/>
                <a:gd name="T44" fmla="*/ 201 w 212"/>
                <a:gd name="T45" fmla="*/ 116 h 262"/>
                <a:gd name="T46" fmla="*/ 191 w 212"/>
                <a:gd name="T47" fmla="*/ 123 h 262"/>
                <a:gd name="T48" fmla="*/ 196 w 212"/>
                <a:gd name="T49" fmla="*/ 187 h 262"/>
                <a:gd name="T50" fmla="*/ 191 w 212"/>
                <a:gd name="T51" fmla="*/ 262 h 262"/>
                <a:gd name="T52" fmla="*/ 111 w 212"/>
                <a:gd name="T53" fmla="*/ 255 h 262"/>
                <a:gd name="T54" fmla="*/ 14 w 212"/>
                <a:gd name="T55" fmla="*/ 248 h 262"/>
                <a:gd name="T56" fmla="*/ 0 w 212"/>
                <a:gd name="T57" fmla="*/ 248 h 262"/>
                <a:gd name="T58" fmla="*/ 2 w 212"/>
                <a:gd name="T59" fmla="*/ 213 h 262"/>
                <a:gd name="T60" fmla="*/ 30 w 212"/>
                <a:gd name="T61" fmla="*/ 215 h 262"/>
                <a:gd name="T62" fmla="*/ 40 w 212"/>
                <a:gd name="T63" fmla="*/ 173 h 262"/>
                <a:gd name="T64" fmla="*/ 49 w 212"/>
                <a:gd name="T65" fmla="*/ 140 h 262"/>
                <a:gd name="T66" fmla="*/ 52 w 212"/>
                <a:gd name="T67" fmla="*/ 125 h 262"/>
                <a:gd name="T68" fmla="*/ 68 w 212"/>
                <a:gd name="T69" fmla="*/ 69 h 262"/>
                <a:gd name="T70" fmla="*/ 68 w 212"/>
                <a:gd name="T71" fmla="*/ 64 h 262"/>
                <a:gd name="T72" fmla="*/ 66 w 212"/>
                <a:gd name="T73" fmla="*/ 64 h 262"/>
                <a:gd name="T74" fmla="*/ 71 w 212"/>
                <a:gd name="T75" fmla="*/ 0 h 262"/>
                <a:gd name="T76" fmla="*/ 71 w 212"/>
                <a:gd name="T77" fmla="*/ 0 h 2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12"/>
                <a:gd name="T118" fmla="*/ 0 h 262"/>
                <a:gd name="T119" fmla="*/ 212 w 212"/>
                <a:gd name="T120" fmla="*/ 262 h 2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12" h="262">
                  <a:moveTo>
                    <a:pt x="71" y="0"/>
                  </a:moveTo>
                  <a:lnTo>
                    <a:pt x="179" y="3"/>
                  </a:lnTo>
                  <a:lnTo>
                    <a:pt x="212" y="3"/>
                  </a:lnTo>
                  <a:lnTo>
                    <a:pt x="210" y="40"/>
                  </a:lnTo>
                  <a:lnTo>
                    <a:pt x="186" y="40"/>
                  </a:lnTo>
                  <a:lnTo>
                    <a:pt x="186" y="45"/>
                  </a:lnTo>
                  <a:lnTo>
                    <a:pt x="186" y="50"/>
                  </a:lnTo>
                  <a:lnTo>
                    <a:pt x="189" y="57"/>
                  </a:lnTo>
                  <a:lnTo>
                    <a:pt x="189" y="59"/>
                  </a:lnTo>
                  <a:lnTo>
                    <a:pt x="186" y="62"/>
                  </a:lnTo>
                  <a:lnTo>
                    <a:pt x="186" y="64"/>
                  </a:lnTo>
                  <a:lnTo>
                    <a:pt x="184" y="66"/>
                  </a:lnTo>
                  <a:lnTo>
                    <a:pt x="186" y="71"/>
                  </a:lnTo>
                  <a:lnTo>
                    <a:pt x="189" y="76"/>
                  </a:lnTo>
                  <a:lnTo>
                    <a:pt x="191" y="83"/>
                  </a:lnTo>
                  <a:lnTo>
                    <a:pt x="191" y="90"/>
                  </a:lnTo>
                  <a:lnTo>
                    <a:pt x="193" y="99"/>
                  </a:lnTo>
                  <a:lnTo>
                    <a:pt x="193" y="102"/>
                  </a:lnTo>
                  <a:lnTo>
                    <a:pt x="196" y="104"/>
                  </a:lnTo>
                  <a:lnTo>
                    <a:pt x="198" y="106"/>
                  </a:lnTo>
                  <a:lnTo>
                    <a:pt x="198" y="111"/>
                  </a:lnTo>
                  <a:lnTo>
                    <a:pt x="198" y="114"/>
                  </a:lnTo>
                  <a:lnTo>
                    <a:pt x="198" y="116"/>
                  </a:lnTo>
                  <a:lnTo>
                    <a:pt x="201" y="116"/>
                  </a:lnTo>
                  <a:lnTo>
                    <a:pt x="191" y="123"/>
                  </a:lnTo>
                  <a:lnTo>
                    <a:pt x="196" y="187"/>
                  </a:lnTo>
                  <a:lnTo>
                    <a:pt x="191" y="262"/>
                  </a:lnTo>
                  <a:lnTo>
                    <a:pt x="111" y="255"/>
                  </a:lnTo>
                  <a:lnTo>
                    <a:pt x="14" y="248"/>
                  </a:lnTo>
                  <a:lnTo>
                    <a:pt x="0" y="248"/>
                  </a:lnTo>
                  <a:lnTo>
                    <a:pt x="2" y="213"/>
                  </a:lnTo>
                  <a:lnTo>
                    <a:pt x="30" y="215"/>
                  </a:lnTo>
                  <a:lnTo>
                    <a:pt x="40" y="173"/>
                  </a:lnTo>
                  <a:lnTo>
                    <a:pt x="49" y="140"/>
                  </a:lnTo>
                  <a:lnTo>
                    <a:pt x="52" y="125"/>
                  </a:lnTo>
                  <a:lnTo>
                    <a:pt x="68" y="69"/>
                  </a:lnTo>
                  <a:lnTo>
                    <a:pt x="68" y="64"/>
                  </a:lnTo>
                  <a:lnTo>
                    <a:pt x="66" y="64"/>
                  </a:lnTo>
                  <a:lnTo>
                    <a:pt x="71"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65" name="Freeform 2545"/>
            <p:cNvSpPr>
              <a:spLocks/>
            </p:cNvSpPr>
            <p:nvPr/>
          </p:nvSpPr>
          <p:spPr bwMode="auto">
            <a:xfrm>
              <a:off x="1773" y="2092"/>
              <a:ext cx="260" cy="170"/>
            </a:xfrm>
            <a:custGeom>
              <a:avLst/>
              <a:gdLst>
                <a:gd name="T0" fmla="*/ 10 w 260"/>
                <a:gd name="T1" fmla="*/ 0 h 170"/>
                <a:gd name="T2" fmla="*/ 26 w 260"/>
                <a:gd name="T3" fmla="*/ 2 h 170"/>
                <a:gd name="T4" fmla="*/ 26 w 260"/>
                <a:gd name="T5" fmla="*/ 2 h 170"/>
                <a:gd name="T6" fmla="*/ 76 w 260"/>
                <a:gd name="T7" fmla="*/ 7 h 170"/>
                <a:gd name="T8" fmla="*/ 76 w 260"/>
                <a:gd name="T9" fmla="*/ 7 h 170"/>
                <a:gd name="T10" fmla="*/ 111 w 260"/>
                <a:gd name="T11" fmla="*/ 7 h 170"/>
                <a:gd name="T12" fmla="*/ 111 w 260"/>
                <a:gd name="T13" fmla="*/ 7 h 170"/>
                <a:gd name="T14" fmla="*/ 201 w 260"/>
                <a:gd name="T15" fmla="*/ 17 h 170"/>
                <a:gd name="T16" fmla="*/ 201 w 260"/>
                <a:gd name="T17" fmla="*/ 17 h 170"/>
                <a:gd name="T18" fmla="*/ 258 w 260"/>
                <a:gd name="T19" fmla="*/ 19 h 170"/>
                <a:gd name="T20" fmla="*/ 258 w 260"/>
                <a:gd name="T21" fmla="*/ 19 h 170"/>
                <a:gd name="T22" fmla="*/ 260 w 260"/>
                <a:gd name="T23" fmla="*/ 19 h 170"/>
                <a:gd name="T24" fmla="*/ 260 w 260"/>
                <a:gd name="T25" fmla="*/ 19 h 170"/>
                <a:gd name="T26" fmla="*/ 260 w 260"/>
                <a:gd name="T27" fmla="*/ 24 h 170"/>
                <a:gd name="T28" fmla="*/ 260 w 260"/>
                <a:gd name="T29" fmla="*/ 24 h 170"/>
                <a:gd name="T30" fmla="*/ 244 w 260"/>
                <a:gd name="T31" fmla="*/ 80 h 170"/>
                <a:gd name="T32" fmla="*/ 244 w 260"/>
                <a:gd name="T33" fmla="*/ 80 h 170"/>
                <a:gd name="T34" fmla="*/ 241 w 260"/>
                <a:gd name="T35" fmla="*/ 95 h 170"/>
                <a:gd name="T36" fmla="*/ 241 w 260"/>
                <a:gd name="T37" fmla="*/ 95 h 170"/>
                <a:gd name="T38" fmla="*/ 232 w 260"/>
                <a:gd name="T39" fmla="*/ 128 h 170"/>
                <a:gd name="T40" fmla="*/ 232 w 260"/>
                <a:gd name="T41" fmla="*/ 128 h 170"/>
                <a:gd name="T42" fmla="*/ 222 w 260"/>
                <a:gd name="T43" fmla="*/ 170 h 170"/>
                <a:gd name="T44" fmla="*/ 222 w 260"/>
                <a:gd name="T45" fmla="*/ 170 h 170"/>
                <a:gd name="T46" fmla="*/ 194 w 260"/>
                <a:gd name="T47" fmla="*/ 168 h 170"/>
                <a:gd name="T48" fmla="*/ 194 w 260"/>
                <a:gd name="T49" fmla="*/ 168 h 170"/>
                <a:gd name="T50" fmla="*/ 194 w 260"/>
                <a:gd name="T51" fmla="*/ 165 h 170"/>
                <a:gd name="T52" fmla="*/ 194 w 260"/>
                <a:gd name="T53" fmla="*/ 165 h 170"/>
                <a:gd name="T54" fmla="*/ 152 w 260"/>
                <a:gd name="T55" fmla="*/ 163 h 170"/>
                <a:gd name="T56" fmla="*/ 152 w 260"/>
                <a:gd name="T57" fmla="*/ 163 h 170"/>
                <a:gd name="T58" fmla="*/ 149 w 260"/>
                <a:gd name="T59" fmla="*/ 158 h 170"/>
                <a:gd name="T60" fmla="*/ 149 w 260"/>
                <a:gd name="T61" fmla="*/ 158 h 170"/>
                <a:gd name="T62" fmla="*/ 119 w 260"/>
                <a:gd name="T63" fmla="*/ 154 h 170"/>
                <a:gd name="T64" fmla="*/ 119 w 260"/>
                <a:gd name="T65" fmla="*/ 154 h 170"/>
                <a:gd name="T66" fmla="*/ 107 w 260"/>
                <a:gd name="T67" fmla="*/ 151 h 170"/>
                <a:gd name="T68" fmla="*/ 107 w 260"/>
                <a:gd name="T69" fmla="*/ 151 h 170"/>
                <a:gd name="T70" fmla="*/ 109 w 260"/>
                <a:gd name="T71" fmla="*/ 137 h 170"/>
                <a:gd name="T72" fmla="*/ 109 w 260"/>
                <a:gd name="T73" fmla="*/ 137 h 170"/>
                <a:gd name="T74" fmla="*/ 55 w 260"/>
                <a:gd name="T75" fmla="*/ 132 h 170"/>
                <a:gd name="T76" fmla="*/ 55 w 260"/>
                <a:gd name="T77" fmla="*/ 132 h 170"/>
                <a:gd name="T78" fmla="*/ 55 w 260"/>
                <a:gd name="T79" fmla="*/ 123 h 170"/>
                <a:gd name="T80" fmla="*/ 55 w 260"/>
                <a:gd name="T81" fmla="*/ 123 h 170"/>
                <a:gd name="T82" fmla="*/ 0 w 260"/>
                <a:gd name="T83" fmla="*/ 118 h 170"/>
                <a:gd name="T84" fmla="*/ 0 w 260"/>
                <a:gd name="T85" fmla="*/ 118 h 170"/>
                <a:gd name="T86" fmla="*/ 10 w 260"/>
                <a:gd name="T87" fmla="*/ 0 h 170"/>
                <a:gd name="T88" fmla="*/ 10 w 260"/>
                <a:gd name="T89" fmla="*/ 0 h 170"/>
                <a:gd name="T90" fmla="*/ 10 w 260"/>
                <a:gd name="T91" fmla="*/ 0 h 170"/>
                <a:gd name="T92" fmla="*/ 10 w 260"/>
                <a:gd name="T93" fmla="*/ 0 h 1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60"/>
                <a:gd name="T142" fmla="*/ 0 h 170"/>
                <a:gd name="T143" fmla="*/ 260 w 260"/>
                <a:gd name="T144" fmla="*/ 170 h 1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60" h="170">
                  <a:moveTo>
                    <a:pt x="10" y="0"/>
                  </a:moveTo>
                  <a:lnTo>
                    <a:pt x="26" y="2"/>
                  </a:lnTo>
                  <a:lnTo>
                    <a:pt x="76" y="7"/>
                  </a:lnTo>
                  <a:lnTo>
                    <a:pt x="111" y="7"/>
                  </a:lnTo>
                  <a:lnTo>
                    <a:pt x="201" y="17"/>
                  </a:lnTo>
                  <a:lnTo>
                    <a:pt x="258" y="19"/>
                  </a:lnTo>
                  <a:lnTo>
                    <a:pt x="260" y="19"/>
                  </a:lnTo>
                  <a:lnTo>
                    <a:pt x="260" y="24"/>
                  </a:lnTo>
                  <a:lnTo>
                    <a:pt x="244" y="80"/>
                  </a:lnTo>
                  <a:lnTo>
                    <a:pt x="241" y="95"/>
                  </a:lnTo>
                  <a:lnTo>
                    <a:pt x="232" y="128"/>
                  </a:lnTo>
                  <a:lnTo>
                    <a:pt x="222" y="170"/>
                  </a:lnTo>
                  <a:lnTo>
                    <a:pt x="194" y="168"/>
                  </a:lnTo>
                  <a:lnTo>
                    <a:pt x="194" y="165"/>
                  </a:lnTo>
                  <a:lnTo>
                    <a:pt x="152" y="163"/>
                  </a:lnTo>
                  <a:lnTo>
                    <a:pt x="149" y="158"/>
                  </a:lnTo>
                  <a:lnTo>
                    <a:pt x="119" y="154"/>
                  </a:lnTo>
                  <a:lnTo>
                    <a:pt x="107" y="151"/>
                  </a:lnTo>
                  <a:lnTo>
                    <a:pt x="109" y="137"/>
                  </a:lnTo>
                  <a:lnTo>
                    <a:pt x="55" y="132"/>
                  </a:lnTo>
                  <a:lnTo>
                    <a:pt x="55" y="123"/>
                  </a:lnTo>
                  <a:lnTo>
                    <a:pt x="0" y="118"/>
                  </a:lnTo>
                  <a:lnTo>
                    <a:pt x="10" y="0"/>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66" name="Freeform 2546"/>
            <p:cNvSpPr>
              <a:spLocks/>
            </p:cNvSpPr>
            <p:nvPr/>
          </p:nvSpPr>
          <p:spPr bwMode="auto">
            <a:xfrm>
              <a:off x="2900" y="2146"/>
              <a:ext cx="220" cy="232"/>
            </a:xfrm>
            <a:custGeom>
              <a:avLst/>
              <a:gdLst>
                <a:gd name="T0" fmla="*/ 182 w 220"/>
                <a:gd name="T1" fmla="*/ 52 h 232"/>
                <a:gd name="T2" fmla="*/ 182 w 220"/>
                <a:gd name="T3" fmla="*/ 59 h 232"/>
                <a:gd name="T4" fmla="*/ 182 w 220"/>
                <a:gd name="T5" fmla="*/ 59 h 232"/>
                <a:gd name="T6" fmla="*/ 182 w 220"/>
                <a:gd name="T7" fmla="*/ 100 h 232"/>
                <a:gd name="T8" fmla="*/ 180 w 220"/>
                <a:gd name="T9" fmla="*/ 109 h 232"/>
                <a:gd name="T10" fmla="*/ 180 w 220"/>
                <a:gd name="T11" fmla="*/ 128 h 232"/>
                <a:gd name="T12" fmla="*/ 180 w 220"/>
                <a:gd name="T13" fmla="*/ 154 h 232"/>
                <a:gd name="T14" fmla="*/ 199 w 220"/>
                <a:gd name="T15" fmla="*/ 154 h 232"/>
                <a:gd name="T16" fmla="*/ 199 w 220"/>
                <a:gd name="T17" fmla="*/ 189 h 232"/>
                <a:gd name="T18" fmla="*/ 199 w 220"/>
                <a:gd name="T19" fmla="*/ 199 h 232"/>
                <a:gd name="T20" fmla="*/ 196 w 220"/>
                <a:gd name="T21" fmla="*/ 218 h 232"/>
                <a:gd name="T22" fmla="*/ 196 w 220"/>
                <a:gd name="T23" fmla="*/ 227 h 232"/>
                <a:gd name="T24" fmla="*/ 161 w 220"/>
                <a:gd name="T25" fmla="*/ 225 h 232"/>
                <a:gd name="T26" fmla="*/ 163 w 220"/>
                <a:gd name="T27" fmla="*/ 222 h 232"/>
                <a:gd name="T28" fmla="*/ 144 w 220"/>
                <a:gd name="T29" fmla="*/ 220 h 232"/>
                <a:gd name="T30" fmla="*/ 144 w 220"/>
                <a:gd name="T31" fmla="*/ 213 h 232"/>
                <a:gd name="T32" fmla="*/ 135 w 220"/>
                <a:gd name="T33" fmla="*/ 213 h 232"/>
                <a:gd name="T34" fmla="*/ 135 w 220"/>
                <a:gd name="T35" fmla="*/ 203 h 232"/>
                <a:gd name="T36" fmla="*/ 116 w 220"/>
                <a:gd name="T37" fmla="*/ 201 h 232"/>
                <a:gd name="T38" fmla="*/ 116 w 220"/>
                <a:gd name="T39" fmla="*/ 194 h 232"/>
                <a:gd name="T40" fmla="*/ 106 w 220"/>
                <a:gd name="T41" fmla="*/ 194 h 232"/>
                <a:gd name="T42" fmla="*/ 106 w 220"/>
                <a:gd name="T43" fmla="*/ 232 h 232"/>
                <a:gd name="T44" fmla="*/ 52 w 220"/>
                <a:gd name="T45" fmla="*/ 229 h 232"/>
                <a:gd name="T46" fmla="*/ 52 w 220"/>
                <a:gd name="T47" fmla="*/ 182 h 232"/>
                <a:gd name="T48" fmla="*/ 26 w 220"/>
                <a:gd name="T49" fmla="*/ 180 h 232"/>
                <a:gd name="T50" fmla="*/ 26 w 220"/>
                <a:gd name="T51" fmla="*/ 180 h 232"/>
                <a:gd name="T52" fmla="*/ 26 w 220"/>
                <a:gd name="T53" fmla="*/ 126 h 232"/>
                <a:gd name="T54" fmla="*/ 0 w 220"/>
                <a:gd name="T55" fmla="*/ 126 h 232"/>
                <a:gd name="T56" fmla="*/ 0 w 220"/>
                <a:gd name="T57" fmla="*/ 123 h 232"/>
                <a:gd name="T58" fmla="*/ 0 w 220"/>
                <a:gd name="T59" fmla="*/ 71 h 232"/>
                <a:gd name="T60" fmla="*/ 52 w 220"/>
                <a:gd name="T61" fmla="*/ 71 h 232"/>
                <a:gd name="T62" fmla="*/ 54 w 220"/>
                <a:gd name="T63" fmla="*/ 71 h 232"/>
                <a:gd name="T64" fmla="*/ 57 w 220"/>
                <a:gd name="T65" fmla="*/ 36 h 232"/>
                <a:gd name="T66" fmla="*/ 111 w 220"/>
                <a:gd name="T67" fmla="*/ 38 h 232"/>
                <a:gd name="T68" fmla="*/ 111 w 220"/>
                <a:gd name="T69" fmla="*/ 19 h 232"/>
                <a:gd name="T70" fmla="*/ 125 w 220"/>
                <a:gd name="T71" fmla="*/ 19 h 232"/>
                <a:gd name="T72" fmla="*/ 128 w 220"/>
                <a:gd name="T73" fmla="*/ 19 h 232"/>
                <a:gd name="T74" fmla="*/ 137 w 220"/>
                <a:gd name="T75" fmla="*/ 19 h 232"/>
                <a:gd name="T76" fmla="*/ 139 w 220"/>
                <a:gd name="T77" fmla="*/ 19 h 232"/>
                <a:gd name="T78" fmla="*/ 147 w 220"/>
                <a:gd name="T79" fmla="*/ 19 h 232"/>
                <a:gd name="T80" fmla="*/ 149 w 220"/>
                <a:gd name="T81" fmla="*/ 17 h 232"/>
                <a:gd name="T82" fmla="*/ 149 w 220"/>
                <a:gd name="T83" fmla="*/ 3 h 232"/>
                <a:gd name="T84" fmla="*/ 165 w 220"/>
                <a:gd name="T85" fmla="*/ 3 h 232"/>
                <a:gd name="T86" fmla="*/ 165 w 220"/>
                <a:gd name="T87" fmla="*/ 0 h 232"/>
                <a:gd name="T88" fmla="*/ 220 w 220"/>
                <a:gd name="T89" fmla="*/ 3 h 232"/>
                <a:gd name="T90" fmla="*/ 220 w 220"/>
                <a:gd name="T91" fmla="*/ 3 h 232"/>
                <a:gd name="T92" fmla="*/ 220 w 220"/>
                <a:gd name="T93" fmla="*/ 7 h 232"/>
                <a:gd name="T94" fmla="*/ 220 w 220"/>
                <a:gd name="T95" fmla="*/ 24 h 232"/>
                <a:gd name="T96" fmla="*/ 220 w 220"/>
                <a:gd name="T97" fmla="*/ 26 h 232"/>
                <a:gd name="T98" fmla="*/ 220 w 220"/>
                <a:gd name="T99" fmla="*/ 55 h 232"/>
                <a:gd name="T100" fmla="*/ 220 w 220"/>
                <a:gd name="T101" fmla="*/ 55 h 2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20"/>
                <a:gd name="T154" fmla="*/ 0 h 232"/>
                <a:gd name="T155" fmla="*/ 220 w 220"/>
                <a:gd name="T156" fmla="*/ 232 h 23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20" h="232">
                  <a:moveTo>
                    <a:pt x="220" y="55"/>
                  </a:moveTo>
                  <a:lnTo>
                    <a:pt x="182" y="52"/>
                  </a:lnTo>
                  <a:lnTo>
                    <a:pt x="182" y="59"/>
                  </a:lnTo>
                  <a:lnTo>
                    <a:pt x="182" y="100"/>
                  </a:lnTo>
                  <a:lnTo>
                    <a:pt x="180" y="109"/>
                  </a:lnTo>
                  <a:lnTo>
                    <a:pt x="180" y="128"/>
                  </a:lnTo>
                  <a:lnTo>
                    <a:pt x="180" y="154"/>
                  </a:lnTo>
                  <a:lnTo>
                    <a:pt x="199" y="154"/>
                  </a:lnTo>
                  <a:lnTo>
                    <a:pt x="199" y="189"/>
                  </a:lnTo>
                  <a:lnTo>
                    <a:pt x="199" y="199"/>
                  </a:lnTo>
                  <a:lnTo>
                    <a:pt x="196" y="218"/>
                  </a:lnTo>
                  <a:lnTo>
                    <a:pt x="196" y="227"/>
                  </a:lnTo>
                  <a:lnTo>
                    <a:pt x="161" y="225"/>
                  </a:lnTo>
                  <a:lnTo>
                    <a:pt x="163" y="222"/>
                  </a:lnTo>
                  <a:lnTo>
                    <a:pt x="144" y="220"/>
                  </a:lnTo>
                  <a:lnTo>
                    <a:pt x="144" y="213"/>
                  </a:lnTo>
                  <a:lnTo>
                    <a:pt x="135" y="213"/>
                  </a:lnTo>
                  <a:lnTo>
                    <a:pt x="135" y="203"/>
                  </a:lnTo>
                  <a:lnTo>
                    <a:pt x="116" y="201"/>
                  </a:lnTo>
                  <a:lnTo>
                    <a:pt x="116" y="194"/>
                  </a:lnTo>
                  <a:lnTo>
                    <a:pt x="106" y="194"/>
                  </a:lnTo>
                  <a:lnTo>
                    <a:pt x="106" y="232"/>
                  </a:lnTo>
                  <a:lnTo>
                    <a:pt x="52" y="229"/>
                  </a:lnTo>
                  <a:lnTo>
                    <a:pt x="52" y="182"/>
                  </a:lnTo>
                  <a:lnTo>
                    <a:pt x="26" y="180"/>
                  </a:lnTo>
                  <a:lnTo>
                    <a:pt x="26" y="126"/>
                  </a:lnTo>
                  <a:lnTo>
                    <a:pt x="0" y="126"/>
                  </a:lnTo>
                  <a:lnTo>
                    <a:pt x="0" y="123"/>
                  </a:lnTo>
                  <a:lnTo>
                    <a:pt x="0" y="71"/>
                  </a:lnTo>
                  <a:lnTo>
                    <a:pt x="52" y="71"/>
                  </a:lnTo>
                  <a:lnTo>
                    <a:pt x="54" y="71"/>
                  </a:lnTo>
                  <a:lnTo>
                    <a:pt x="57" y="36"/>
                  </a:lnTo>
                  <a:lnTo>
                    <a:pt x="111" y="38"/>
                  </a:lnTo>
                  <a:lnTo>
                    <a:pt x="111" y="19"/>
                  </a:lnTo>
                  <a:lnTo>
                    <a:pt x="125" y="19"/>
                  </a:lnTo>
                  <a:lnTo>
                    <a:pt x="128" y="19"/>
                  </a:lnTo>
                  <a:lnTo>
                    <a:pt x="137" y="19"/>
                  </a:lnTo>
                  <a:lnTo>
                    <a:pt x="139" y="19"/>
                  </a:lnTo>
                  <a:lnTo>
                    <a:pt x="147" y="19"/>
                  </a:lnTo>
                  <a:lnTo>
                    <a:pt x="149" y="17"/>
                  </a:lnTo>
                  <a:lnTo>
                    <a:pt x="149" y="3"/>
                  </a:lnTo>
                  <a:lnTo>
                    <a:pt x="165" y="3"/>
                  </a:lnTo>
                  <a:lnTo>
                    <a:pt x="165" y="0"/>
                  </a:lnTo>
                  <a:lnTo>
                    <a:pt x="220" y="3"/>
                  </a:lnTo>
                  <a:lnTo>
                    <a:pt x="220" y="7"/>
                  </a:lnTo>
                  <a:lnTo>
                    <a:pt x="220" y="24"/>
                  </a:lnTo>
                  <a:lnTo>
                    <a:pt x="220" y="26"/>
                  </a:lnTo>
                  <a:lnTo>
                    <a:pt x="220" y="55"/>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67" name="Freeform 2547"/>
            <p:cNvSpPr>
              <a:spLocks/>
            </p:cNvSpPr>
            <p:nvPr/>
          </p:nvSpPr>
          <p:spPr bwMode="auto">
            <a:xfrm>
              <a:off x="2352" y="2153"/>
              <a:ext cx="227" cy="244"/>
            </a:xfrm>
            <a:custGeom>
              <a:avLst/>
              <a:gdLst>
                <a:gd name="T0" fmla="*/ 45 w 227"/>
                <a:gd name="T1" fmla="*/ 3 h 244"/>
                <a:gd name="T2" fmla="*/ 161 w 227"/>
                <a:gd name="T3" fmla="*/ 10 h 244"/>
                <a:gd name="T4" fmla="*/ 177 w 227"/>
                <a:gd name="T5" fmla="*/ 12 h 244"/>
                <a:gd name="T6" fmla="*/ 182 w 227"/>
                <a:gd name="T7" fmla="*/ 8 h 244"/>
                <a:gd name="T8" fmla="*/ 182 w 227"/>
                <a:gd name="T9" fmla="*/ 12 h 244"/>
                <a:gd name="T10" fmla="*/ 182 w 227"/>
                <a:gd name="T11" fmla="*/ 12 h 244"/>
                <a:gd name="T12" fmla="*/ 180 w 227"/>
                <a:gd name="T13" fmla="*/ 19 h 244"/>
                <a:gd name="T14" fmla="*/ 177 w 227"/>
                <a:gd name="T15" fmla="*/ 52 h 244"/>
                <a:gd name="T16" fmla="*/ 177 w 227"/>
                <a:gd name="T17" fmla="*/ 67 h 244"/>
                <a:gd name="T18" fmla="*/ 213 w 227"/>
                <a:gd name="T19" fmla="*/ 69 h 244"/>
                <a:gd name="T20" fmla="*/ 210 w 227"/>
                <a:gd name="T21" fmla="*/ 126 h 244"/>
                <a:gd name="T22" fmla="*/ 220 w 227"/>
                <a:gd name="T23" fmla="*/ 126 h 244"/>
                <a:gd name="T24" fmla="*/ 227 w 227"/>
                <a:gd name="T25" fmla="*/ 126 h 244"/>
                <a:gd name="T26" fmla="*/ 225 w 227"/>
                <a:gd name="T27" fmla="*/ 180 h 244"/>
                <a:gd name="T28" fmla="*/ 168 w 227"/>
                <a:gd name="T29" fmla="*/ 178 h 244"/>
                <a:gd name="T30" fmla="*/ 165 w 227"/>
                <a:gd name="T31" fmla="*/ 213 h 244"/>
                <a:gd name="T32" fmla="*/ 106 w 227"/>
                <a:gd name="T33" fmla="*/ 211 h 244"/>
                <a:gd name="T34" fmla="*/ 106 w 227"/>
                <a:gd name="T35" fmla="*/ 237 h 244"/>
                <a:gd name="T36" fmla="*/ 54 w 227"/>
                <a:gd name="T37" fmla="*/ 234 h 244"/>
                <a:gd name="T38" fmla="*/ 52 w 227"/>
                <a:gd name="T39" fmla="*/ 244 h 244"/>
                <a:gd name="T40" fmla="*/ 7 w 227"/>
                <a:gd name="T41" fmla="*/ 239 h 244"/>
                <a:gd name="T42" fmla="*/ 0 w 227"/>
                <a:gd name="T43" fmla="*/ 239 h 244"/>
                <a:gd name="T44" fmla="*/ 0 w 227"/>
                <a:gd name="T45" fmla="*/ 227 h 244"/>
                <a:gd name="T46" fmla="*/ 5 w 227"/>
                <a:gd name="T47" fmla="*/ 185 h 244"/>
                <a:gd name="T48" fmla="*/ 3 w 227"/>
                <a:gd name="T49" fmla="*/ 185 h 244"/>
                <a:gd name="T50" fmla="*/ 10 w 227"/>
                <a:gd name="T51" fmla="*/ 74 h 244"/>
                <a:gd name="T52" fmla="*/ 19 w 227"/>
                <a:gd name="T53" fmla="*/ 76 h 244"/>
                <a:gd name="T54" fmla="*/ 21 w 227"/>
                <a:gd name="T55" fmla="*/ 50 h 244"/>
                <a:gd name="T56" fmla="*/ 24 w 227"/>
                <a:gd name="T57" fmla="*/ 19 h 244"/>
                <a:gd name="T58" fmla="*/ 14 w 227"/>
                <a:gd name="T59" fmla="*/ 19 h 244"/>
                <a:gd name="T60" fmla="*/ 14 w 227"/>
                <a:gd name="T61" fmla="*/ 0 h 244"/>
                <a:gd name="T62" fmla="*/ 28 w 227"/>
                <a:gd name="T63" fmla="*/ 3 h 244"/>
                <a:gd name="T64" fmla="*/ 28 w 227"/>
                <a:gd name="T65" fmla="*/ 3 h 2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7"/>
                <a:gd name="T100" fmla="*/ 0 h 244"/>
                <a:gd name="T101" fmla="*/ 227 w 227"/>
                <a:gd name="T102" fmla="*/ 244 h 2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7" h="244">
                  <a:moveTo>
                    <a:pt x="28" y="3"/>
                  </a:moveTo>
                  <a:lnTo>
                    <a:pt x="45" y="3"/>
                  </a:lnTo>
                  <a:lnTo>
                    <a:pt x="161" y="10"/>
                  </a:lnTo>
                  <a:lnTo>
                    <a:pt x="177" y="12"/>
                  </a:lnTo>
                  <a:lnTo>
                    <a:pt x="182" y="8"/>
                  </a:lnTo>
                  <a:lnTo>
                    <a:pt x="182" y="12"/>
                  </a:lnTo>
                  <a:lnTo>
                    <a:pt x="180" y="19"/>
                  </a:lnTo>
                  <a:lnTo>
                    <a:pt x="177" y="52"/>
                  </a:lnTo>
                  <a:lnTo>
                    <a:pt x="177" y="67"/>
                  </a:lnTo>
                  <a:lnTo>
                    <a:pt x="213" y="69"/>
                  </a:lnTo>
                  <a:lnTo>
                    <a:pt x="210" y="126"/>
                  </a:lnTo>
                  <a:lnTo>
                    <a:pt x="220" y="126"/>
                  </a:lnTo>
                  <a:lnTo>
                    <a:pt x="227" y="126"/>
                  </a:lnTo>
                  <a:lnTo>
                    <a:pt x="225" y="180"/>
                  </a:lnTo>
                  <a:lnTo>
                    <a:pt x="168" y="178"/>
                  </a:lnTo>
                  <a:lnTo>
                    <a:pt x="165" y="213"/>
                  </a:lnTo>
                  <a:lnTo>
                    <a:pt x="106" y="211"/>
                  </a:lnTo>
                  <a:lnTo>
                    <a:pt x="106" y="237"/>
                  </a:lnTo>
                  <a:lnTo>
                    <a:pt x="54" y="234"/>
                  </a:lnTo>
                  <a:lnTo>
                    <a:pt x="52" y="244"/>
                  </a:lnTo>
                  <a:lnTo>
                    <a:pt x="7" y="239"/>
                  </a:lnTo>
                  <a:lnTo>
                    <a:pt x="0" y="239"/>
                  </a:lnTo>
                  <a:lnTo>
                    <a:pt x="0" y="227"/>
                  </a:lnTo>
                  <a:lnTo>
                    <a:pt x="5" y="185"/>
                  </a:lnTo>
                  <a:lnTo>
                    <a:pt x="3" y="185"/>
                  </a:lnTo>
                  <a:lnTo>
                    <a:pt x="10" y="74"/>
                  </a:lnTo>
                  <a:lnTo>
                    <a:pt x="19" y="76"/>
                  </a:lnTo>
                  <a:lnTo>
                    <a:pt x="21" y="50"/>
                  </a:lnTo>
                  <a:lnTo>
                    <a:pt x="24" y="19"/>
                  </a:lnTo>
                  <a:lnTo>
                    <a:pt x="14" y="19"/>
                  </a:lnTo>
                  <a:lnTo>
                    <a:pt x="14" y="0"/>
                  </a:lnTo>
                  <a:lnTo>
                    <a:pt x="28" y="3"/>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68" name="Freeform 2548"/>
            <p:cNvSpPr>
              <a:spLocks/>
            </p:cNvSpPr>
            <p:nvPr/>
          </p:nvSpPr>
          <p:spPr bwMode="auto">
            <a:xfrm>
              <a:off x="2529" y="2161"/>
              <a:ext cx="213" cy="238"/>
            </a:xfrm>
            <a:custGeom>
              <a:avLst/>
              <a:gdLst>
                <a:gd name="T0" fmla="*/ 26 w 213"/>
                <a:gd name="T1" fmla="*/ 2 h 238"/>
                <a:gd name="T2" fmla="*/ 26 w 213"/>
                <a:gd name="T3" fmla="*/ 4 h 238"/>
                <a:gd name="T4" fmla="*/ 40 w 213"/>
                <a:gd name="T5" fmla="*/ 7 h 238"/>
                <a:gd name="T6" fmla="*/ 48 w 213"/>
                <a:gd name="T7" fmla="*/ 7 h 238"/>
                <a:gd name="T8" fmla="*/ 55 w 213"/>
                <a:gd name="T9" fmla="*/ 7 h 238"/>
                <a:gd name="T10" fmla="*/ 59 w 213"/>
                <a:gd name="T11" fmla="*/ 7 h 238"/>
                <a:gd name="T12" fmla="*/ 64 w 213"/>
                <a:gd name="T13" fmla="*/ 9 h 238"/>
                <a:gd name="T14" fmla="*/ 78 w 213"/>
                <a:gd name="T15" fmla="*/ 9 h 238"/>
                <a:gd name="T16" fmla="*/ 81 w 213"/>
                <a:gd name="T17" fmla="*/ 9 h 238"/>
                <a:gd name="T18" fmla="*/ 114 w 213"/>
                <a:gd name="T19" fmla="*/ 11 h 238"/>
                <a:gd name="T20" fmla="*/ 147 w 213"/>
                <a:gd name="T21" fmla="*/ 14 h 238"/>
                <a:gd name="T22" fmla="*/ 149 w 213"/>
                <a:gd name="T23" fmla="*/ 14 h 238"/>
                <a:gd name="T24" fmla="*/ 149 w 213"/>
                <a:gd name="T25" fmla="*/ 16 h 238"/>
                <a:gd name="T26" fmla="*/ 144 w 213"/>
                <a:gd name="T27" fmla="*/ 68 h 238"/>
                <a:gd name="T28" fmla="*/ 163 w 213"/>
                <a:gd name="T29" fmla="*/ 70 h 238"/>
                <a:gd name="T30" fmla="*/ 192 w 213"/>
                <a:gd name="T31" fmla="*/ 70 h 238"/>
                <a:gd name="T32" fmla="*/ 189 w 213"/>
                <a:gd name="T33" fmla="*/ 80 h 238"/>
                <a:gd name="T34" fmla="*/ 189 w 213"/>
                <a:gd name="T35" fmla="*/ 101 h 238"/>
                <a:gd name="T36" fmla="*/ 187 w 213"/>
                <a:gd name="T37" fmla="*/ 127 h 238"/>
                <a:gd name="T38" fmla="*/ 213 w 213"/>
                <a:gd name="T39" fmla="*/ 129 h 238"/>
                <a:gd name="T40" fmla="*/ 210 w 213"/>
                <a:gd name="T41" fmla="*/ 165 h 238"/>
                <a:gd name="T42" fmla="*/ 210 w 213"/>
                <a:gd name="T43" fmla="*/ 184 h 238"/>
                <a:gd name="T44" fmla="*/ 206 w 213"/>
                <a:gd name="T45" fmla="*/ 238 h 238"/>
                <a:gd name="T46" fmla="*/ 203 w 213"/>
                <a:gd name="T47" fmla="*/ 238 h 238"/>
                <a:gd name="T48" fmla="*/ 151 w 213"/>
                <a:gd name="T49" fmla="*/ 236 h 238"/>
                <a:gd name="T50" fmla="*/ 149 w 213"/>
                <a:gd name="T51" fmla="*/ 236 h 238"/>
                <a:gd name="T52" fmla="*/ 99 w 213"/>
                <a:gd name="T53" fmla="*/ 231 h 238"/>
                <a:gd name="T54" fmla="*/ 99 w 213"/>
                <a:gd name="T55" fmla="*/ 212 h 238"/>
                <a:gd name="T56" fmla="*/ 92 w 213"/>
                <a:gd name="T57" fmla="*/ 212 h 238"/>
                <a:gd name="T58" fmla="*/ 45 w 213"/>
                <a:gd name="T59" fmla="*/ 210 h 238"/>
                <a:gd name="T60" fmla="*/ 48 w 213"/>
                <a:gd name="T61" fmla="*/ 172 h 238"/>
                <a:gd name="T62" fmla="*/ 50 w 213"/>
                <a:gd name="T63" fmla="*/ 118 h 238"/>
                <a:gd name="T64" fmla="*/ 43 w 213"/>
                <a:gd name="T65" fmla="*/ 118 h 238"/>
                <a:gd name="T66" fmla="*/ 33 w 213"/>
                <a:gd name="T67" fmla="*/ 118 h 238"/>
                <a:gd name="T68" fmla="*/ 36 w 213"/>
                <a:gd name="T69" fmla="*/ 61 h 238"/>
                <a:gd name="T70" fmla="*/ 0 w 213"/>
                <a:gd name="T71" fmla="*/ 59 h 238"/>
                <a:gd name="T72" fmla="*/ 0 w 213"/>
                <a:gd name="T73" fmla="*/ 44 h 238"/>
                <a:gd name="T74" fmla="*/ 3 w 213"/>
                <a:gd name="T75" fmla="*/ 11 h 238"/>
                <a:gd name="T76" fmla="*/ 5 w 213"/>
                <a:gd name="T77" fmla="*/ 4 h 238"/>
                <a:gd name="T78" fmla="*/ 5 w 213"/>
                <a:gd name="T79" fmla="*/ 4 h 238"/>
                <a:gd name="T80" fmla="*/ 5 w 213"/>
                <a:gd name="T81" fmla="*/ 0 h 238"/>
                <a:gd name="T82" fmla="*/ 5 w 213"/>
                <a:gd name="T83" fmla="*/ 0 h 23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3"/>
                <a:gd name="T127" fmla="*/ 0 h 238"/>
                <a:gd name="T128" fmla="*/ 213 w 213"/>
                <a:gd name="T129" fmla="*/ 238 h 23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3" h="238">
                  <a:moveTo>
                    <a:pt x="5" y="0"/>
                  </a:moveTo>
                  <a:lnTo>
                    <a:pt x="26" y="2"/>
                  </a:lnTo>
                  <a:lnTo>
                    <a:pt x="26" y="4"/>
                  </a:lnTo>
                  <a:lnTo>
                    <a:pt x="40" y="7"/>
                  </a:lnTo>
                  <a:lnTo>
                    <a:pt x="48" y="7"/>
                  </a:lnTo>
                  <a:lnTo>
                    <a:pt x="55" y="7"/>
                  </a:lnTo>
                  <a:lnTo>
                    <a:pt x="59" y="7"/>
                  </a:lnTo>
                  <a:lnTo>
                    <a:pt x="64" y="9"/>
                  </a:lnTo>
                  <a:lnTo>
                    <a:pt x="78" y="9"/>
                  </a:lnTo>
                  <a:lnTo>
                    <a:pt x="81" y="9"/>
                  </a:lnTo>
                  <a:lnTo>
                    <a:pt x="114" y="11"/>
                  </a:lnTo>
                  <a:lnTo>
                    <a:pt x="147" y="14"/>
                  </a:lnTo>
                  <a:lnTo>
                    <a:pt x="149" y="14"/>
                  </a:lnTo>
                  <a:lnTo>
                    <a:pt x="149" y="16"/>
                  </a:lnTo>
                  <a:lnTo>
                    <a:pt x="144" y="68"/>
                  </a:lnTo>
                  <a:lnTo>
                    <a:pt x="163" y="70"/>
                  </a:lnTo>
                  <a:lnTo>
                    <a:pt x="192" y="70"/>
                  </a:lnTo>
                  <a:lnTo>
                    <a:pt x="189" y="80"/>
                  </a:lnTo>
                  <a:lnTo>
                    <a:pt x="189" y="101"/>
                  </a:lnTo>
                  <a:lnTo>
                    <a:pt x="187" y="127"/>
                  </a:lnTo>
                  <a:lnTo>
                    <a:pt x="213" y="129"/>
                  </a:lnTo>
                  <a:lnTo>
                    <a:pt x="210" y="165"/>
                  </a:lnTo>
                  <a:lnTo>
                    <a:pt x="210" y="184"/>
                  </a:lnTo>
                  <a:lnTo>
                    <a:pt x="206" y="238"/>
                  </a:lnTo>
                  <a:lnTo>
                    <a:pt x="203" y="238"/>
                  </a:lnTo>
                  <a:lnTo>
                    <a:pt x="151" y="236"/>
                  </a:lnTo>
                  <a:lnTo>
                    <a:pt x="149" y="236"/>
                  </a:lnTo>
                  <a:lnTo>
                    <a:pt x="99" y="231"/>
                  </a:lnTo>
                  <a:lnTo>
                    <a:pt x="99" y="212"/>
                  </a:lnTo>
                  <a:lnTo>
                    <a:pt x="92" y="212"/>
                  </a:lnTo>
                  <a:lnTo>
                    <a:pt x="45" y="210"/>
                  </a:lnTo>
                  <a:lnTo>
                    <a:pt x="48" y="172"/>
                  </a:lnTo>
                  <a:lnTo>
                    <a:pt x="50" y="118"/>
                  </a:lnTo>
                  <a:lnTo>
                    <a:pt x="43" y="118"/>
                  </a:lnTo>
                  <a:lnTo>
                    <a:pt x="33" y="118"/>
                  </a:lnTo>
                  <a:lnTo>
                    <a:pt x="36" y="61"/>
                  </a:lnTo>
                  <a:lnTo>
                    <a:pt x="0" y="59"/>
                  </a:lnTo>
                  <a:lnTo>
                    <a:pt x="0" y="44"/>
                  </a:lnTo>
                  <a:lnTo>
                    <a:pt x="3" y="11"/>
                  </a:lnTo>
                  <a:lnTo>
                    <a:pt x="5" y="4"/>
                  </a:lnTo>
                  <a:lnTo>
                    <a:pt x="5" y="0"/>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69" name="Freeform 2549"/>
            <p:cNvSpPr>
              <a:spLocks/>
            </p:cNvSpPr>
            <p:nvPr/>
          </p:nvSpPr>
          <p:spPr bwMode="auto">
            <a:xfrm>
              <a:off x="1568" y="2165"/>
              <a:ext cx="208" cy="218"/>
            </a:xfrm>
            <a:custGeom>
              <a:avLst/>
              <a:gdLst>
                <a:gd name="T0" fmla="*/ 0 w 208"/>
                <a:gd name="T1" fmla="*/ 5 h 218"/>
                <a:gd name="T2" fmla="*/ 87 w 208"/>
                <a:gd name="T3" fmla="*/ 0 h 218"/>
                <a:gd name="T4" fmla="*/ 87 w 208"/>
                <a:gd name="T5" fmla="*/ 0 h 218"/>
                <a:gd name="T6" fmla="*/ 154 w 208"/>
                <a:gd name="T7" fmla="*/ 0 h 218"/>
                <a:gd name="T8" fmla="*/ 154 w 208"/>
                <a:gd name="T9" fmla="*/ 0 h 218"/>
                <a:gd name="T10" fmla="*/ 154 w 208"/>
                <a:gd name="T11" fmla="*/ 19 h 218"/>
                <a:gd name="T12" fmla="*/ 154 w 208"/>
                <a:gd name="T13" fmla="*/ 19 h 218"/>
                <a:gd name="T14" fmla="*/ 151 w 208"/>
                <a:gd name="T15" fmla="*/ 24 h 218"/>
                <a:gd name="T16" fmla="*/ 151 w 208"/>
                <a:gd name="T17" fmla="*/ 24 h 218"/>
                <a:gd name="T18" fmla="*/ 208 w 208"/>
                <a:gd name="T19" fmla="*/ 29 h 218"/>
                <a:gd name="T20" fmla="*/ 208 w 208"/>
                <a:gd name="T21" fmla="*/ 29 h 218"/>
                <a:gd name="T22" fmla="*/ 205 w 208"/>
                <a:gd name="T23" fmla="*/ 45 h 218"/>
                <a:gd name="T24" fmla="*/ 205 w 208"/>
                <a:gd name="T25" fmla="*/ 45 h 218"/>
                <a:gd name="T26" fmla="*/ 205 w 208"/>
                <a:gd name="T27" fmla="*/ 50 h 218"/>
                <a:gd name="T28" fmla="*/ 205 w 208"/>
                <a:gd name="T29" fmla="*/ 50 h 218"/>
                <a:gd name="T30" fmla="*/ 205 w 208"/>
                <a:gd name="T31" fmla="*/ 55 h 218"/>
                <a:gd name="T32" fmla="*/ 205 w 208"/>
                <a:gd name="T33" fmla="*/ 55 h 218"/>
                <a:gd name="T34" fmla="*/ 203 w 208"/>
                <a:gd name="T35" fmla="*/ 55 h 218"/>
                <a:gd name="T36" fmla="*/ 203 w 208"/>
                <a:gd name="T37" fmla="*/ 55 h 218"/>
                <a:gd name="T38" fmla="*/ 187 w 208"/>
                <a:gd name="T39" fmla="*/ 55 h 218"/>
                <a:gd name="T40" fmla="*/ 187 w 208"/>
                <a:gd name="T41" fmla="*/ 55 h 218"/>
                <a:gd name="T42" fmla="*/ 184 w 208"/>
                <a:gd name="T43" fmla="*/ 81 h 218"/>
                <a:gd name="T44" fmla="*/ 184 w 208"/>
                <a:gd name="T45" fmla="*/ 81 h 218"/>
                <a:gd name="T46" fmla="*/ 184 w 208"/>
                <a:gd name="T47" fmla="*/ 95 h 218"/>
                <a:gd name="T48" fmla="*/ 184 w 208"/>
                <a:gd name="T49" fmla="*/ 95 h 218"/>
                <a:gd name="T50" fmla="*/ 184 w 208"/>
                <a:gd name="T51" fmla="*/ 99 h 218"/>
                <a:gd name="T52" fmla="*/ 184 w 208"/>
                <a:gd name="T53" fmla="*/ 99 h 218"/>
                <a:gd name="T54" fmla="*/ 177 w 208"/>
                <a:gd name="T55" fmla="*/ 184 h 218"/>
                <a:gd name="T56" fmla="*/ 177 w 208"/>
                <a:gd name="T57" fmla="*/ 184 h 218"/>
                <a:gd name="T58" fmla="*/ 177 w 208"/>
                <a:gd name="T59" fmla="*/ 187 h 218"/>
                <a:gd name="T60" fmla="*/ 177 w 208"/>
                <a:gd name="T61" fmla="*/ 187 h 218"/>
                <a:gd name="T62" fmla="*/ 179 w 208"/>
                <a:gd name="T63" fmla="*/ 187 h 218"/>
                <a:gd name="T64" fmla="*/ 179 w 208"/>
                <a:gd name="T65" fmla="*/ 187 h 218"/>
                <a:gd name="T66" fmla="*/ 177 w 208"/>
                <a:gd name="T67" fmla="*/ 218 h 218"/>
                <a:gd name="T68" fmla="*/ 177 w 208"/>
                <a:gd name="T69" fmla="*/ 218 h 218"/>
                <a:gd name="T70" fmla="*/ 92 w 208"/>
                <a:gd name="T71" fmla="*/ 208 h 218"/>
                <a:gd name="T72" fmla="*/ 92 w 208"/>
                <a:gd name="T73" fmla="*/ 208 h 218"/>
                <a:gd name="T74" fmla="*/ 57 w 208"/>
                <a:gd name="T75" fmla="*/ 208 h 218"/>
                <a:gd name="T76" fmla="*/ 57 w 208"/>
                <a:gd name="T77" fmla="*/ 208 h 218"/>
                <a:gd name="T78" fmla="*/ 52 w 208"/>
                <a:gd name="T79" fmla="*/ 208 h 218"/>
                <a:gd name="T80" fmla="*/ 52 w 208"/>
                <a:gd name="T81" fmla="*/ 208 h 218"/>
                <a:gd name="T82" fmla="*/ 2 w 208"/>
                <a:gd name="T83" fmla="*/ 208 h 218"/>
                <a:gd name="T84" fmla="*/ 2 w 208"/>
                <a:gd name="T85" fmla="*/ 208 h 218"/>
                <a:gd name="T86" fmla="*/ 2 w 208"/>
                <a:gd name="T87" fmla="*/ 168 h 218"/>
                <a:gd name="T88" fmla="*/ 2 w 208"/>
                <a:gd name="T89" fmla="*/ 168 h 218"/>
                <a:gd name="T90" fmla="*/ 0 w 208"/>
                <a:gd name="T91" fmla="*/ 5 h 218"/>
                <a:gd name="T92" fmla="*/ 0 w 208"/>
                <a:gd name="T93" fmla="*/ 5 h 218"/>
                <a:gd name="T94" fmla="*/ 0 w 208"/>
                <a:gd name="T95" fmla="*/ 5 h 218"/>
                <a:gd name="T96" fmla="*/ 0 w 208"/>
                <a:gd name="T97" fmla="*/ 5 h 2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8"/>
                <a:gd name="T148" fmla="*/ 0 h 218"/>
                <a:gd name="T149" fmla="*/ 208 w 208"/>
                <a:gd name="T150" fmla="*/ 218 h 2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8" h="218">
                  <a:moveTo>
                    <a:pt x="0" y="5"/>
                  </a:moveTo>
                  <a:lnTo>
                    <a:pt x="87" y="0"/>
                  </a:lnTo>
                  <a:lnTo>
                    <a:pt x="154" y="0"/>
                  </a:lnTo>
                  <a:lnTo>
                    <a:pt x="154" y="19"/>
                  </a:lnTo>
                  <a:lnTo>
                    <a:pt x="151" y="24"/>
                  </a:lnTo>
                  <a:lnTo>
                    <a:pt x="208" y="29"/>
                  </a:lnTo>
                  <a:lnTo>
                    <a:pt x="205" y="45"/>
                  </a:lnTo>
                  <a:lnTo>
                    <a:pt x="205" y="50"/>
                  </a:lnTo>
                  <a:lnTo>
                    <a:pt x="205" y="55"/>
                  </a:lnTo>
                  <a:lnTo>
                    <a:pt x="203" y="55"/>
                  </a:lnTo>
                  <a:lnTo>
                    <a:pt x="187" y="55"/>
                  </a:lnTo>
                  <a:lnTo>
                    <a:pt x="184" y="81"/>
                  </a:lnTo>
                  <a:lnTo>
                    <a:pt x="184" y="95"/>
                  </a:lnTo>
                  <a:lnTo>
                    <a:pt x="184" y="99"/>
                  </a:lnTo>
                  <a:lnTo>
                    <a:pt x="177" y="184"/>
                  </a:lnTo>
                  <a:lnTo>
                    <a:pt x="177" y="187"/>
                  </a:lnTo>
                  <a:lnTo>
                    <a:pt x="179" y="187"/>
                  </a:lnTo>
                  <a:lnTo>
                    <a:pt x="177" y="218"/>
                  </a:lnTo>
                  <a:lnTo>
                    <a:pt x="92" y="208"/>
                  </a:lnTo>
                  <a:lnTo>
                    <a:pt x="57" y="208"/>
                  </a:lnTo>
                  <a:lnTo>
                    <a:pt x="52" y="208"/>
                  </a:lnTo>
                  <a:lnTo>
                    <a:pt x="2" y="208"/>
                  </a:lnTo>
                  <a:lnTo>
                    <a:pt x="2" y="168"/>
                  </a:lnTo>
                  <a:lnTo>
                    <a:pt x="0" y="5"/>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70" name="Freeform 2550"/>
            <p:cNvSpPr>
              <a:spLocks/>
            </p:cNvSpPr>
            <p:nvPr/>
          </p:nvSpPr>
          <p:spPr bwMode="auto">
            <a:xfrm>
              <a:off x="1410" y="2170"/>
              <a:ext cx="160" cy="217"/>
            </a:xfrm>
            <a:custGeom>
              <a:avLst/>
              <a:gdLst>
                <a:gd name="T0" fmla="*/ 0 w 160"/>
                <a:gd name="T1" fmla="*/ 0 h 217"/>
                <a:gd name="T2" fmla="*/ 104 w 160"/>
                <a:gd name="T3" fmla="*/ 0 h 217"/>
                <a:gd name="T4" fmla="*/ 104 w 160"/>
                <a:gd name="T5" fmla="*/ 0 h 217"/>
                <a:gd name="T6" fmla="*/ 158 w 160"/>
                <a:gd name="T7" fmla="*/ 0 h 217"/>
                <a:gd name="T8" fmla="*/ 158 w 160"/>
                <a:gd name="T9" fmla="*/ 0 h 217"/>
                <a:gd name="T10" fmla="*/ 160 w 160"/>
                <a:gd name="T11" fmla="*/ 203 h 217"/>
                <a:gd name="T12" fmla="*/ 160 w 160"/>
                <a:gd name="T13" fmla="*/ 203 h 217"/>
                <a:gd name="T14" fmla="*/ 160 w 160"/>
                <a:gd name="T15" fmla="*/ 217 h 217"/>
                <a:gd name="T16" fmla="*/ 160 w 160"/>
                <a:gd name="T17" fmla="*/ 217 h 217"/>
                <a:gd name="T18" fmla="*/ 0 w 160"/>
                <a:gd name="T19" fmla="*/ 217 h 217"/>
                <a:gd name="T20" fmla="*/ 0 w 160"/>
                <a:gd name="T21" fmla="*/ 217 h 217"/>
                <a:gd name="T22" fmla="*/ 0 w 160"/>
                <a:gd name="T23" fmla="*/ 0 h 217"/>
                <a:gd name="T24" fmla="*/ 0 w 160"/>
                <a:gd name="T25" fmla="*/ 0 h 217"/>
                <a:gd name="T26" fmla="*/ 0 w 160"/>
                <a:gd name="T27" fmla="*/ 0 h 217"/>
                <a:gd name="T28" fmla="*/ 0 w 160"/>
                <a:gd name="T29" fmla="*/ 0 h 2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0"/>
                <a:gd name="T46" fmla="*/ 0 h 217"/>
                <a:gd name="T47" fmla="*/ 160 w 160"/>
                <a:gd name="T48" fmla="*/ 217 h 2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0" h="217">
                  <a:moveTo>
                    <a:pt x="0" y="0"/>
                  </a:moveTo>
                  <a:lnTo>
                    <a:pt x="104" y="0"/>
                  </a:lnTo>
                  <a:lnTo>
                    <a:pt x="158" y="0"/>
                  </a:lnTo>
                  <a:lnTo>
                    <a:pt x="160" y="203"/>
                  </a:lnTo>
                  <a:lnTo>
                    <a:pt x="160" y="217"/>
                  </a:lnTo>
                  <a:lnTo>
                    <a:pt x="0" y="217"/>
                  </a:lnTo>
                  <a:lnTo>
                    <a:pt x="0" y="0"/>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71" name="Freeform 2551"/>
            <p:cNvSpPr>
              <a:spLocks/>
            </p:cNvSpPr>
            <p:nvPr/>
          </p:nvSpPr>
          <p:spPr bwMode="auto">
            <a:xfrm>
              <a:off x="3080" y="2198"/>
              <a:ext cx="238" cy="208"/>
            </a:xfrm>
            <a:custGeom>
              <a:avLst/>
              <a:gdLst>
                <a:gd name="T0" fmla="*/ 92 w 238"/>
                <a:gd name="T1" fmla="*/ 3 h 208"/>
                <a:gd name="T2" fmla="*/ 144 w 238"/>
                <a:gd name="T3" fmla="*/ 7 h 208"/>
                <a:gd name="T4" fmla="*/ 158 w 238"/>
                <a:gd name="T5" fmla="*/ 10 h 208"/>
                <a:gd name="T6" fmla="*/ 238 w 238"/>
                <a:gd name="T7" fmla="*/ 15 h 208"/>
                <a:gd name="T8" fmla="*/ 236 w 238"/>
                <a:gd name="T9" fmla="*/ 17 h 208"/>
                <a:gd name="T10" fmla="*/ 236 w 238"/>
                <a:gd name="T11" fmla="*/ 22 h 208"/>
                <a:gd name="T12" fmla="*/ 236 w 238"/>
                <a:gd name="T13" fmla="*/ 29 h 208"/>
                <a:gd name="T14" fmla="*/ 236 w 238"/>
                <a:gd name="T15" fmla="*/ 38 h 208"/>
                <a:gd name="T16" fmla="*/ 236 w 238"/>
                <a:gd name="T17" fmla="*/ 43 h 208"/>
                <a:gd name="T18" fmla="*/ 231 w 238"/>
                <a:gd name="T19" fmla="*/ 50 h 208"/>
                <a:gd name="T20" fmla="*/ 229 w 238"/>
                <a:gd name="T21" fmla="*/ 50 h 208"/>
                <a:gd name="T22" fmla="*/ 222 w 238"/>
                <a:gd name="T23" fmla="*/ 57 h 208"/>
                <a:gd name="T24" fmla="*/ 217 w 238"/>
                <a:gd name="T25" fmla="*/ 62 h 208"/>
                <a:gd name="T26" fmla="*/ 215 w 238"/>
                <a:gd name="T27" fmla="*/ 66 h 208"/>
                <a:gd name="T28" fmla="*/ 217 w 238"/>
                <a:gd name="T29" fmla="*/ 76 h 208"/>
                <a:gd name="T30" fmla="*/ 222 w 238"/>
                <a:gd name="T31" fmla="*/ 78 h 208"/>
                <a:gd name="T32" fmla="*/ 224 w 238"/>
                <a:gd name="T33" fmla="*/ 81 h 208"/>
                <a:gd name="T34" fmla="*/ 226 w 238"/>
                <a:gd name="T35" fmla="*/ 85 h 208"/>
                <a:gd name="T36" fmla="*/ 231 w 238"/>
                <a:gd name="T37" fmla="*/ 92 h 208"/>
                <a:gd name="T38" fmla="*/ 233 w 238"/>
                <a:gd name="T39" fmla="*/ 100 h 208"/>
                <a:gd name="T40" fmla="*/ 231 w 238"/>
                <a:gd name="T41" fmla="*/ 104 h 208"/>
                <a:gd name="T42" fmla="*/ 231 w 238"/>
                <a:gd name="T43" fmla="*/ 107 h 208"/>
                <a:gd name="T44" fmla="*/ 224 w 238"/>
                <a:gd name="T45" fmla="*/ 109 h 208"/>
                <a:gd name="T46" fmla="*/ 222 w 238"/>
                <a:gd name="T47" fmla="*/ 111 h 208"/>
                <a:gd name="T48" fmla="*/ 219 w 238"/>
                <a:gd name="T49" fmla="*/ 114 h 208"/>
                <a:gd name="T50" fmla="*/ 217 w 238"/>
                <a:gd name="T51" fmla="*/ 116 h 208"/>
                <a:gd name="T52" fmla="*/ 217 w 238"/>
                <a:gd name="T53" fmla="*/ 121 h 208"/>
                <a:gd name="T54" fmla="*/ 217 w 238"/>
                <a:gd name="T55" fmla="*/ 128 h 208"/>
                <a:gd name="T56" fmla="*/ 217 w 238"/>
                <a:gd name="T57" fmla="*/ 133 h 208"/>
                <a:gd name="T58" fmla="*/ 217 w 238"/>
                <a:gd name="T59" fmla="*/ 140 h 208"/>
                <a:gd name="T60" fmla="*/ 215 w 238"/>
                <a:gd name="T61" fmla="*/ 149 h 208"/>
                <a:gd name="T62" fmla="*/ 212 w 238"/>
                <a:gd name="T63" fmla="*/ 154 h 208"/>
                <a:gd name="T64" fmla="*/ 207 w 238"/>
                <a:gd name="T65" fmla="*/ 159 h 208"/>
                <a:gd name="T66" fmla="*/ 203 w 238"/>
                <a:gd name="T67" fmla="*/ 159 h 208"/>
                <a:gd name="T68" fmla="*/ 198 w 238"/>
                <a:gd name="T69" fmla="*/ 159 h 208"/>
                <a:gd name="T70" fmla="*/ 191 w 238"/>
                <a:gd name="T71" fmla="*/ 159 h 208"/>
                <a:gd name="T72" fmla="*/ 186 w 238"/>
                <a:gd name="T73" fmla="*/ 161 h 208"/>
                <a:gd name="T74" fmla="*/ 181 w 238"/>
                <a:gd name="T75" fmla="*/ 166 h 208"/>
                <a:gd name="T76" fmla="*/ 179 w 238"/>
                <a:gd name="T77" fmla="*/ 168 h 208"/>
                <a:gd name="T78" fmla="*/ 174 w 238"/>
                <a:gd name="T79" fmla="*/ 170 h 208"/>
                <a:gd name="T80" fmla="*/ 165 w 238"/>
                <a:gd name="T81" fmla="*/ 180 h 208"/>
                <a:gd name="T82" fmla="*/ 153 w 238"/>
                <a:gd name="T83" fmla="*/ 189 h 208"/>
                <a:gd name="T84" fmla="*/ 146 w 238"/>
                <a:gd name="T85" fmla="*/ 196 h 208"/>
                <a:gd name="T86" fmla="*/ 141 w 238"/>
                <a:gd name="T87" fmla="*/ 203 h 208"/>
                <a:gd name="T88" fmla="*/ 134 w 238"/>
                <a:gd name="T89" fmla="*/ 208 h 208"/>
                <a:gd name="T90" fmla="*/ 37 w 238"/>
                <a:gd name="T91" fmla="*/ 182 h 208"/>
                <a:gd name="T92" fmla="*/ 35 w 238"/>
                <a:gd name="T93" fmla="*/ 185 h 208"/>
                <a:gd name="T94" fmla="*/ 26 w 238"/>
                <a:gd name="T95" fmla="*/ 166 h 208"/>
                <a:gd name="T96" fmla="*/ 19 w 238"/>
                <a:gd name="T97" fmla="*/ 147 h 208"/>
                <a:gd name="T98" fmla="*/ 19 w 238"/>
                <a:gd name="T99" fmla="*/ 102 h 208"/>
                <a:gd name="T100" fmla="*/ 0 w 238"/>
                <a:gd name="T101" fmla="*/ 76 h 208"/>
                <a:gd name="T102" fmla="*/ 2 w 238"/>
                <a:gd name="T103" fmla="*/ 48 h 208"/>
                <a:gd name="T104" fmla="*/ 2 w 238"/>
                <a:gd name="T105" fmla="*/ 7 h 208"/>
                <a:gd name="T106" fmla="*/ 40 w 238"/>
                <a:gd name="T107" fmla="*/ 3 h 20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8"/>
                <a:gd name="T163" fmla="*/ 0 h 208"/>
                <a:gd name="T164" fmla="*/ 238 w 238"/>
                <a:gd name="T165" fmla="*/ 208 h 20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8" h="208">
                  <a:moveTo>
                    <a:pt x="40" y="3"/>
                  </a:moveTo>
                  <a:lnTo>
                    <a:pt x="87" y="3"/>
                  </a:lnTo>
                  <a:lnTo>
                    <a:pt x="92" y="3"/>
                  </a:lnTo>
                  <a:lnTo>
                    <a:pt x="92" y="5"/>
                  </a:lnTo>
                  <a:lnTo>
                    <a:pt x="144" y="7"/>
                  </a:lnTo>
                  <a:lnTo>
                    <a:pt x="158" y="10"/>
                  </a:lnTo>
                  <a:lnTo>
                    <a:pt x="238" y="15"/>
                  </a:lnTo>
                  <a:lnTo>
                    <a:pt x="236" y="15"/>
                  </a:lnTo>
                  <a:lnTo>
                    <a:pt x="236" y="17"/>
                  </a:lnTo>
                  <a:lnTo>
                    <a:pt x="236" y="22"/>
                  </a:lnTo>
                  <a:lnTo>
                    <a:pt x="236" y="24"/>
                  </a:lnTo>
                  <a:lnTo>
                    <a:pt x="236" y="29"/>
                  </a:lnTo>
                  <a:lnTo>
                    <a:pt x="238" y="33"/>
                  </a:lnTo>
                  <a:lnTo>
                    <a:pt x="236" y="38"/>
                  </a:lnTo>
                  <a:lnTo>
                    <a:pt x="236" y="40"/>
                  </a:lnTo>
                  <a:lnTo>
                    <a:pt x="236" y="43"/>
                  </a:lnTo>
                  <a:lnTo>
                    <a:pt x="233" y="45"/>
                  </a:lnTo>
                  <a:lnTo>
                    <a:pt x="231" y="50"/>
                  </a:lnTo>
                  <a:lnTo>
                    <a:pt x="229" y="50"/>
                  </a:lnTo>
                  <a:lnTo>
                    <a:pt x="226" y="55"/>
                  </a:lnTo>
                  <a:lnTo>
                    <a:pt x="222" y="57"/>
                  </a:lnTo>
                  <a:lnTo>
                    <a:pt x="217" y="62"/>
                  </a:lnTo>
                  <a:lnTo>
                    <a:pt x="217" y="64"/>
                  </a:lnTo>
                  <a:lnTo>
                    <a:pt x="215" y="66"/>
                  </a:lnTo>
                  <a:lnTo>
                    <a:pt x="217" y="69"/>
                  </a:lnTo>
                  <a:lnTo>
                    <a:pt x="217" y="76"/>
                  </a:lnTo>
                  <a:lnTo>
                    <a:pt x="219" y="78"/>
                  </a:lnTo>
                  <a:lnTo>
                    <a:pt x="222" y="78"/>
                  </a:lnTo>
                  <a:lnTo>
                    <a:pt x="224" y="81"/>
                  </a:lnTo>
                  <a:lnTo>
                    <a:pt x="226" y="83"/>
                  </a:lnTo>
                  <a:lnTo>
                    <a:pt x="226" y="85"/>
                  </a:lnTo>
                  <a:lnTo>
                    <a:pt x="231" y="90"/>
                  </a:lnTo>
                  <a:lnTo>
                    <a:pt x="231" y="92"/>
                  </a:lnTo>
                  <a:lnTo>
                    <a:pt x="233" y="97"/>
                  </a:lnTo>
                  <a:lnTo>
                    <a:pt x="233" y="100"/>
                  </a:lnTo>
                  <a:lnTo>
                    <a:pt x="233" y="102"/>
                  </a:lnTo>
                  <a:lnTo>
                    <a:pt x="231" y="104"/>
                  </a:lnTo>
                  <a:lnTo>
                    <a:pt x="231" y="107"/>
                  </a:lnTo>
                  <a:lnTo>
                    <a:pt x="229" y="107"/>
                  </a:lnTo>
                  <a:lnTo>
                    <a:pt x="224" y="109"/>
                  </a:lnTo>
                  <a:lnTo>
                    <a:pt x="222" y="111"/>
                  </a:lnTo>
                  <a:lnTo>
                    <a:pt x="219" y="111"/>
                  </a:lnTo>
                  <a:lnTo>
                    <a:pt x="219" y="114"/>
                  </a:lnTo>
                  <a:lnTo>
                    <a:pt x="217" y="114"/>
                  </a:lnTo>
                  <a:lnTo>
                    <a:pt x="217" y="116"/>
                  </a:lnTo>
                  <a:lnTo>
                    <a:pt x="217" y="121"/>
                  </a:lnTo>
                  <a:lnTo>
                    <a:pt x="217" y="123"/>
                  </a:lnTo>
                  <a:lnTo>
                    <a:pt x="217" y="128"/>
                  </a:lnTo>
                  <a:lnTo>
                    <a:pt x="217" y="130"/>
                  </a:lnTo>
                  <a:lnTo>
                    <a:pt x="217" y="133"/>
                  </a:lnTo>
                  <a:lnTo>
                    <a:pt x="217" y="137"/>
                  </a:lnTo>
                  <a:lnTo>
                    <a:pt x="217" y="140"/>
                  </a:lnTo>
                  <a:lnTo>
                    <a:pt x="215" y="144"/>
                  </a:lnTo>
                  <a:lnTo>
                    <a:pt x="215" y="149"/>
                  </a:lnTo>
                  <a:lnTo>
                    <a:pt x="212" y="151"/>
                  </a:lnTo>
                  <a:lnTo>
                    <a:pt x="212" y="154"/>
                  </a:lnTo>
                  <a:lnTo>
                    <a:pt x="210" y="156"/>
                  </a:lnTo>
                  <a:lnTo>
                    <a:pt x="207" y="159"/>
                  </a:lnTo>
                  <a:lnTo>
                    <a:pt x="205" y="159"/>
                  </a:lnTo>
                  <a:lnTo>
                    <a:pt x="203" y="159"/>
                  </a:lnTo>
                  <a:lnTo>
                    <a:pt x="200" y="159"/>
                  </a:lnTo>
                  <a:lnTo>
                    <a:pt x="198" y="159"/>
                  </a:lnTo>
                  <a:lnTo>
                    <a:pt x="196" y="159"/>
                  </a:lnTo>
                  <a:lnTo>
                    <a:pt x="191" y="159"/>
                  </a:lnTo>
                  <a:lnTo>
                    <a:pt x="189" y="159"/>
                  </a:lnTo>
                  <a:lnTo>
                    <a:pt x="186" y="161"/>
                  </a:lnTo>
                  <a:lnTo>
                    <a:pt x="184" y="163"/>
                  </a:lnTo>
                  <a:lnTo>
                    <a:pt x="181" y="166"/>
                  </a:lnTo>
                  <a:lnTo>
                    <a:pt x="179" y="166"/>
                  </a:lnTo>
                  <a:lnTo>
                    <a:pt x="179" y="168"/>
                  </a:lnTo>
                  <a:lnTo>
                    <a:pt x="177" y="168"/>
                  </a:lnTo>
                  <a:lnTo>
                    <a:pt x="174" y="170"/>
                  </a:lnTo>
                  <a:lnTo>
                    <a:pt x="170" y="173"/>
                  </a:lnTo>
                  <a:lnTo>
                    <a:pt x="165" y="180"/>
                  </a:lnTo>
                  <a:lnTo>
                    <a:pt x="160" y="185"/>
                  </a:lnTo>
                  <a:lnTo>
                    <a:pt x="153" y="189"/>
                  </a:lnTo>
                  <a:lnTo>
                    <a:pt x="148" y="194"/>
                  </a:lnTo>
                  <a:lnTo>
                    <a:pt x="146" y="196"/>
                  </a:lnTo>
                  <a:lnTo>
                    <a:pt x="144" y="201"/>
                  </a:lnTo>
                  <a:lnTo>
                    <a:pt x="141" y="203"/>
                  </a:lnTo>
                  <a:lnTo>
                    <a:pt x="137" y="206"/>
                  </a:lnTo>
                  <a:lnTo>
                    <a:pt x="134" y="208"/>
                  </a:lnTo>
                  <a:lnTo>
                    <a:pt x="137" y="187"/>
                  </a:lnTo>
                  <a:lnTo>
                    <a:pt x="37" y="182"/>
                  </a:lnTo>
                  <a:lnTo>
                    <a:pt x="35" y="182"/>
                  </a:lnTo>
                  <a:lnTo>
                    <a:pt x="35" y="185"/>
                  </a:lnTo>
                  <a:lnTo>
                    <a:pt x="26" y="185"/>
                  </a:lnTo>
                  <a:lnTo>
                    <a:pt x="26" y="166"/>
                  </a:lnTo>
                  <a:lnTo>
                    <a:pt x="16" y="166"/>
                  </a:lnTo>
                  <a:lnTo>
                    <a:pt x="19" y="147"/>
                  </a:lnTo>
                  <a:lnTo>
                    <a:pt x="19" y="137"/>
                  </a:lnTo>
                  <a:lnTo>
                    <a:pt x="19" y="102"/>
                  </a:lnTo>
                  <a:lnTo>
                    <a:pt x="0" y="102"/>
                  </a:lnTo>
                  <a:lnTo>
                    <a:pt x="0" y="76"/>
                  </a:lnTo>
                  <a:lnTo>
                    <a:pt x="0" y="57"/>
                  </a:lnTo>
                  <a:lnTo>
                    <a:pt x="2" y="48"/>
                  </a:lnTo>
                  <a:lnTo>
                    <a:pt x="2" y="7"/>
                  </a:lnTo>
                  <a:lnTo>
                    <a:pt x="2" y="0"/>
                  </a:lnTo>
                  <a:lnTo>
                    <a:pt x="40" y="3"/>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72" name="Freeform 2552"/>
            <p:cNvSpPr>
              <a:spLocks/>
            </p:cNvSpPr>
            <p:nvPr/>
          </p:nvSpPr>
          <p:spPr bwMode="auto">
            <a:xfrm>
              <a:off x="1745" y="2210"/>
              <a:ext cx="222" cy="189"/>
            </a:xfrm>
            <a:custGeom>
              <a:avLst/>
              <a:gdLst>
                <a:gd name="T0" fmla="*/ 28 w 222"/>
                <a:gd name="T1" fmla="*/ 0 h 189"/>
                <a:gd name="T2" fmla="*/ 43 w 222"/>
                <a:gd name="T3" fmla="*/ 3 h 189"/>
                <a:gd name="T4" fmla="*/ 43 w 222"/>
                <a:gd name="T5" fmla="*/ 3 h 189"/>
                <a:gd name="T6" fmla="*/ 83 w 222"/>
                <a:gd name="T7" fmla="*/ 5 h 189"/>
                <a:gd name="T8" fmla="*/ 83 w 222"/>
                <a:gd name="T9" fmla="*/ 5 h 189"/>
                <a:gd name="T10" fmla="*/ 83 w 222"/>
                <a:gd name="T11" fmla="*/ 14 h 189"/>
                <a:gd name="T12" fmla="*/ 83 w 222"/>
                <a:gd name="T13" fmla="*/ 14 h 189"/>
                <a:gd name="T14" fmla="*/ 137 w 222"/>
                <a:gd name="T15" fmla="*/ 19 h 189"/>
                <a:gd name="T16" fmla="*/ 137 w 222"/>
                <a:gd name="T17" fmla="*/ 19 h 189"/>
                <a:gd name="T18" fmla="*/ 135 w 222"/>
                <a:gd name="T19" fmla="*/ 33 h 189"/>
                <a:gd name="T20" fmla="*/ 135 w 222"/>
                <a:gd name="T21" fmla="*/ 33 h 189"/>
                <a:gd name="T22" fmla="*/ 147 w 222"/>
                <a:gd name="T23" fmla="*/ 36 h 189"/>
                <a:gd name="T24" fmla="*/ 147 w 222"/>
                <a:gd name="T25" fmla="*/ 36 h 189"/>
                <a:gd name="T26" fmla="*/ 177 w 222"/>
                <a:gd name="T27" fmla="*/ 40 h 189"/>
                <a:gd name="T28" fmla="*/ 177 w 222"/>
                <a:gd name="T29" fmla="*/ 40 h 189"/>
                <a:gd name="T30" fmla="*/ 180 w 222"/>
                <a:gd name="T31" fmla="*/ 45 h 189"/>
                <a:gd name="T32" fmla="*/ 180 w 222"/>
                <a:gd name="T33" fmla="*/ 45 h 189"/>
                <a:gd name="T34" fmla="*/ 222 w 222"/>
                <a:gd name="T35" fmla="*/ 47 h 189"/>
                <a:gd name="T36" fmla="*/ 222 w 222"/>
                <a:gd name="T37" fmla="*/ 47 h 189"/>
                <a:gd name="T38" fmla="*/ 222 w 222"/>
                <a:gd name="T39" fmla="*/ 50 h 189"/>
                <a:gd name="T40" fmla="*/ 222 w 222"/>
                <a:gd name="T41" fmla="*/ 50 h 189"/>
                <a:gd name="T42" fmla="*/ 213 w 222"/>
                <a:gd name="T43" fmla="*/ 189 h 189"/>
                <a:gd name="T44" fmla="*/ 213 w 222"/>
                <a:gd name="T45" fmla="*/ 189 h 189"/>
                <a:gd name="T46" fmla="*/ 0 w 222"/>
                <a:gd name="T47" fmla="*/ 173 h 189"/>
                <a:gd name="T48" fmla="*/ 0 w 222"/>
                <a:gd name="T49" fmla="*/ 173 h 189"/>
                <a:gd name="T50" fmla="*/ 2 w 222"/>
                <a:gd name="T51" fmla="*/ 142 h 189"/>
                <a:gd name="T52" fmla="*/ 2 w 222"/>
                <a:gd name="T53" fmla="*/ 142 h 189"/>
                <a:gd name="T54" fmla="*/ 0 w 222"/>
                <a:gd name="T55" fmla="*/ 142 h 189"/>
                <a:gd name="T56" fmla="*/ 0 w 222"/>
                <a:gd name="T57" fmla="*/ 142 h 189"/>
                <a:gd name="T58" fmla="*/ 0 w 222"/>
                <a:gd name="T59" fmla="*/ 139 h 189"/>
                <a:gd name="T60" fmla="*/ 0 w 222"/>
                <a:gd name="T61" fmla="*/ 139 h 189"/>
                <a:gd name="T62" fmla="*/ 7 w 222"/>
                <a:gd name="T63" fmla="*/ 54 h 189"/>
                <a:gd name="T64" fmla="*/ 7 w 222"/>
                <a:gd name="T65" fmla="*/ 54 h 189"/>
                <a:gd name="T66" fmla="*/ 7 w 222"/>
                <a:gd name="T67" fmla="*/ 50 h 189"/>
                <a:gd name="T68" fmla="*/ 7 w 222"/>
                <a:gd name="T69" fmla="*/ 50 h 189"/>
                <a:gd name="T70" fmla="*/ 7 w 222"/>
                <a:gd name="T71" fmla="*/ 36 h 189"/>
                <a:gd name="T72" fmla="*/ 7 w 222"/>
                <a:gd name="T73" fmla="*/ 36 h 189"/>
                <a:gd name="T74" fmla="*/ 10 w 222"/>
                <a:gd name="T75" fmla="*/ 10 h 189"/>
                <a:gd name="T76" fmla="*/ 10 w 222"/>
                <a:gd name="T77" fmla="*/ 10 h 189"/>
                <a:gd name="T78" fmla="*/ 26 w 222"/>
                <a:gd name="T79" fmla="*/ 10 h 189"/>
                <a:gd name="T80" fmla="*/ 26 w 222"/>
                <a:gd name="T81" fmla="*/ 10 h 189"/>
                <a:gd name="T82" fmla="*/ 28 w 222"/>
                <a:gd name="T83" fmla="*/ 10 h 189"/>
                <a:gd name="T84" fmla="*/ 28 w 222"/>
                <a:gd name="T85" fmla="*/ 10 h 189"/>
                <a:gd name="T86" fmla="*/ 28 w 222"/>
                <a:gd name="T87" fmla="*/ 5 h 189"/>
                <a:gd name="T88" fmla="*/ 28 w 222"/>
                <a:gd name="T89" fmla="*/ 5 h 189"/>
                <a:gd name="T90" fmla="*/ 28 w 222"/>
                <a:gd name="T91" fmla="*/ 0 h 189"/>
                <a:gd name="T92" fmla="*/ 28 w 222"/>
                <a:gd name="T93" fmla="*/ 0 h 189"/>
                <a:gd name="T94" fmla="*/ 28 w 222"/>
                <a:gd name="T95" fmla="*/ 0 h 189"/>
                <a:gd name="T96" fmla="*/ 28 w 222"/>
                <a:gd name="T97" fmla="*/ 0 h 18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22"/>
                <a:gd name="T148" fmla="*/ 0 h 189"/>
                <a:gd name="T149" fmla="*/ 222 w 222"/>
                <a:gd name="T150" fmla="*/ 189 h 18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22" h="189">
                  <a:moveTo>
                    <a:pt x="28" y="0"/>
                  </a:moveTo>
                  <a:lnTo>
                    <a:pt x="43" y="3"/>
                  </a:lnTo>
                  <a:lnTo>
                    <a:pt x="83" y="5"/>
                  </a:lnTo>
                  <a:lnTo>
                    <a:pt x="83" y="14"/>
                  </a:lnTo>
                  <a:lnTo>
                    <a:pt x="137" y="19"/>
                  </a:lnTo>
                  <a:lnTo>
                    <a:pt x="135" y="33"/>
                  </a:lnTo>
                  <a:lnTo>
                    <a:pt x="147" y="36"/>
                  </a:lnTo>
                  <a:lnTo>
                    <a:pt x="177" y="40"/>
                  </a:lnTo>
                  <a:lnTo>
                    <a:pt x="180" y="45"/>
                  </a:lnTo>
                  <a:lnTo>
                    <a:pt x="222" y="47"/>
                  </a:lnTo>
                  <a:lnTo>
                    <a:pt x="222" y="50"/>
                  </a:lnTo>
                  <a:lnTo>
                    <a:pt x="213" y="189"/>
                  </a:lnTo>
                  <a:lnTo>
                    <a:pt x="0" y="173"/>
                  </a:lnTo>
                  <a:lnTo>
                    <a:pt x="2" y="142"/>
                  </a:lnTo>
                  <a:lnTo>
                    <a:pt x="0" y="142"/>
                  </a:lnTo>
                  <a:lnTo>
                    <a:pt x="0" y="139"/>
                  </a:lnTo>
                  <a:lnTo>
                    <a:pt x="7" y="54"/>
                  </a:lnTo>
                  <a:lnTo>
                    <a:pt x="7" y="50"/>
                  </a:lnTo>
                  <a:lnTo>
                    <a:pt x="7" y="36"/>
                  </a:lnTo>
                  <a:lnTo>
                    <a:pt x="10" y="10"/>
                  </a:lnTo>
                  <a:lnTo>
                    <a:pt x="26" y="10"/>
                  </a:lnTo>
                  <a:lnTo>
                    <a:pt x="28" y="10"/>
                  </a:lnTo>
                  <a:lnTo>
                    <a:pt x="28" y="5"/>
                  </a:lnTo>
                  <a:lnTo>
                    <a:pt x="28" y="0"/>
                  </a:lnTo>
                  <a:close/>
                </a:path>
              </a:pathLst>
            </a:custGeom>
            <a:solidFill>
              <a:schemeClr val="accent3"/>
            </a:solidFill>
            <a:ln w="9525" cap="flat" cmpd="sng">
              <a:solidFill>
                <a:schemeClr val="bg1"/>
              </a:solidFill>
              <a:prstDash val="solid"/>
              <a:miter lim="800000"/>
              <a:headEnd/>
              <a:tailEnd/>
            </a:ln>
          </p:spPr>
          <p:txBody>
            <a:bodyPr/>
            <a:lstStyle/>
            <a:p>
              <a:endParaRPr lang="de-DE"/>
            </a:p>
          </p:txBody>
        </p:sp>
        <p:sp>
          <p:nvSpPr>
            <p:cNvPr id="73" name="Freeform 2553"/>
            <p:cNvSpPr>
              <a:spLocks/>
            </p:cNvSpPr>
            <p:nvPr/>
          </p:nvSpPr>
          <p:spPr bwMode="auto">
            <a:xfrm>
              <a:off x="2149" y="2234"/>
              <a:ext cx="255" cy="217"/>
            </a:xfrm>
            <a:custGeom>
              <a:avLst/>
              <a:gdLst>
                <a:gd name="T0" fmla="*/ 40 w 255"/>
                <a:gd name="T1" fmla="*/ 2 h 217"/>
                <a:gd name="T2" fmla="*/ 109 w 255"/>
                <a:gd name="T3" fmla="*/ 4 h 217"/>
                <a:gd name="T4" fmla="*/ 213 w 255"/>
                <a:gd name="T5" fmla="*/ 12 h 217"/>
                <a:gd name="T6" fmla="*/ 206 w 255"/>
                <a:gd name="T7" fmla="*/ 104 h 217"/>
                <a:gd name="T8" fmla="*/ 208 w 255"/>
                <a:gd name="T9" fmla="*/ 104 h 217"/>
                <a:gd name="T10" fmla="*/ 203 w 255"/>
                <a:gd name="T11" fmla="*/ 146 h 217"/>
                <a:gd name="T12" fmla="*/ 203 w 255"/>
                <a:gd name="T13" fmla="*/ 158 h 217"/>
                <a:gd name="T14" fmla="*/ 210 w 255"/>
                <a:gd name="T15" fmla="*/ 158 h 217"/>
                <a:gd name="T16" fmla="*/ 255 w 255"/>
                <a:gd name="T17" fmla="*/ 163 h 217"/>
                <a:gd name="T18" fmla="*/ 253 w 255"/>
                <a:gd name="T19" fmla="*/ 193 h 217"/>
                <a:gd name="T20" fmla="*/ 253 w 255"/>
                <a:gd name="T21" fmla="*/ 196 h 217"/>
                <a:gd name="T22" fmla="*/ 253 w 255"/>
                <a:gd name="T23" fmla="*/ 198 h 217"/>
                <a:gd name="T24" fmla="*/ 253 w 255"/>
                <a:gd name="T25" fmla="*/ 217 h 217"/>
                <a:gd name="T26" fmla="*/ 213 w 255"/>
                <a:gd name="T27" fmla="*/ 215 h 217"/>
                <a:gd name="T28" fmla="*/ 210 w 255"/>
                <a:gd name="T29" fmla="*/ 215 h 217"/>
                <a:gd name="T30" fmla="*/ 201 w 255"/>
                <a:gd name="T31" fmla="*/ 215 h 217"/>
                <a:gd name="T32" fmla="*/ 198 w 255"/>
                <a:gd name="T33" fmla="*/ 212 h 217"/>
                <a:gd name="T34" fmla="*/ 184 w 255"/>
                <a:gd name="T35" fmla="*/ 212 h 217"/>
                <a:gd name="T36" fmla="*/ 180 w 255"/>
                <a:gd name="T37" fmla="*/ 212 h 217"/>
                <a:gd name="T38" fmla="*/ 180 w 255"/>
                <a:gd name="T39" fmla="*/ 212 h 217"/>
                <a:gd name="T40" fmla="*/ 142 w 255"/>
                <a:gd name="T41" fmla="*/ 210 h 217"/>
                <a:gd name="T42" fmla="*/ 130 w 255"/>
                <a:gd name="T43" fmla="*/ 210 h 217"/>
                <a:gd name="T44" fmla="*/ 130 w 255"/>
                <a:gd name="T45" fmla="*/ 205 h 217"/>
                <a:gd name="T46" fmla="*/ 130 w 255"/>
                <a:gd name="T47" fmla="*/ 203 h 217"/>
                <a:gd name="T48" fmla="*/ 132 w 255"/>
                <a:gd name="T49" fmla="*/ 203 h 217"/>
                <a:gd name="T50" fmla="*/ 132 w 255"/>
                <a:gd name="T51" fmla="*/ 203 h 217"/>
                <a:gd name="T52" fmla="*/ 132 w 255"/>
                <a:gd name="T53" fmla="*/ 203 h 217"/>
                <a:gd name="T54" fmla="*/ 135 w 255"/>
                <a:gd name="T55" fmla="*/ 203 h 217"/>
                <a:gd name="T56" fmla="*/ 137 w 255"/>
                <a:gd name="T57" fmla="*/ 203 h 217"/>
                <a:gd name="T58" fmla="*/ 139 w 255"/>
                <a:gd name="T59" fmla="*/ 201 h 217"/>
                <a:gd name="T60" fmla="*/ 139 w 255"/>
                <a:gd name="T61" fmla="*/ 196 h 217"/>
                <a:gd name="T62" fmla="*/ 137 w 255"/>
                <a:gd name="T63" fmla="*/ 191 h 217"/>
                <a:gd name="T64" fmla="*/ 135 w 255"/>
                <a:gd name="T65" fmla="*/ 191 h 217"/>
                <a:gd name="T66" fmla="*/ 132 w 255"/>
                <a:gd name="T67" fmla="*/ 191 h 217"/>
                <a:gd name="T68" fmla="*/ 80 w 255"/>
                <a:gd name="T69" fmla="*/ 191 h 217"/>
                <a:gd name="T70" fmla="*/ 0 w 255"/>
                <a:gd name="T71" fmla="*/ 186 h 217"/>
                <a:gd name="T72" fmla="*/ 12 w 255"/>
                <a:gd name="T73" fmla="*/ 0 h 217"/>
                <a:gd name="T74" fmla="*/ 12 w 255"/>
                <a:gd name="T75" fmla="*/ 0 h 2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5"/>
                <a:gd name="T115" fmla="*/ 0 h 217"/>
                <a:gd name="T116" fmla="*/ 255 w 255"/>
                <a:gd name="T117" fmla="*/ 217 h 21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5" h="217">
                  <a:moveTo>
                    <a:pt x="12" y="0"/>
                  </a:moveTo>
                  <a:lnTo>
                    <a:pt x="40" y="2"/>
                  </a:lnTo>
                  <a:lnTo>
                    <a:pt x="109" y="4"/>
                  </a:lnTo>
                  <a:lnTo>
                    <a:pt x="213" y="12"/>
                  </a:lnTo>
                  <a:lnTo>
                    <a:pt x="206" y="104"/>
                  </a:lnTo>
                  <a:lnTo>
                    <a:pt x="208" y="104"/>
                  </a:lnTo>
                  <a:lnTo>
                    <a:pt x="203" y="146"/>
                  </a:lnTo>
                  <a:lnTo>
                    <a:pt x="203" y="158"/>
                  </a:lnTo>
                  <a:lnTo>
                    <a:pt x="210" y="158"/>
                  </a:lnTo>
                  <a:lnTo>
                    <a:pt x="255" y="163"/>
                  </a:lnTo>
                  <a:lnTo>
                    <a:pt x="253" y="193"/>
                  </a:lnTo>
                  <a:lnTo>
                    <a:pt x="253" y="196"/>
                  </a:lnTo>
                  <a:lnTo>
                    <a:pt x="253" y="198"/>
                  </a:lnTo>
                  <a:lnTo>
                    <a:pt x="253" y="217"/>
                  </a:lnTo>
                  <a:lnTo>
                    <a:pt x="213" y="215"/>
                  </a:lnTo>
                  <a:lnTo>
                    <a:pt x="210" y="215"/>
                  </a:lnTo>
                  <a:lnTo>
                    <a:pt x="201" y="215"/>
                  </a:lnTo>
                  <a:lnTo>
                    <a:pt x="198" y="212"/>
                  </a:lnTo>
                  <a:lnTo>
                    <a:pt x="184" y="212"/>
                  </a:lnTo>
                  <a:lnTo>
                    <a:pt x="180" y="212"/>
                  </a:lnTo>
                  <a:lnTo>
                    <a:pt x="142" y="210"/>
                  </a:lnTo>
                  <a:lnTo>
                    <a:pt x="130" y="210"/>
                  </a:lnTo>
                  <a:lnTo>
                    <a:pt x="130" y="205"/>
                  </a:lnTo>
                  <a:lnTo>
                    <a:pt x="130" y="203"/>
                  </a:lnTo>
                  <a:lnTo>
                    <a:pt x="132" y="203"/>
                  </a:lnTo>
                  <a:lnTo>
                    <a:pt x="135" y="203"/>
                  </a:lnTo>
                  <a:lnTo>
                    <a:pt x="137" y="203"/>
                  </a:lnTo>
                  <a:lnTo>
                    <a:pt x="139" y="201"/>
                  </a:lnTo>
                  <a:lnTo>
                    <a:pt x="139" y="196"/>
                  </a:lnTo>
                  <a:lnTo>
                    <a:pt x="137" y="191"/>
                  </a:lnTo>
                  <a:lnTo>
                    <a:pt x="135" y="191"/>
                  </a:lnTo>
                  <a:lnTo>
                    <a:pt x="132" y="191"/>
                  </a:lnTo>
                  <a:lnTo>
                    <a:pt x="80" y="191"/>
                  </a:lnTo>
                  <a:lnTo>
                    <a:pt x="0" y="186"/>
                  </a:lnTo>
                  <a:lnTo>
                    <a:pt x="12"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74" name="Freeform 2554"/>
            <p:cNvSpPr>
              <a:spLocks/>
            </p:cNvSpPr>
            <p:nvPr/>
          </p:nvSpPr>
          <p:spPr bwMode="auto">
            <a:xfrm>
              <a:off x="2716" y="2262"/>
              <a:ext cx="236" cy="201"/>
            </a:xfrm>
            <a:custGeom>
              <a:avLst/>
              <a:gdLst>
                <a:gd name="T0" fmla="*/ 184 w 236"/>
                <a:gd name="T1" fmla="*/ 7 h 201"/>
                <a:gd name="T2" fmla="*/ 184 w 236"/>
                <a:gd name="T3" fmla="*/ 10 h 201"/>
                <a:gd name="T4" fmla="*/ 210 w 236"/>
                <a:gd name="T5" fmla="*/ 10 h 201"/>
                <a:gd name="T6" fmla="*/ 210 w 236"/>
                <a:gd name="T7" fmla="*/ 64 h 201"/>
                <a:gd name="T8" fmla="*/ 210 w 236"/>
                <a:gd name="T9" fmla="*/ 64 h 201"/>
                <a:gd name="T10" fmla="*/ 236 w 236"/>
                <a:gd name="T11" fmla="*/ 66 h 201"/>
                <a:gd name="T12" fmla="*/ 236 w 236"/>
                <a:gd name="T13" fmla="*/ 113 h 201"/>
                <a:gd name="T14" fmla="*/ 186 w 236"/>
                <a:gd name="T15" fmla="*/ 111 h 201"/>
                <a:gd name="T16" fmla="*/ 184 w 236"/>
                <a:gd name="T17" fmla="*/ 113 h 201"/>
                <a:gd name="T18" fmla="*/ 177 w 236"/>
                <a:gd name="T19" fmla="*/ 113 h 201"/>
                <a:gd name="T20" fmla="*/ 175 w 236"/>
                <a:gd name="T21" fmla="*/ 116 h 201"/>
                <a:gd name="T22" fmla="*/ 175 w 236"/>
                <a:gd name="T23" fmla="*/ 118 h 201"/>
                <a:gd name="T24" fmla="*/ 175 w 236"/>
                <a:gd name="T25" fmla="*/ 125 h 201"/>
                <a:gd name="T26" fmla="*/ 175 w 236"/>
                <a:gd name="T27" fmla="*/ 128 h 201"/>
                <a:gd name="T28" fmla="*/ 170 w 236"/>
                <a:gd name="T29" fmla="*/ 137 h 201"/>
                <a:gd name="T30" fmla="*/ 170 w 236"/>
                <a:gd name="T31" fmla="*/ 139 h 201"/>
                <a:gd name="T32" fmla="*/ 172 w 236"/>
                <a:gd name="T33" fmla="*/ 149 h 201"/>
                <a:gd name="T34" fmla="*/ 179 w 236"/>
                <a:gd name="T35" fmla="*/ 149 h 201"/>
                <a:gd name="T36" fmla="*/ 179 w 236"/>
                <a:gd name="T37" fmla="*/ 180 h 201"/>
                <a:gd name="T38" fmla="*/ 153 w 236"/>
                <a:gd name="T39" fmla="*/ 177 h 201"/>
                <a:gd name="T40" fmla="*/ 153 w 236"/>
                <a:gd name="T41" fmla="*/ 175 h 201"/>
                <a:gd name="T42" fmla="*/ 151 w 236"/>
                <a:gd name="T43" fmla="*/ 175 h 201"/>
                <a:gd name="T44" fmla="*/ 142 w 236"/>
                <a:gd name="T45" fmla="*/ 175 h 201"/>
                <a:gd name="T46" fmla="*/ 142 w 236"/>
                <a:gd name="T47" fmla="*/ 173 h 201"/>
                <a:gd name="T48" fmla="*/ 125 w 236"/>
                <a:gd name="T49" fmla="*/ 173 h 201"/>
                <a:gd name="T50" fmla="*/ 123 w 236"/>
                <a:gd name="T51" fmla="*/ 201 h 201"/>
                <a:gd name="T52" fmla="*/ 68 w 236"/>
                <a:gd name="T53" fmla="*/ 196 h 201"/>
                <a:gd name="T54" fmla="*/ 21 w 236"/>
                <a:gd name="T55" fmla="*/ 194 h 201"/>
                <a:gd name="T56" fmla="*/ 12 w 236"/>
                <a:gd name="T57" fmla="*/ 194 h 201"/>
                <a:gd name="T58" fmla="*/ 12 w 236"/>
                <a:gd name="T59" fmla="*/ 194 h 201"/>
                <a:gd name="T60" fmla="*/ 14 w 236"/>
                <a:gd name="T61" fmla="*/ 156 h 201"/>
                <a:gd name="T62" fmla="*/ 14 w 236"/>
                <a:gd name="T63" fmla="*/ 156 h 201"/>
                <a:gd name="T64" fmla="*/ 14 w 236"/>
                <a:gd name="T65" fmla="*/ 151 h 201"/>
                <a:gd name="T66" fmla="*/ 14 w 236"/>
                <a:gd name="T67" fmla="*/ 147 h 201"/>
                <a:gd name="T68" fmla="*/ 16 w 236"/>
                <a:gd name="T69" fmla="*/ 137 h 201"/>
                <a:gd name="T70" fmla="*/ 19 w 236"/>
                <a:gd name="T71" fmla="*/ 137 h 201"/>
                <a:gd name="T72" fmla="*/ 23 w 236"/>
                <a:gd name="T73" fmla="*/ 83 h 201"/>
                <a:gd name="T74" fmla="*/ 23 w 236"/>
                <a:gd name="T75" fmla="*/ 64 h 201"/>
                <a:gd name="T76" fmla="*/ 26 w 236"/>
                <a:gd name="T77" fmla="*/ 28 h 201"/>
                <a:gd name="T78" fmla="*/ 0 w 236"/>
                <a:gd name="T79" fmla="*/ 26 h 201"/>
                <a:gd name="T80" fmla="*/ 2 w 236"/>
                <a:gd name="T81" fmla="*/ 0 h 201"/>
                <a:gd name="T82" fmla="*/ 2 w 236"/>
                <a:gd name="T83" fmla="*/ 0 h 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6"/>
                <a:gd name="T127" fmla="*/ 0 h 201"/>
                <a:gd name="T128" fmla="*/ 236 w 236"/>
                <a:gd name="T129" fmla="*/ 201 h 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6" h="201">
                  <a:moveTo>
                    <a:pt x="2" y="0"/>
                  </a:moveTo>
                  <a:lnTo>
                    <a:pt x="184" y="7"/>
                  </a:lnTo>
                  <a:lnTo>
                    <a:pt x="184" y="10"/>
                  </a:lnTo>
                  <a:lnTo>
                    <a:pt x="210" y="10"/>
                  </a:lnTo>
                  <a:lnTo>
                    <a:pt x="210" y="64"/>
                  </a:lnTo>
                  <a:lnTo>
                    <a:pt x="236" y="66"/>
                  </a:lnTo>
                  <a:lnTo>
                    <a:pt x="236" y="113"/>
                  </a:lnTo>
                  <a:lnTo>
                    <a:pt x="186" y="111"/>
                  </a:lnTo>
                  <a:lnTo>
                    <a:pt x="184" y="113"/>
                  </a:lnTo>
                  <a:lnTo>
                    <a:pt x="177" y="113"/>
                  </a:lnTo>
                  <a:lnTo>
                    <a:pt x="175" y="116"/>
                  </a:lnTo>
                  <a:lnTo>
                    <a:pt x="175" y="118"/>
                  </a:lnTo>
                  <a:lnTo>
                    <a:pt x="175" y="125"/>
                  </a:lnTo>
                  <a:lnTo>
                    <a:pt x="175" y="128"/>
                  </a:lnTo>
                  <a:lnTo>
                    <a:pt x="170" y="137"/>
                  </a:lnTo>
                  <a:lnTo>
                    <a:pt x="170" y="139"/>
                  </a:lnTo>
                  <a:lnTo>
                    <a:pt x="172" y="149"/>
                  </a:lnTo>
                  <a:lnTo>
                    <a:pt x="179" y="149"/>
                  </a:lnTo>
                  <a:lnTo>
                    <a:pt x="179" y="180"/>
                  </a:lnTo>
                  <a:lnTo>
                    <a:pt x="153" y="177"/>
                  </a:lnTo>
                  <a:lnTo>
                    <a:pt x="153" y="175"/>
                  </a:lnTo>
                  <a:lnTo>
                    <a:pt x="151" y="175"/>
                  </a:lnTo>
                  <a:lnTo>
                    <a:pt x="142" y="175"/>
                  </a:lnTo>
                  <a:lnTo>
                    <a:pt x="142" y="173"/>
                  </a:lnTo>
                  <a:lnTo>
                    <a:pt x="125" y="173"/>
                  </a:lnTo>
                  <a:lnTo>
                    <a:pt x="123" y="201"/>
                  </a:lnTo>
                  <a:lnTo>
                    <a:pt x="68" y="196"/>
                  </a:lnTo>
                  <a:lnTo>
                    <a:pt x="21" y="194"/>
                  </a:lnTo>
                  <a:lnTo>
                    <a:pt x="12" y="194"/>
                  </a:lnTo>
                  <a:lnTo>
                    <a:pt x="14" y="156"/>
                  </a:lnTo>
                  <a:lnTo>
                    <a:pt x="14" y="151"/>
                  </a:lnTo>
                  <a:lnTo>
                    <a:pt x="14" y="147"/>
                  </a:lnTo>
                  <a:lnTo>
                    <a:pt x="16" y="137"/>
                  </a:lnTo>
                  <a:lnTo>
                    <a:pt x="19" y="137"/>
                  </a:lnTo>
                  <a:lnTo>
                    <a:pt x="23" y="83"/>
                  </a:lnTo>
                  <a:lnTo>
                    <a:pt x="23" y="64"/>
                  </a:lnTo>
                  <a:lnTo>
                    <a:pt x="26" y="28"/>
                  </a:lnTo>
                  <a:lnTo>
                    <a:pt x="0" y="26"/>
                  </a:lnTo>
                  <a:lnTo>
                    <a:pt x="2" y="0"/>
                  </a:lnTo>
                  <a:close/>
                </a:path>
              </a:pathLst>
            </a:custGeom>
            <a:solidFill>
              <a:schemeClr val="accent1"/>
            </a:solidFill>
            <a:ln w="9525" cap="flat" cmpd="sng">
              <a:solidFill>
                <a:schemeClr val="bg1"/>
              </a:solidFill>
              <a:prstDash val="solid"/>
              <a:miter lim="800000"/>
              <a:headEnd type="none" w="med" len="med"/>
              <a:tailEnd type="none" w="med" len="med"/>
            </a:ln>
          </p:spPr>
          <p:txBody>
            <a:bodyPr/>
            <a:lstStyle/>
            <a:p>
              <a:endParaRPr lang="de-DE"/>
            </a:p>
          </p:txBody>
        </p:sp>
        <p:sp>
          <p:nvSpPr>
            <p:cNvPr id="75" name="Freeform 2555"/>
            <p:cNvSpPr>
              <a:spLocks/>
            </p:cNvSpPr>
            <p:nvPr/>
          </p:nvSpPr>
          <p:spPr bwMode="auto">
            <a:xfrm>
              <a:off x="1958" y="2295"/>
              <a:ext cx="198" cy="213"/>
            </a:xfrm>
            <a:custGeom>
              <a:avLst/>
              <a:gdLst>
                <a:gd name="T0" fmla="*/ 7 w 198"/>
                <a:gd name="T1" fmla="*/ 0 h 213"/>
                <a:gd name="T2" fmla="*/ 21 w 198"/>
                <a:gd name="T3" fmla="*/ 0 h 213"/>
                <a:gd name="T4" fmla="*/ 21 w 198"/>
                <a:gd name="T5" fmla="*/ 0 h 213"/>
                <a:gd name="T6" fmla="*/ 118 w 198"/>
                <a:gd name="T7" fmla="*/ 7 h 213"/>
                <a:gd name="T8" fmla="*/ 118 w 198"/>
                <a:gd name="T9" fmla="*/ 7 h 213"/>
                <a:gd name="T10" fmla="*/ 198 w 198"/>
                <a:gd name="T11" fmla="*/ 14 h 213"/>
                <a:gd name="T12" fmla="*/ 198 w 198"/>
                <a:gd name="T13" fmla="*/ 14 h 213"/>
                <a:gd name="T14" fmla="*/ 191 w 198"/>
                <a:gd name="T15" fmla="*/ 125 h 213"/>
                <a:gd name="T16" fmla="*/ 191 w 198"/>
                <a:gd name="T17" fmla="*/ 125 h 213"/>
                <a:gd name="T18" fmla="*/ 189 w 198"/>
                <a:gd name="T19" fmla="*/ 132 h 213"/>
                <a:gd name="T20" fmla="*/ 189 w 198"/>
                <a:gd name="T21" fmla="*/ 132 h 213"/>
                <a:gd name="T22" fmla="*/ 186 w 198"/>
                <a:gd name="T23" fmla="*/ 132 h 213"/>
                <a:gd name="T24" fmla="*/ 186 w 198"/>
                <a:gd name="T25" fmla="*/ 132 h 213"/>
                <a:gd name="T26" fmla="*/ 141 w 198"/>
                <a:gd name="T27" fmla="*/ 213 h 213"/>
                <a:gd name="T28" fmla="*/ 141 w 198"/>
                <a:gd name="T29" fmla="*/ 213 h 213"/>
                <a:gd name="T30" fmla="*/ 37 w 198"/>
                <a:gd name="T31" fmla="*/ 210 h 213"/>
                <a:gd name="T32" fmla="*/ 37 w 198"/>
                <a:gd name="T33" fmla="*/ 210 h 213"/>
                <a:gd name="T34" fmla="*/ 45 w 198"/>
                <a:gd name="T35" fmla="*/ 106 h 213"/>
                <a:gd name="T36" fmla="*/ 45 w 198"/>
                <a:gd name="T37" fmla="*/ 106 h 213"/>
                <a:gd name="T38" fmla="*/ 0 w 198"/>
                <a:gd name="T39" fmla="*/ 104 h 213"/>
                <a:gd name="T40" fmla="*/ 0 w 198"/>
                <a:gd name="T41" fmla="*/ 104 h 213"/>
                <a:gd name="T42" fmla="*/ 7 w 198"/>
                <a:gd name="T43" fmla="*/ 0 h 213"/>
                <a:gd name="T44" fmla="*/ 7 w 198"/>
                <a:gd name="T45" fmla="*/ 0 h 213"/>
                <a:gd name="T46" fmla="*/ 7 w 198"/>
                <a:gd name="T47" fmla="*/ 0 h 213"/>
                <a:gd name="T48" fmla="*/ 7 w 198"/>
                <a:gd name="T49" fmla="*/ 0 h 21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213"/>
                <a:gd name="T77" fmla="*/ 198 w 198"/>
                <a:gd name="T78" fmla="*/ 213 h 21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213">
                  <a:moveTo>
                    <a:pt x="7" y="0"/>
                  </a:moveTo>
                  <a:lnTo>
                    <a:pt x="21" y="0"/>
                  </a:lnTo>
                  <a:lnTo>
                    <a:pt x="118" y="7"/>
                  </a:lnTo>
                  <a:lnTo>
                    <a:pt x="198" y="14"/>
                  </a:lnTo>
                  <a:lnTo>
                    <a:pt x="191" y="125"/>
                  </a:lnTo>
                  <a:lnTo>
                    <a:pt x="189" y="132"/>
                  </a:lnTo>
                  <a:lnTo>
                    <a:pt x="186" y="132"/>
                  </a:lnTo>
                  <a:lnTo>
                    <a:pt x="141" y="213"/>
                  </a:lnTo>
                  <a:lnTo>
                    <a:pt x="37" y="210"/>
                  </a:lnTo>
                  <a:lnTo>
                    <a:pt x="45" y="106"/>
                  </a:lnTo>
                  <a:lnTo>
                    <a:pt x="0" y="104"/>
                  </a:lnTo>
                  <a:lnTo>
                    <a:pt x="7"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76" name="Freeform 2556"/>
            <p:cNvSpPr>
              <a:spLocks/>
            </p:cNvSpPr>
            <p:nvPr/>
          </p:nvSpPr>
          <p:spPr bwMode="auto">
            <a:xfrm>
              <a:off x="2397" y="2331"/>
              <a:ext cx="281" cy="186"/>
            </a:xfrm>
            <a:custGeom>
              <a:avLst/>
              <a:gdLst>
                <a:gd name="T0" fmla="*/ 177 w 281"/>
                <a:gd name="T1" fmla="*/ 40 h 186"/>
                <a:gd name="T2" fmla="*/ 224 w 281"/>
                <a:gd name="T3" fmla="*/ 42 h 186"/>
                <a:gd name="T4" fmla="*/ 231 w 281"/>
                <a:gd name="T5" fmla="*/ 42 h 186"/>
                <a:gd name="T6" fmla="*/ 231 w 281"/>
                <a:gd name="T7" fmla="*/ 61 h 186"/>
                <a:gd name="T8" fmla="*/ 281 w 281"/>
                <a:gd name="T9" fmla="*/ 66 h 186"/>
                <a:gd name="T10" fmla="*/ 279 w 281"/>
                <a:gd name="T11" fmla="*/ 106 h 186"/>
                <a:gd name="T12" fmla="*/ 279 w 281"/>
                <a:gd name="T13" fmla="*/ 120 h 186"/>
                <a:gd name="T14" fmla="*/ 224 w 281"/>
                <a:gd name="T15" fmla="*/ 118 h 186"/>
                <a:gd name="T16" fmla="*/ 220 w 281"/>
                <a:gd name="T17" fmla="*/ 163 h 186"/>
                <a:gd name="T18" fmla="*/ 220 w 281"/>
                <a:gd name="T19" fmla="*/ 172 h 186"/>
                <a:gd name="T20" fmla="*/ 111 w 281"/>
                <a:gd name="T21" fmla="*/ 165 h 186"/>
                <a:gd name="T22" fmla="*/ 111 w 281"/>
                <a:gd name="T23" fmla="*/ 181 h 186"/>
                <a:gd name="T24" fmla="*/ 102 w 281"/>
                <a:gd name="T25" fmla="*/ 179 h 186"/>
                <a:gd name="T26" fmla="*/ 54 w 281"/>
                <a:gd name="T27" fmla="*/ 177 h 186"/>
                <a:gd name="T28" fmla="*/ 54 w 281"/>
                <a:gd name="T29" fmla="*/ 186 h 186"/>
                <a:gd name="T30" fmla="*/ 0 w 281"/>
                <a:gd name="T31" fmla="*/ 181 h 186"/>
                <a:gd name="T32" fmla="*/ 0 w 281"/>
                <a:gd name="T33" fmla="*/ 172 h 186"/>
                <a:gd name="T34" fmla="*/ 2 w 281"/>
                <a:gd name="T35" fmla="*/ 146 h 186"/>
                <a:gd name="T36" fmla="*/ 2 w 281"/>
                <a:gd name="T37" fmla="*/ 141 h 186"/>
                <a:gd name="T38" fmla="*/ 2 w 281"/>
                <a:gd name="T39" fmla="*/ 139 h 186"/>
                <a:gd name="T40" fmla="*/ 5 w 281"/>
                <a:gd name="T41" fmla="*/ 120 h 186"/>
                <a:gd name="T42" fmla="*/ 5 w 281"/>
                <a:gd name="T43" fmla="*/ 101 h 186"/>
                <a:gd name="T44" fmla="*/ 5 w 281"/>
                <a:gd name="T45" fmla="*/ 99 h 186"/>
                <a:gd name="T46" fmla="*/ 5 w 281"/>
                <a:gd name="T47" fmla="*/ 96 h 186"/>
                <a:gd name="T48" fmla="*/ 7 w 281"/>
                <a:gd name="T49" fmla="*/ 66 h 186"/>
                <a:gd name="T50" fmla="*/ 9 w 281"/>
                <a:gd name="T51" fmla="*/ 56 h 186"/>
                <a:gd name="T52" fmla="*/ 61 w 281"/>
                <a:gd name="T53" fmla="*/ 59 h 186"/>
                <a:gd name="T54" fmla="*/ 61 w 281"/>
                <a:gd name="T55" fmla="*/ 33 h 186"/>
                <a:gd name="T56" fmla="*/ 120 w 281"/>
                <a:gd name="T57" fmla="*/ 35 h 186"/>
                <a:gd name="T58" fmla="*/ 123 w 281"/>
                <a:gd name="T59" fmla="*/ 0 h 186"/>
                <a:gd name="T60" fmla="*/ 180 w 281"/>
                <a:gd name="T61" fmla="*/ 2 h 186"/>
                <a:gd name="T62" fmla="*/ 180 w 281"/>
                <a:gd name="T63" fmla="*/ 2 h 1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186"/>
                <a:gd name="T98" fmla="*/ 281 w 281"/>
                <a:gd name="T99" fmla="*/ 186 h 1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186">
                  <a:moveTo>
                    <a:pt x="180" y="2"/>
                  </a:moveTo>
                  <a:lnTo>
                    <a:pt x="177" y="40"/>
                  </a:lnTo>
                  <a:lnTo>
                    <a:pt x="224" y="42"/>
                  </a:lnTo>
                  <a:lnTo>
                    <a:pt x="231" y="42"/>
                  </a:lnTo>
                  <a:lnTo>
                    <a:pt x="231" y="61"/>
                  </a:lnTo>
                  <a:lnTo>
                    <a:pt x="281" y="66"/>
                  </a:lnTo>
                  <a:lnTo>
                    <a:pt x="279" y="106"/>
                  </a:lnTo>
                  <a:lnTo>
                    <a:pt x="279" y="120"/>
                  </a:lnTo>
                  <a:lnTo>
                    <a:pt x="224" y="118"/>
                  </a:lnTo>
                  <a:lnTo>
                    <a:pt x="220" y="163"/>
                  </a:lnTo>
                  <a:lnTo>
                    <a:pt x="220" y="172"/>
                  </a:lnTo>
                  <a:lnTo>
                    <a:pt x="111" y="165"/>
                  </a:lnTo>
                  <a:lnTo>
                    <a:pt x="111" y="181"/>
                  </a:lnTo>
                  <a:lnTo>
                    <a:pt x="102" y="179"/>
                  </a:lnTo>
                  <a:lnTo>
                    <a:pt x="54" y="177"/>
                  </a:lnTo>
                  <a:lnTo>
                    <a:pt x="54" y="186"/>
                  </a:lnTo>
                  <a:lnTo>
                    <a:pt x="0" y="181"/>
                  </a:lnTo>
                  <a:lnTo>
                    <a:pt x="0" y="172"/>
                  </a:lnTo>
                  <a:lnTo>
                    <a:pt x="2" y="146"/>
                  </a:lnTo>
                  <a:lnTo>
                    <a:pt x="2" y="141"/>
                  </a:lnTo>
                  <a:lnTo>
                    <a:pt x="2" y="139"/>
                  </a:lnTo>
                  <a:lnTo>
                    <a:pt x="5" y="120"/>
                  </a:lnTo>
                  <a:lnTo>
                    <a:pt x="5" y="101"/>
                  </a:lnTo>
                  <a:lnTo>
                    <a:pt x="5" y="99"/>
                  </a:lnTo>
                  <a:lnTo>
                    <a:pt x="5" y="96"/>
                  </a:lnTo>
                  <a:lnTo>
                    <a:pt x="7" y="66"/>
                  </a:lnTo>
                  <a:lnTo>
                    <a:pt x="9" y="56"/>
                  </a:lnTo>
                  <a:lnTo>
                    <a:pt x="61" y="59"/>
                  </a:lnTo>
                  <a:lnTo>
                    <a:pt x="61" y="33"/>
                  </a:lnTo>
                  <a:lnTo>
                    <a:pt x="120" y="35"/>
                  </a:lnTo>
                  <a:lnTo>
                    <a:pt x="123" y="0"/>
                  </a:lnTo>
                  <a:lnTo>
                    <a:pt x="180" y="2"/>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77" name="Freeform 2557"/>
            <p:cNvSpPr>
              <a:spLocks/>
            </p:cNvSpPr>
            <p:nvPr/>
          </p:nvSpPr>
          <p:spPr bwMode="auto">
            <a:xfrm>
              <a:off x="2825" y="2340"/>
              <a:ext cx="392" cy="269"/>
            </a:xfrm>
            <a:custGeom>
              <a:avLst/>
              <a:gdLst>
                <a:gd name="T0" fmla="*/ 290 w 392"/>
                <a:gd name="T1" fmla="*/ 43 h 269"/>
                <a:gd name="T2" fmla="*/ 389 w 392"/>
                <a:gd name="T3" fmla="*/ 66 h 269"/>
                <a:gd name="T4" fmla="*/ 385 w 392"/>
                <a:gd name="T5" fmla="*/ 71 h 269"/>
                <a:gd name="T6" fmla="*/ 377 w 392"/>
                <a:gd name="T7" fmla="*/ 80 h 269"/>
                <a:gd name="T8" fmla="*/ 366 w 392"/>
                <a:gd name="T9" fmla="*/ 92 h 269"/>
                <a:gd name="T10" fmla="*/ 356 w 392"/>
                <a:gd name="T11" fmla="*/ 104 h 269"/>
                <a:gd name="T12" fmla="*/ 351 w 392"/>
                <a:gd name="T13" fmla="*/ 116 h 269"/>
                <a:gd name="T14" fmla="*/ 342 w 392"/>
                <a:gd name="T15" fmla="*/ 125 h 269"/>
                <a:gd name="T16" fmla="*/ 335 w 392"/>
                <a:gd name="T17" fmla="*/ 128 h 269"/>
                <a:gd name="T18" fmla="*/ 323 w 392"/>
                <a:gd name="T19" fmla="*/ 130 h 269"/>
                <a:gd name="T20" fmla="*/ 321 w 392"/>
                <a:gd name="T21" fmla="*/ 135 h 269"/>
                <a:gd name="T22" fmla="*/ 309 w 392"/>
                <a:gd name="T23" fmla="*/ 146 h 269"/>
                <a:gd name="T24" fmla="*/ 307 w 392"/>
                <a:gd name="T25" fmla="*/ 151 h 269"/>
                <a:gd name="T26" fmla="*/ 304 w 392"/>
                <a:gd name="T27" fmla="*/ 161 h 269"/>
                <a:gd name="T28" fmla="*/ 297 w 392"/>
                <a:gd name="T29" fmla="*/ 163 h 269"/>
                <a:gd name="T30" fmla="*/ 285 w 392"/>
                <a:gd name="T31" fmla="*/ 161 h 269"/>
                <a:gd name="T32" fmla="*/ 276 w 392"/>
                <a:gd name="T33" fmla="*/ 163 h 269"/>
                <a:gd name="T34" fmla="*/ 269 w 392"/>
                <a:gd name="T35" fmla="*/ 168 h 269"/>
                <a:gd name="T36" fmla="*/ 264 w 392"/>
                <a:gd name="T37" fmla="*/ 170 h 269"/>
                <a:gd name="T38" fmla="*/ 257 w 392"/>
                <a:gd name="T39" fmla="*/ 177 h 269"/>
                <a:gd name="T40" fmla="*/ 245 w 392"/>
                <a:gd name="T41" fmla="*/ 184 h 269"/>
                <a:gd name="T42" fmla="*/ 233 w 392"/>
                <a:gd name="T43" fmla="*/ 189 h 269"/>
                <a:gd name="T44" fmla="*/ 229 w 392"/>
                <a:gd name="T45" fmla="*/ 189 h 269"/>
                <a:gd name="T46" fmla="*/ 217 w 392"/>
                <a:gd name="T47" fmla="*/ 180 h 269"/>
                <a:gd name="T48" fmla="*/ 214 w 392"/>
                <a:gd name="T49" fmla="*/ 170 h 269"/>
                <a:gd name="T50" fmla="*/ 212 w 392"/>
                <a:gd name="T51" fmla="*/ 158 h 269"/>
                <a:gd name="T52" fmla="*/ 205 w 392"/>
                <a:gd name="T53" fmla="*/ 151 h 269"/>
                <a:gd name="T54" fmla="*/ 200 w 392"/>
                <a:gd name="T55" fmla="*/ 149 h 269"/>
                <a:gd name="T56" fmla="*/ 191 w 392"/>
                <a:gd name="T57" fmla="*/ 146 h 269"/>
                <a:gd name="T58" fmla="*/ 181 w 392"/>
                <a:gd name="T59" fmla="*/ 156 h 269"/>
                <a:gd name="T60" fmla="*/ 174 w 392"/>
                <a:gd name="T61" fmla="*/ 165 h 269"/>
                <a:gd name="T62" fmla="*/ 167 w 392"/>
                <a:gd name="T63" fmla="*/ 172 h 269"/>
                <a:gd name="T64" fmla="*/ 153 w 392"/>
                <a:gd name="T65" fmla="*/ 180 h 269"/>
                <a:gd name="T66" fmla="*/ 144 w 392"/>
                <a:gd name="T67" fmla="*/ 187 h 269"/>
                <a:gd name="T68" fmla="*/ 141 w 392"/>
                <a:gd name="T69" fmla="*/ 191 h 269"/>
                <a:gd name="T70" fmla="*/ 141 w 392"/>
                <a:gd name="T71" fmla="*/ 198 h 269"/>
                <a:gd name="T72" fmla="*/ 139 w 392"/>
                <a:gd name="T73" fmla="*/ 210 h 269"/>
                <a:gd name="T74" fmla="*/ 139 w 392"/>
                <a:gd name="T75" fmla="*/ 227 h 269"/>
                <a:gd name="T76" fmla="*/ 137 w 392"/>
                <a:gd name="T77" fmla="*/ 234 h 269"/>
                <a:gd name="T78" fmla="*/ 134 w 392"/>
                <a:gd name="T79" fmla="*/ 236 h 269"/>
                <a:gd name="T80" fmla="*/ 129 w 392"/>
                <a:gd name="T81" fmla="*/ 234 h 269"/>
                <a:gd name="T82" fmla="*/ 118 w 392"/>
                <a:gd name="T83" fmla="*/ 231 h 269"/>
                <a:gd name="T84" fmla="*/ 113 w 392"/>
                <a:gd name="T85" fmla="*/ 231 h 269"/>
                <a:gd name="T86" fmla="*/ 106 w 392"/>
                <a:gd name="T87" fmla="*/ 229 h 269"/>
                <a:gd name="T88" fmla="*/ 96 w 392"/>
                <a:gd name="T89" fmla="*/ 229 h 269"/>
                <a:gd name="T90" fmla="*/ 85 w 392"/>
                <a:gd name="T91" fmla="*/ 234 h 269"/>
                <a:gd name="T92" fmla="*/ 80 w 392"/>
                <a:gd name="T93" fmla="*/ 236 h 269"/>
                <a:gd name="T94" fmla="*/ 77 w 392"/>
                <a:gd name="T95" fmla="*/ 243 h 269"/>
                <a:gd name="T96" fmla="*/ 77 w 392"/>
                <a:gd name="T97" fmla="*/ 253 h 269"/>
                <a:gd name="T98" fmla="*/ 77 w 392"/>
                <a:gd name="T99" fmla="*/ 262 h 269"/>
                <a:gd name="T100" fmla="*/ 75 w 392"/>
                <a:gd name="T101" fmla="*/ 265 h 269"/>
                <a:gd name="T102" fmla="*/ 63 w 392"/>
                <a:gd name="T103" fmla="*/ 269 h 269"/>
                <a:gd name="T104" fmla="*/ 16 w 392"/>
                <a:gd name="T105" fmla="*/ 222 h 269"/>
                <a:gd name="T106" fmla="*/ 0 w 392"/>
                <a:gd name="T107" fmla="*/ 206 h 269"/>
                <a:gd name="T108" fmla="*/ 14 w 392"/>
                <a:gd name="T109" fmla="*/ 123 h 269"/>
                <a:gd name="T110" fmla="*/ 42 w 392"/>
                <a:gd name="T111" fmla="*/ 97 h 269"/>
                <a:gd name="T112" fmla="*/ 70 w 392"/>
                <a:gd name="T113" fmla="*/ 102 h 269"/>
                <a:gd name="T114" fmla="*/ 61 w 392"/>
                <a:gd name="T115" fmla="*/ 59 h 269"/>
                <a:gd name="T116" fmla="*/ 66 w 392"/>
                <a:gd name="T117" fmla="*/ 40 h 269"/>
                <a:gd name="T118" fmla="*/ 77 w 392"/>
                <a:gd name="T119" fmla="*/ 33 h 269"/>
                <a:gd name="T120" fmla="*/ 191 w 392"/>
                <a:gd name="T121" fmla="*/ 0 h 269"/>
                <a:gd name="T122" fmla="*/ 219 w 392"/>
                <a:gd name="T123" fmla="*/ 19 h 269"/>
                <a:gd name="T124" fmla="*/ 236 w 392"/>
                <a:gd name="T125" fmla="*/ 31 h 26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92"/>
                <a:gd name="T190" fmla="*/ 0 h 269"/>
                <a:gd name="T191" fmla="*/ 392 w 392"/>
                <a:gd name="T192" fmla="*/ 269 h 26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92" h="269">
                  <a:moveTo>
                    <a:pt x="271" y="24"/>
                  </a:moveTo>
                  <a:lnTo>
                    <a:pt x="281" y="24"/>
                  </a:lnTo>
                  <a:lnTo>
                    <a:pt x="281" y="43"/>
                  </a:lnTo>
                  <a:lnTo>
                    <a:pt x="290" y="43"/>
                  </a:lnTo>
                  <a:lnTo>
                    <a:pt x="290" y="40"/>
                  </a:lnTo>
                  <a:lnTo>
                    <a:pt x="292" y="40"/>
                  </a:lnTo>
                  <a:lnTo>
                    <a:pt x="392" y="45"/>
                  </a:lnTo>
                  <a:lnTo>
                    <a:pt x="389" y="66"/>
                  </a:lnTo>
                  <a:lnTo>
                    <a:pt x="387" y="66"/>
                  </a:lnTo>
                  <a:lnTo>
                    <a:pt x="387" y="69"/>
                  </a:lnTo>
                  <a:lnTo>
                    <a:pt x="385" y="71"/>
                  </a:lnTo>
                  <a:lnTo>
                    <a:pt x="382" y="76"/>
                  </a:lnTo>
                  <a:lnTo>
                    <a:pt x="380" y="78"/>
                  </a:lnTo>
                  <a:lnTo>
                    <a:pt x="377" y="80"/>
                  </a:lnTo>
                  <a:lnTo>
                    <a:pt x="373" y="85"/>
                  </a:lnTo>
                  <a:lnTo>
                    <a:pt x="370" y="85"/>
                  </a:lnTo>
                  <a:lnTo>
                    <a:pt x="366" y="92"/>
                  </a:lnTo>
                  <a:lnTo>
                    <a:pt x="363" y="95"/>
                  </a:lnTo>
                  <a:lnTo>
                    <a:pt x="361" y="99"/>
                  </a:lnTo>
                  <a:lnTo>
                    <a:pt x="356" y="104"/>
                  </a:lnTo>
                  <a:lnTo>
                    <a:pt x="354" y="111"/>
                  </a:lnTo>
                  <a:lnTo>
                    <a:pt x="351" y="116"/>
                  </a:lnTo>
                  <a:lnTo>
                    <a:pt x="349" y="120"/>
                  </a:lnTo>
                  <a:lnTo>
                    <a:pt x="347" y="123"/>
                  </a:lnTo>
                  <a:lnTo>
                    <a:pt x="344" y="125"/>
                  </a:lnTo>
                  <a:lnTo>
                    <a:pt x="342" y="125"/>
                  </a:lnTo>
                  <a:lnTo>
                    <a:pt x="340" y="125"/>
                  </a:lnTo>
                  <a:lnTo>
                    <a:pt x="337" y="125"/>
                  </a:lnTo>
                  <a:lnTo>
                    <a:pt x="335" y="128"/>
                  </a:lnTo>
                  <a:lnTo>
                    <a:pt x="333" y="128"/>
                  </a:lnTo>
                  <a:lnTo>
                    <a:pt x="330" y="128"/>
                  </a:lnTo>
                  <a:lnTo>
                    <a:pt x="325" y="130"/>
                  </a:lnTo>
                  <a:lnTo>
                    <a:pt x="323" y="130"/>
                  </a:lnTo>
                  <a:lnTo>
                    <a:pt x="323" y="132"/>
                  </a:lnTo>
                  <a:lnTo>
                    <a:pt x="321" y="132"/>
                  </a:lnTo>
                  <a:lnTo>
                    <a:pt x="321" y="135"/>
                  </a:lnTo>
                  <a:lnTo>
                    <a:pt x="318" y="135"/>
                  </a:lnTo>
                  <a:lnTo>
                    <a:pt x="316" y="139"/>
                  </a:lnTo>
                  <a:lnTo>
                    <a:pt x="309" y="146"/>
                  </a:lnTo>
                  <a:lnTo>
                    <a:pt x="309" y="151"/>
                  </a:lnTo>
                  <a:lnTo>
                    <a:pt x="307" y="151"/>
                  </a:lnTo>
                  <a:lnTo>
                    <a:pt x="307" y="154"/>
                  </a:lnTo>
                  <a:lnTo>
                    <a:pt x="307" y="156"/>
                  </a:lnTo>
                  <a:lnTo>
                    <a:pt x="304" y="161"/>
                  </a:lnTo>
                  <a:lnTo>
                    <a:pt x="302" y="163"/>
                  </a:lnTo>
                  <a:lnTo>
                    <a:pt x="297" y="163"/>
                  </a:lnTo>
                  <a:lnTo>
                    <a:pt x="292" y="161"/>
                  </a:lnTo>
                  <a:lnTo>
                    <a:pt x="288" y="161"/>
                  </a:lnTo>
                  <a:lnTo>
                    <a:pt x="285" y="161"/>
                  </a:lnTo>
                  <a:lnTo>
                    <a:pt x="281" y="163"/>
                  </a:lnTo>
                  <a:lnTo>
                    <a:pt x="276" y="163"/>
                  </a:lnTo>
                  <a:lnTo>
                    <a:pt x="276" y="165"/>
                  </a:lnTo>
                  <a:lnTo>
                    <a:pt x="274" y="165"/>
                  </a:lnTo>
                  <a:lnTo>
                    <a:pt x="271" y="168"/>
                  </a:lnTo>
                  <a:lnTo>
                    <a:pt x="269" y="168"/>
                  </a:lnTo>
                  <a:lnTo>
                    <a:pt x="266" y="170"/>
                  </a:lnTo>
                  <a:lnTo>
                    <a:pt x="264" y="170"/>
                  </a:lnTo>
                  <a:lnTo>
                    <a:pt x="262" y="172"/>
                  </a:lnTo>
                  <a:lnTo>
                    <a:pt x="259" y="175"/>
                  </a:lnTo>
                  <a:lnTo>
                    <a:pt x="257" y="175"/>
                  </a:lnTo>
                  <a:lnTo>
                    <a:pt x="257" y="177"/>
                  </a:lnTo>
                  <a:lnTo>
                    <a:pt x="255" y="177"/>
                  </a:lnTo>
                  <a:lnTo>
                    <a:pt x="250" y="180"/>
                  </a:lnTo>
                  <a:lnTo>
                    <a:pt x="245" y="184"/>
                  </a:lnTo>
                  <a:lnTo>
                    <a:pt x="240" y="187"/>
                  </a:lnTo>
                  <a:lnTo>
                    <a:pt x="238" y="189"/>
                  </a:lnTo>
                  <a:lnTo>
                    <a:pt x="236" y="189"/>
                  </a:lnTo>
                  <a:lnTo>
                    <a:pt x="233" y="189"/>
                  </a:lnTo>
                  <a:lnTo>
                    <a:pt x="231" y="189"/>
                  </a:lnTo>
                  <a:lnTo>
                    <a:pt x="229" y="189"/>
                  </a:lnTo>
                  <a:lnTo>
                    <a:pt x="224" y="189"/>
                  </a:lnTo>
                  <a:lnTo>
                    <a:pt x="222" y="187"/>
                  </a:lnTo>
                  <a:lnTo>
                    <a:pt x="219" y="182"/>
                  </a:lnTo>
                  <a:lnTo>
                    <a:pt x="217" y="180"/>
                  </a:lnTo>
                  <a:lnTo>
                    <a:pt x="217" y="175"/>
                  </a:lnTo>
                  <a:lnTo>
                    <a:pt x="214" y="172"/>
                  </a:lnTo>
                  <a:lnTo>
                    <a:pt x="214" y="170"/>
                  </a:lnTo>
                  <a:lnTo>
                    <a:pt x="214" y="168"/>
                  </a:lnTo>
                  <a:lnTo>
                    <a:pt x="212" y="165"/>
                  </a:lnTo>
                  <a:lnTo>
                    <a:pt x="212" y="161"/>
                  </a:lnTo>
                  <a:lnTo>
                    <a:pt x="212" y="158"/>
                  </a:lnTo>
                  <a:lnTo>
                    <a:pt x="210" y="156"/>
                  </a:lnTo>
                  <a:lnTo>
                    <a:pt x="207" y="154"/>
                  </a:lnTo>
                  <a:lnTo>
                    <a:pt x="205" y="151"/>
                  </a:lnTo>
                  <a:lnTo>
                    <a:pt x="203" y="149"/>
                  </a:lnTo>
                  <a:lnTo>
                    <a:pt x="200" y="149"/>
                  </a:lnTo>
                  <a:lnTo>
                    <a:pt x="198" y="146"/>
                  </a:lnTo>
                  <a:lnTo>
                    <a:pt x="193" y="146"/>
                  </a:lnTo>
                  <a:lnTo>
                    <a:pt x="191" y="146"/>
                  </a:lnTo>
                  <a:lnTo>
                    <a:pt x="188" y="149"/>
                  </a:lnTo>
                  <a:lnTo>
                    <a:pt x="186" y="151"/>
                  </a:lnTo>
                  <a:lnTo>
                    <a:pt x="181" y="154"/>
                  </a:lnTo>
                  <a:lnTo>
                    <a:pt x="181" y="156"/>
                  </a:lnTo>
                  <a:lnTo>
                    <a:pt x="179" y="158"/>
                  </a:lnTo>
                  <a:lnTo>
                    <a:pt x="177" y="163"/>
                  </a:lnTo>
                  <a:lnTo>
                    <a:pt x="174" y="165"/>
                  </a:lnTo>
                  <a:lnTo>
                    <a:pt x="172" y="168"/>
                  </a:lnTo>
                  <a:lnTo>
                    <a:pt x="170" y="170"/>
                  </a:lnTo>
                  <a:lnTo>
                    <a:pt x="167" y="170"/>
                  </a:lnTo>
                  <a:lnTo>
                    <a:pt x="167" y="172"/>
                  </a:lnTo>
                  <a:lnTo>
                    <a:pt x="163" y="175"/>
                  </a:lnTo>
                  <a:lnTo>
                    <a:pt x="158" y="177"/>
                  </a:lnTo>
                  <a:lnTo>
                    <a:pt x="153" y="180"/>
                  </a:lnTo>
                  <a:lnTo>
                    <a:pt x="151" y="180"/>
                  </a:lnTo>
                  <a:lnTo>
                    <a:pt x="148" y="182"/>
                  </a:lnTo>
                  <a:lnTo>
                    <a:pt x="146" y="184"/>
                  </a:lnTo>
                  <a:lnTo>
                    <a:pt x="144" y="187"/>
                  </a:lnTo>
                  <a:lnTo>
                    <a:pt x="144" y="189"/>
                  </a:lnTo>
                  <a:lnTo>
                    <a:pt x="141" y="189"/>
                  </a:lnTo>
                  <a:lnTo>
                    <a:pt x="141" y="191"/>
                  </a:lnTo>
                  <a:lnTo>
                    <a:pt x="141" y="194"/>
                  </a:lnTo>
                  <a:lnTo>
                    <a:pt x="141" y="196"/>
                  </a:lnTo>
                  <a:lnTo>
                    <a:pt x="141" y="198"/>
                  </a:lnTo>
                  <a:lnTo>
                    <a:pt x="141" y="201"/>
                  </a:lnTo>
                  <a:lnTo>
                    <a:pt x="139" y="206"/>
                  </a:lnTo>
                  <a:lnTo>
                    <a:pt x="139" y="210"/>
                  </a:lnTo>
                  <a:lnTo>
                    <a:pt x="139" y="215"/>
                  </a:lnTo>
                  <a:lnTo>
                    <a:pt x="139" y="217"/>
                  </a:lnTo>
                  <a:lnTo>
                    <a:pt x="139" y="222"/>
                  </a:lnTo>
                  <a:lnTo>
                    <a:pt x="139" y="227"/>
                  </a:lnTo>
                  <a:lnTo>
                    <a:pt x="139" y="229"/>
                  </a:lnTo>
                  <a:lnTo>
                    <a:pt x="139" y="231"/>
                  </a:lnTo>
                  <a:lnTo>
                    <a:pt x="137" y="234"/>
                  </a:lnTo>
                  <a:lnTo>
                    <a:pt x="137" y="236"/>
                  </a:lnTo>
                  <a:lnTo>
                    <a:pt x="134" y="236"/>
                  </a:lnTo>
                  <a:lnTo>
                    <a:pt x="132" y="236"/>
                  </a:lnTo>
                  <a:lnTo>
                    <a:pt x="129" y="236"/>
                  </a:lnTo>
                  <a:lnTo>
                    <a:pt x="129" y="234"/>
                  </a:lnTo>
                  <a:lnTo>
                    <a:pt x="125" y="234"/>
                  </a:lnTo>
                  <a:lnTo>
                    <a:pt x="122" y="231"/>
                  </a:lnTo>
                  <a:lnTo>
                    <a:pt x="120" y="231"/>
                  </a:lnTo>
                  <a:lnTo>
                    <a:pt x="118" y="231"/>
                  </a:lnTo>
                  <a:lnTo>
                    <a:pt x="115" y="231"/>
                  </a:lnTo>
                  <a:lnTo>
                    <a:pt x="113" y="231"/>
                  </a:lnTo>
                  <a:lnTo>
                    <a:pt x="111" y="231"/>
                  </a:lnTo>
                  <a:lnTo>
                    <a:pt x="108" y="231"/>
                  </a:lnTo>
                  <a:lnTo>
                    <a:pt x="106" y="229"/>
                  </a:lnTo>
                  <a:lnTo>
                    <a:pt x="103" y="229"/>
                  </a:lnTo>
                  <a:lnTo>
                    <a:pt x="101" y="229"/>
                  </a:lnTo>
                  <a:lnTo>
                    <a:pt x="96" y="229"/>
                  </a:lnTo>
                  <a:lnTo>
                    <a:pt x="94" y="229"/>
                  </a:lnTo>
                  <a:lnTo>
                    <a:pt x="87" y="231"/>
                  </a:lnTo>
                  <a:lnTo>
                    <a:pt x="85" y="234"/>
                  </a:lnTo>
                  <a:lnTo>
                    <a:pt x="82" y="234"/>
                  </a:lnTo>
                  <a:lnTo>
                    <a:pt x="80" y="236"/>
                  </a:lnTo>
                  <a:lnTo>
                    <a:pt x="77" y="241"/>
                  </a:lnTo>
                  <a:lnTo>
                    <a:pt x="77" y="243"/>
                  </a:lnTo>
                  <a:lnTo>
                    <a:pt x="77" y="248"/>
                  </a:lnTo>
                  <a:lnTo>
                    <a:pt x="77" y="250"/>
                  </a:lnTo>
                  <a:lnTo>
                    <a:pt x="77" y="253"/>
                  </a:lnTo>
                  <a:lnTo>
                    <a:pt x="77" y="257"/>
                  </a:lnTo>
                  <a:lnTo>
                    <a:pt x="77" y="260"/>
                  </a:lnTo>
                  <a:lnTo>
                    <a:pt x="77" y="262"/>
                  </a:lnTo>
                  <a:lnTo>
                    <a:pt x="75" y="265"/>
                  </a:lnTo>
                  <a:lnTo>
                    <a:pt x="73" y="267"/>
                  </a:lnTo>
                  <a:lnTo>
                    <a:pt x="68" y="267"/>
                  </a:lnTo>
                  <a:lnTo>
                    <a:pt x="63" y="267"/>
                  </a:lnTo>
                  <a:lnTo>
                    <a:pt x="63" y="269"/>
                  </a:lnTo>
                  <a:lnTo>
                    <a:pt x="63" y="234"/>
                  </a:lnTo>
                  <a:lnTo>
                    <a:pt x="16" y="231"/>
                  </a:lnTo>
                  <a:lnTo>
                    <a:pt x="16" y="222"/>
                  </a:lnTo>
                  <a:lnTo>
                    <a:pt x="16" y="215"/>
                  </a:lnTo>
                  <a:lnTo>
                    <a:pt x="9" y="215"/>
                  </a:lnTo>
                  <a:lnTo>
                    <a:pt x="9" y="206"/>
                  </a:lnTo>
                  <a:lnTo>
                    <a:pt x="0" y="206"/>
                  </a:lnTo>
                  <a:lnTo>
                    <a:pt x="0" y="196"/>
                  </a:lnTo>
                  <a:lnTo>
                    <a:pt x="4" y="120"/>
                  </a:lnTo>
                  <a:lnTo>
                    <a:pt x="14" y="123"/>
                  </a:lnTo>
                  <a:lnTo>
                    <a:pt x="16" y="95"/>
                  </a:lnTo>
                  <a:lnTo>
                    <a:pt x="33" y="95"/>
                  </a:lnTo>
                  <a:lnTo>
                    <a:pt x="33" y="97"/>
                  </a:lnTo>
                  <a:lnTo>
                    <a:pt x="42" y="97"/>
                  </a:lnTo>
                  <a:lnTo>
                    <a:pt x="44" y="97"/>
                  </a:lnTo>
                  <a:lnTo>
                    <a:pt x="44" y="99"/>
                  </a:lnTo>
                  <a:lnTo>
                    <a:pt x="70" y="102"/>
                  </a:lnTo>
                  <a:lnTo>
                    <a:pt x="70" y="71"/>
                  </a:lnTo>
                  <a:lnTo>
                    <a:pt x="63" y="71"/>
                  </a:lnTo>
                  <a:lnTo>
                    <a:pt x="61" y="61"/>
                  </a:lnTo>
                  <a:lnTo>
                    <a:pt x="61" y="59"/>
                  </a:lnTo>
                  <a:lnTo>
                    <a:pt x="66" y="50"/>
                  </a:lnTo>
                  <a:lnTo>
                    <a:pt x="66" y="47"/>
                  </a:lnTo>
                  <a:lnTo>
                    <a:pt x="66" y="40"/>
                  </a:lnTo>
                  <a:lnTo>
                    <a:pt x="66" y="38"/>
                  </a:lnTo>
                  <a:lnTo>
                    <a:pt x="68" y="35"/>
                  </a:lnTo>
                  <a:lnTo>
                    <a:pt x="75" y="35"/>
                  </a:lnTo>
                  <a:lnTo>
                    <a:pt x="77" y="33"/>
                  </a:lnTo>
                  <a:lnTo>
                    <a:pt x="181" y="38"/>
                  </a:lnTo>
                  <a:lnTo>
                    <a:pt x="181" y="0"/>
                  </a:lnTo>
                  <a:lnTo>
                    <a:pt x="191" y="0"/>
                  </a:lnTo>
                  <a:lnTo>
                    <a:pt x="191" y="7"/>
                  </a:lnTo>
                  <a:lnTo>
                    <a:pt x="210" y="9"/>
                  </a:lnTo>
                  <a:lnTo>
                    <a:pt x="210" y="19"/>
                  </a:lnTo>
                  <a:lnTo>
                    <a:pt x="219" y="19"/>
                  </a:lnTo>
                  <a:lnTo>
                    <a:pt x="219" y="26"/>
                  </a:lnTo>
                  <a:lnTo>
                    <a:pt x="238" y="28"/>
                  </a:lnTo>
                  <a:lnTo>
                    <a:pt x="236" y="31"/>
                  </a:lnTo>
                  <a:lnTo>
                    <a:pt x="271" y="33"/>
                  </a:lnTo>
                  <a:lnTo>
                    <a:pt x="271" y="24"/>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78" name="Freeform 2558"/>
            <p:cNvSpPr>
              <a:spLocks/>
            </p:cNvSpPr>
            <p:nvPr/>
          </p:nvSpPr>
          <p:spPr bwMode="auto">
            <a:xfrm>
              <a:off x="1407" y="2373"/>
              <a:ext cx="234" cy="187"/>
            </a:xfrm>
            <a:custGeom>
              <a:avLst/>
              <a:gdLst>
                <a:gd name="T0" fmla="*/ 218 w 234"/>
                <a:gd name="T1" fmla="*/ 14 h 187"/>
                <a:gd name="T2" fmla="*/ 218 w 234"/>
                <a:gd name="T3" fmla="*/ 28 h 187"/>
                <a:gd name="T4" fmla="*/ 220 w 234"/>
                <a:gd name="T5" fmla="*/ 31 h 187"/>
                <a:gd name="T6" fmla="*/ 225 w 234"/>
                <a:gd name="T7" fmla="*/ 28 h 187"/>
                <a:gd name="T8" fmla="*/ 232 w 234"/>
                <a:gd name="T9" fmla="*/ 28 h 187"/>
                <a:gd name="T10" fmla="*/ 234 w 234"/>
                <a:gd name="T11" fmla="*/ 28 h 187"/>
                <a:gd name="T12" fmla="*/ 232 w 234"/>
                <a:gd name="T13" fmla="*/ 59 h 187"/>
                <a:gd name="T14" fmla="*/ 229 w 234"/>
                <a:gd name="T15" fmla="*/ 85 h 187"/>
                <a:gd name="T16" fmla="*/ 232 w 234"/>
                <a:gd name="T17" fmla="*/ 85 h 187"/>
                <a:gd name="T18" fmla="*/ 232 w 234"/>
                <a:gd name="T19" fmla="*/ 87 h 187"/>
                <a:gd name="T20" fmla="*/ 227 w 234"/>
                <a:gd name="T21" fmla="*/ 130 h 187"/>
                <a:gd name="T22" fmla="*/ 222 w 234"/>
                <a:gd name="T23" fmla="*/ 187 h 187"/>
                <a:gd name="T24" fmla="*/ 206 w 234"/>
                <a:gd name="T25" fmla="*/ 184 h 187"/>
                <a:gd name="T26" fmla="*/ 187 w 234"/>
                <a:gd name="T27" fmla="*/ 184 h 187"/>
                <a:gd name="T28" fmla="*/ 185 w 234"/>
                <a:gd name="T29" fmla="*/ 182 h 187"/>
                <a:gd name="T30" fmla="*/ 170 w 234"/>
                <a:gd name="T31" fmla="*/ 182 h 187"/>
                <a:gd name="T32" fmla="*/ 161 w 234"/>
                <a:gd name="T33" fmla="*/ 182 h 187"/>
                <a:gd name="T34" fmla="*/ 152 w 234"/>
                <a:gd name="T35" fmla="*/ 180 h 187"/>
                <a:gd name="T36" fmla="*/ 142 w 234"/>
                <a:gd name="T37" fmla="*/ 182 h 187"/>
                <a:gd name="T38" fmla="*/ 123 w 234"/>
                <a:gd name="T39" fmla="*/ 177 h 187"/>
                <a:gd name="T40" fmla="*/ 107 w 234"/>
                <a:gd name="T41" fmla="*/ 177 h 187"/>
                <a:gd name="T42" fmla="*/ 90 w 234"/>
                <a:gd name="T43" fmla="*/ 175 h 187"/>
                <a:gd name="T44" fmla="*/ 88 w 234"/>
                <a:gd name="T45" fmla="*/ 177 h 187"/>
                <a:gd name="T46" fmla="*/ 85 w 234"/>
                <a:gd name="T47" fmla="*/ 180 h 187"/>
                <a:gd name="T48" fmla="*/ 0 w 234"/>
                <a:gd name="T49" fmla="*/ 180 h 187"/>
                <a:gd name="T50" fmla="*/ 0 w 234"/>
                <a:gd name="T51" fmla="*/ 149 h 187"/>
                <a:gd name="T52" fmla="*/ 3 w 234"/>
                <a:gd name="T53" fmla="*/ 111 h 187"/>
                <a:gd name="T54" fmla="*/ 3 w 234"/>
                <a:gd name="T55" fmla="*/ 14 h 187"/>
                <a:gd name="T56" fmla="*/ 163 w 234"/>
                <a:gd name="T57" fmla="*/ 14 h 187"/>
                <a:gd name="T58" fmla="*/ 163 w 234"/>
                <a:gd name="T59" fmla="*/ 0 h 187"/>
                <a:gd name="T60" fmla="*/ 213 w 234"/>
                <a:gd name="T61" fmla="*/ 0 h 187"/>
                <a:gd name="T62" fmla="*/ 218 w 234"/>
                <a:gd name="T63" fmla="*/ 0 h 187"/>
                <a:gd name="T64" fmla="*/ 218 w 234"/>
                <a:gd name="T65" fmla="*/ 0 h 1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4"/>
                <a:gd name="T100" fmla="*/ 0 h 187"/>
                <a:gd name="T101" fmla="*/ 234 w 234"/>
                <a:gd name="T102" fmla="*/ 187 h 18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4" h="187">
                  <a:moveTo>
                    <a:pt x="218" y="0"/>
                  </a:moveTo>
                  <a:lnTo>
                    <a:pt x="218" y="14"/>
                  </a:lnTo>
                  <a:lnTo>
                    <a:pt x="218" y="28"/>
                  </a:lnTo>
                  <a:lnTo>
                    <a:pt x="220" y="31"/>
                  </a:lnTo>
                  <a:lnTo>
                    <a:pt x="225" y="28"/>
                  </a:lnTo>
                  <a:lnTo>
                    <a:pt x="232" y="28"/>
                  </a:lnTo>
                  <a:lnTo>
                    <a:pt x="234" y="28"/>
                  </a:lnTo>
                  <a:lnTo>
                    <a:pt x="232" y="59"/>
                  </a:lnTo>
                  <a:lnTo>
                    <a:pt x="229" y="85"/>
                  </a:lnTo>
                  <a:lnTo>
                    <a:pt x="232" y="85"/>
                  </a:lnTo>
                  <a:lnTo>
                    <a:pt x="232" y="87"/>
                  </a:lnTo>
                  <a:lnTo>
                    <a:pt x="227" y="130"/>
                  </a:lnTo>
                  <a:lnTo>
                    <a:pt x="222" y="187"/>
                  </a:lnTo>
                  <a:lnTo>
                    <a:pt x="206" y="184"/>
                  </a:lnTo>
                  <a:lnTo>
                    <a:pt x="187" y="184"/>
                  </a:lnTo>
                  <a:lnTo>
                    <a:pt x="185" y="182"/>
                  </a:lnTo>
                  <a:lnTo>
                    <a:pt x="170" y="182"/>
                  </a:lnTo>
                  <a:lnTo>
                    <a:pt x="161" y="182"/>
                  </a:lnTo>
                  <a:lnTo>
                    <a:pt x="152" y="180"/>
                  </a:lnTo>
                  <a:lnTo>
                    <a:pt x="142" y="182"/>
                  </a:lnTo>
                  <a:lnTo>
                    <a:pt x="123" y="177"/>
                  </a:lnTo>
                  <a:lnTo>
                    <a:pt x="107" y="177"/>
                  </a:lnTo>
                  <a:lnTo>
                    <a:pt x="90" y="175"/>
                  </a:lnTo>
                  <a:lnTo>
                    <a:pt x="88" y="177"/>
                  </a:lnTo>
                  <a:lnTo>
                    <a:pt x="85" y="180"/>
                  </a:lnTo>
                  <a:lnTo>
                    <a:pt x="0" y="180"/>
                  </a:lnTo>
                  <a:lnTo>
                    <a:pt x="0" y="149"/>
                  </a:lnTo>
                  <a:lnTo>
                    <a:pt x="3" y="111"/>
                  </a:lnTo>
                  <a:lnTo>
                    <a:pt x="3" y="14"/>
                  </a:lnTo>
                  <a:lnTo>
                    <a:pt x="163" y="14"/>
                  </a:lnTo>
                  <a:lnTo>
                    <a:pt x="163" y="0"/>
                  </a:lnTo>
                  <a:lnTo>
                    <a:pt x="213" y="0"/>
                  </a:lnTo>
                  <a:lnTo>
                    <a:pt x="218" y="0"/>
                  </a:lnTo>
                  <a:close/>
                </a:path>
              </a:pathLst>
            </a:custGeom>
            <a:solidFill>
              <a:schemeClr val="accent2"/>
            </a:solidFill>
            <a:ln w="9525" cap="flat" cmpd="sng">
              <a:solidFill>
                <a:schemeClr val="bg1"/>
              </a:solidFill>
              <a:prstDash val="solid"/>
              <a:miter lim="800000"/>
              <a:headEnd/>
              <a:tailEnd/>
            </a:ln>
          </p:spPr>
          <p:txBody>
            <a:bodyPr/>
            <a:lstStyle/>
            <a:p>
              <a:endParaRPr lang="de-DE"/>
            </a:p>
          </p:txBody>
        </p:sp>
        <p:sp>
          <p:nvSpPr>
            <p:cNvPr id="79" name="Freeform 2559"/>
            <p:cNvSpPr>
              <a:spLocks/>
            </p:cNvSpPr>
            <p:nvPr/>
          </p:nvSpPr>
          <p:spPr bwMode="auto">
            <a:xfrm>
              <a:off x="1625" y="2373"/>
              <a:ext cx="184" cy="210"/>
            </a:xfrm>
            <a:custGeom>
              <a:avLst/>
              <a:gdLst>
                <a:gd name="T0" fmla="*/ 120 w 184"/>
                <a:gd name="T1" fmla="*/ 10 h 210"/>
                <a:gd name="T2" fmla="*/ 184 w 184"/>
                <a:gd name="T3" fmla="*/ 14 h 210"/>
                <a:gd name="T4" fmla="*/ 184 w 184"/>
                <a:gd name="T5" fmla="*/ 14 h 210"/>
                <a:gd name="T6" fmla="*/ 184 w 184"/>
                <a:gd name="T7" fmla="*/ 33 h 210"/>
                <a:gd name="T8" fmla="*/ 184 w 184"/>
                <a:gd name="T9" fmla="*/ 33 h 210"/>
                <a:gd name="T10" fmla="*/ 184 w 184"/>
                <a:gd name="T11" fmla="*/ 40 h 210"/>
                <a:gd name="T12" fmla="*/ 184 w 184"/>
                <a:gd name="T13" fmla="*/ 40 h 210"/>
                <a:gd name="T14" fmla="*/ 184 w 184"/>
                <a:gd name="T15" fmla="*/ 45 h 210"/>
                <a:gd name="T16" fmla="*/ 184 w 184"/>
                <a:gd name="T17" fmla="*/ 45 h 210"/>
                <a:gd name="T18" fmla="*/ 182 w 184"/>
                <a:gd name="T19" fmla="*/ 57 h 210"/>
                <a:gd name="T20" fmla="*/ 182 w 184"/>
                <a:gd name="T21" fmla="*/ 57 h 210"/>
                <a:gd name="T22" fmla="*/ 170 w 184"/>
                <a:gd name="T23" fmla="*/ 210 h 210"/>
                <a:gd name="T24" fmla="*/ 170 w 184"/>
                <a:gd name="T25" fmla="*/ 210 h 210"/>
                <a:gd name="T26" fmla="*/ 49 w 184"/>
                <a:gd name="T27" fmla="*/ 201 h 210"/>
                <a:gd name="T28" fmla="*/ 49 w 184"/>
                <a:gd name="T29" fmla="*/ 201 h 210"/>
                <a:gd name="T30" fmla="*/ 52 w 184"/>
                <a:gd name="T31" fmla="*/ 198 h 210"/>
                <a:gd name="T32" fmla="*/ 52 w 184"/>
                <a:gd name="T33" fmla="*/ 198 h 210"/>
                <a:gd name="T34" fmla="*/ 52 w 184"/>
                <a:gd name="T35" fmla="*/ 196 h 210"/>
                <a:gd name="T36" fmla="*/ 52 w 184"/>
                <a:gd name="T37" fmla="*/ 196 h 210"/>
                <a:gd name="T38" fmla="*/ 49 w 184"/>
                <a:gd name="T39" fmla="*/ 196 h 210"/>
                <a:gd name="T40" fmla="*/ 49 w 184"/>
                <a:gd name="T41" fmla="*/ 196 h 210"/>
                <a:gd name="T42" fmla="*/ 47 w 184"/>
                <a:gd name="T43" fmla="*/ 194 h 210"/>
                <a:gd name="T44" fmla="*/ 47 w 184"/>
                <a:gd name="T45" fmla="*/ 194 h 210"/>
                <a:gd name="T46" fmla="*/ 47 w 184"/>
                <a:gd name="T47" fmla="*/ 194 h 210"/>
                <a:gd name="T48" fmla="*/ 47 w 184"/>
                <a:gd name="T49" fmla="*/ 194 h 210"/>
                <a:gd name="T50" fmla="*/ 49 w 184"/>
                <a:gd name="T51" fmla="*/ 189 h 210"/>
                <a:gd name="T52" fmla="*/ 49 w 184"/>
                <a:gd name="T53" fmla="*/ 189 h 210"/>
                <a:gd name="T54" fmla="*/ 14 w 184"/>
                <a:gd name="T55" fmla="*/ 187 h 210"/>
                <a:gd name="T56" fmla="*/ 14 w 184"/>
                <a:gd name="T57" fmla="*/ 187 h 210"/>
                <a:gd name="T58" fmla="*/ 4 w 184"/>
                <a:gd name="T59" fmla="*/ 187 h 210"/>
                <a:gd name="T60" fmla="*/ 4 w 184"/>
                <a:gd name="T61" fmla="*/ 187 h 210"/>
                <a:gd name="T62" fmla="*/ 9 w 184"/>
                <a:gd name="T63" fmla="*/ 130 h 210"/>
                <a:gd name="T64" fmla="*/ 9 w 184"/>
                <a:gd name="T65" fmla="*/ 130 h 210"/>
                <a:gd name="T66" fmla="*/ 14 w 184"/>
                <a:gd name="T67" fmla="*/ 87 h 210"/>
                <a:gd name="T68" fmla="*/ 14 w 184"/>
                <a:gd name="T69" fmla="*/ 87 h 210"/>
                <a:gd name="T70" fmla="*/ 14 w 184"/>
                <a:gd name="T71" fmla="*/ 85 h 210"/>
                <a:gd name="T72" fmla="*/ 14 w 184"/>
                <a:gd name="T73" fmla="*/ 85 h 210"/>
                <a:gd name="T74" fmla="*/ 11 w 184"/>
                <a:gd name="T75" fmla="*/ 85 h 210"/>
                <a:gd name="T76" fmla="*/ 11 w 184"/>
                <a:gd name="T77" fmla="*/ 85 h 210"/>
                <a:gd name="T78" fmla="*/ 14 w 184"/>
                <a:gd name="T79" fmla="*/ 59 h 210"/>
                <a:gd name="T80" fmla="*/ 14 w 184"/>
                <a:gd name="T81" fmla="*/ 59 h 210"/>
                <a:gd name="T82" fmla="*/ 16 w 184"/>
                <a:gd name="T83" fmla="*/ 28 h 210"/>
                <a:gd name="T84" fmla="*/ 16 w 184"/>
                <a:gd name="T85" fmla="*/ 28 h 210"/>
                <a:gd name="T86" fmla="*/ 14 w 184"/>
                <a:gd name="T87" fmla="*/ 28 h 210"/>
                <a:gd name="T88" fmla="*/ 14 w 184"/>
                <a:gd name="T89" fmla="*/ 28 h 210"/>
                <a:gd name="T90" fmla="*/ 7 w 184"/>
                <a:gd name="T91" fmla="*/ 28 h 210"/>
                <a:gd name="T92" fmla="*/ 7 w 184"/>
                <a:gd name="T93" fmla="*/ 28 h 210"/>
                <a:gd name="T94" fmla="*/ 2 w 184"/>
                <a:gd name="T95" fmla="*/ 31 h 210"/>
                <a:gd name="T96" fmla="*/ 2 w 184"/>
                <a:gd name="T97" fmla="*/ 31 h 210"/>
                <a:gd name="T98" fmla="*/ 0 w 184"/>
                <a:gd name="T99" fmla="*/ 28 h 210"/>
                <a:gd name="T100" fmla="*/ 0 w 184"/>
                <a:gd name="T101" fmla="*/ 28 h 210"/>
                <a:gd name="T102" fmla="*/ 0 w 184"/>
                <a:gd name="T103" fmla="*/ 14 h 210"/>
                <a:gd name="T104" fmla="*/ 0 w 184"/>
                <a:gd name="T105" fmla="*/ 14 h 210"/>
                <a:gd name="T106" fmla="*/ 0 w 184"/>
                <a:gd name="T107" fmla="*/ 0 h 210"/>
                <a:gd name="T108" fmla="*/ 0 w 184"/>
                <a:gd name="T109" fmla="*/ 0 h 210"/>
                <a:gd name="T110" fmla="*/ 35 w 184"/>
                <a:gd name="T111" fmla="*/ 0 h 210"/>
                <a:gd name="T112" fmla="*/ 35 w 184"/>
                <a:gd name="T113" fmla="*/ 0 h 210"/>
                <a:gd name="T114" fmla="*/ 120 w 184"/>
                <a:gd name="T115" fmla="*/ 10 h 210"/>
                <a:gd name="T116" fmla="*/ 120 w 184"/>
                <a:gd name="T117" fmla="*/ 10 h 210"/>
                <a:gd name="T118" fmla="*/ 120 w 184"/>
                <a:gd name="T119" fmla="*/ 10 h 210"/>
                <a:gd name="T120" fmla="*/ 120 w 184"/>
                <a:gd name="T121" fmla="*/ 10 h 21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4"/>
                <a:gd name="T184" fmla="*/ 0 h 210"/>
                <a:gd name="T185" fmla="*/ 184 w 184"/>
                <a:gd name="T186" fmla="*/ 210 h 21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4" h="210">
                  <a:moveTo>
                    <a:pt x="120" y="10"/>
                  </a:moveTo>
                  <a:lnTo>
                    <a:pt x="184" y="14"/>
                  </a:lnTo>
                  <a:lnTo>
                    <a:pt x="184" y="33"/>
                  </a:lnTo>
                  <a:lnTo>
                    <a:pt x="184" y="40"/>
                  </a:lnTo>
                  <a:lnTo>
                    <a:pt x="184" y="45"/>
                  </a:lnTo>
                  <a:lnTo>
                    <a:pt x="182" y="57"/>
                  </a:lnTo>
                  <a:lnTo>
                    <a:pt x="170" y="210"/>
                  </a:lnTo>
                  <a:lnTo>
                    <a:pt x="49" y="201"/>
                  </a:lnTo>
                  <a:lnTo>
                    <a:pt x="52" y="198"/>
                  </a:lnTo>
                  <a:lnTo>
                    <a:pt x="52" y="196"/>
                  </a:lnTo>
                  <a:lnTo>
                    <a:pt x="49" y="196"/>
                  </a:lnTo>
                  <a:lnTo>
                    <a:pt x="47" y="194"/>
                  </a:lnTo>
                  <a:lnTo>
                    <a:pt x="49" y="189"/>
                  </a:lnTo>
                  <a:lnTo>
                    <a:pt x="14" y="187"/>
                  </a:lnTo>
                  <a:lnTo>
                    <a:pt x="4" y="187"/>
                  </a:lnTo>
                  <a:lnTo>
                    <a:pt x="9" y="130"/>
                  </a:lnTo>
                  <a:lnTo>
                    <a:pt x="14" y="87"/>
                  </a:lnTo>
                  <a:lnTo>
                    <a:pt x="14" y="85"/>
                  </a:lnTo>
                  <a:lnTo>
                    <a:pt x="11" y="85"/>
                  </a:lnTo>
                  <a:lnTo>
                    <a:pt x="14" y="59"/>
                  </a:lnTo>
                  <a:lnTo>
                    <a:pt x="16" y="28"/>
                  </a:lnTo>
                  <a:lnTo>
                    <a:pt x="14" y="28"/>
                  </a:lnTo>
                  <a:lnTo>
                    <a:pt x="7" y="28"/>
                  </a:lnTo>
                  <a:lnTo>
                    <a:pt x="2" y="31"/>
                  </a:lnTo>
                  <a:lnTo>
                    <a:pt x="0" y="28"/>
                  </a:lnTo>
                  <a:lnTo>
                    <a:pt x="0" y="14"/>
                  </a:lnTo>
                  <a:lnTo>
                    <a:pt x="0" y="0"/>
                  </a:lnTo>
                  <a:lnTo>
                    <a:pt x="35" y="0"/>
                  </a:lnTo>
                  <a:lnTo>
                    <a:pt x="120" y="10"/>
                  </a:lnTo>
                  <a:close/>
                </a:path>
              </a:pathLst>
            </a:custGeom>
            <a:solidFill>
              <a:schemeClr val="accent2"/>
            </a:solidFill>
            <a:ln w="9525" cap="flat" cmpd="sng">
              <a:solidFill>
                <a:schemeClr val="bg1"/>
              </a:solidFill>
              <a:prstDash val="solid"/>
              <a:miter lim="800000"/>
              <a:headEnd type="none" w="med" len="med"/>
              <a:tailEnd type="none" w="med" len="med"/>
            </a:ln>
          </p:spPr>
          <p:txBody>
            <a:bodyPr/>
            <a:lstStyle/>
            <a:p>
              <a:endParaRPr lang="de-DE"/>
            </a:p>
          </p:txBody>
        </p:sp>
        <p:sp>
          <p:nvSpPr>
            <p:cNvPr id="80" name="Freeform 2560"/>
            <p:cNvSpPr>
              <a:spLocks/>
            </p:cNvSpPr>
            <p:nvPr/>
          </p:nvSpPr>
          <p:spPr bwMode="auto">
            <a:xfrm>
              <a:off x="1795" y="2387"/>
              <a:ext cx="208" cy="218"/>
            </a:xfrm>
            <a:custGeom>
              <a:avLst/>
              <a:gdLst>
                <a:gd name="T0" fmla="*/ 163 w 208"/>
                <a:gd name="T1" fmla="*/ 12 h 218"/>
                <a:gd name="T2" fmla="*/ 208 w 208"/>
                <a:gd name="T3" fmla="*/ 14 h 218"/>
                <a:gd name="T4" fmla="*/ 208 w 208"/>
                <a:gd name="T5" fmla="*/ 14 h 218"/>
                <a:gd name="T6" fmla="*/ 200 w 208"/>
                <a:gd name="T7" fmla="*/ 118 h 218"/>
                <a:gd name="T8" fmla="*/ 200 w 208"/>
                <a:gd name="T9" fmla="*/ 118 h 218"/>
                <a:gd name="T10" fmla="*/ 163 w 208"/>
                <a:gd name="T11" fmla="*/ 147 h 218"/>
                <a:gd name="T12" fmla="*/ 163 w 208"/>
                <a:gd name="T13" fmla="*/ 147 h 218"/>
                <a:gd name="T14" fmla="*/ 106 w 208"/>
                <a:gd name="T15" fmla="*/ 192 h 218"/>
                <a:gd name="T16" fmla="*/ 106 w 208"/>
                <a:gd name="T17" fmla="*/ 192 h 218"/>
                <a:gd name="T18" fmla="*/ 104 w 208"/>
                <a:gd name="T19" fmla="*/ 199 h 218"/>
                <a:gd name="T20" fmla="*/ 104 w 208"/>
                <a:gd name="T21" fmla="*/ 199 h 218"/>
                <a:gd name="T22" fmla="*/ 101 w 208"/>
                <a:gd name="T23" fmla="*/ 206 h 218"/>
                <a:gd name="T24" fmla="*/ 101 w 208"/>
                <a:gd name="T25" fmla="*/ 206 h 218"/>
                <a:gd name="T26" fmla="*/ 99 w 208"/>
                <a:gd name="T27" fmla="*/ 208 h 218"/>
                <a:gd name="T28" fmla="*/ 99 w 208"/>
                <a:gd name="T29" fmla="*/ 208 h 218"/>
                <a:gd name="T30" fmla="*/ 99 w 208"/>
                <a:gd name="T31" fmla="*/ 210 h 218"/>
                <a:gd name="T32" fmla="*/ 99 w 208"/>
                <a:gd name="T33" fmla="*/ 210 h 218"/>
                <a:gd name="T34" fmla="*/ 97 w 208"/>
                <a:gd name="T35" fmla="*/ 213 h 218"/>
                <a:gd name="T36" fmla="*/ 97 w 208"/>
                <a:gd name="T37" fmla="*/ 213 h 218"/>
                <a:gd name="T38" fmla="*/ 94 w 208"/>
                <a:gd name="T39" fmla="*/ 218 h 218"/>
                <a:gd name="T40" fmla="*/ 94 w 208"/>
                <a:gd name="T41" fmla="*/ 218 h 218"/>
                <a:gd name="T42" fmla="*/ 82 w 208"/>
                <a:gd name="T43" fmla="*/ 215 h 218"/>
                <a:gd name="T44" fmla="*/ 82 w 208"/>
                <a:gd name="T45" fmla="*/ 215 h 218"/>
                <a:gd name="T46" fmla="*/ 82 w 208"/>
                <a:gd name="T47" fmla="*/ 203 h 218"/>
                <a:gd name="T48" fmla="*/ 82 w 208"/>
                <a:gd name="T49" fmla="*/ 203 h 218"/>
                <a:gd name="T50" fmla="*/ 7 w 208"/>
                <a:gd name="T51" fmla="*/ 196 h 218"/>
                <a:gd name="T52" fmla="*/ 7 w 208"/>
                <a:gd name="T53" fmla="*/ 196 h 218"/>
                <a:gd name="T54" fmla="*/ 0 w 208"/>
                <a:gd name="T55" fmla="*/ 196 h 218"/>
                <a:gd name="T56" fmla="*/ 0 w 208"/>
                <a:gd name="T57" fmla="*/ 196 h 218"/>
                <a:gd name="T58" fmla="*/ 12 w 208"/>
                <a:gd name="T59" fmla="*/ 43 h 218"/>
                <a:gd name="T60" fmla="*/ 12 w 208"/>
                <a:gd name="T61" fmla="*/ 43 h 218"/>
                <a:gd name="T62" fmla="*/ 14 w 208"/>
                <a:gd name="T63" fmla="*/ 31 h 218"/>
                <a:gd name="T64" fmla="*/ 14 w 208"/>
                <a:gd name="T65" fmla="*/ 31 h 218"/>
                <a:gd name="T66" fmla="*/ 14 w 208"/>
                <a:gd name="T67" fmla="*/ 26 h 218"/>
                <a:gd name="T68" fmla="*/ 14 w 208"/>
                <a:gd name="T69" fmla="*/ 26 h 218"/>
                <a:gd name="T70" fmla="*/ 14 w 208"/>
                <a:gd name="T71" fmla="*/ 19 h 218"/>
                <a:gd name="T72" fmla="*/ 14 w 208"/>
                <a:gd name="T73" fmla="*/ 19 h 218"/>
                <a:gd name="T74" fmla="*/ 14 w 208"/>
                <a:gd name="T75" fmla="*/ 0 h 218"/>
                <a:gd name="T76" fmla="*/ 14 w 208"/>
                <a:gd name="T77" fmla="*/ 0 h 218"/>
                <a:gd name="T78" fmla="*/ 163 w 208"/>
                <a:gd name="T79" fmla="*/ 12 h 218"/>
                <a:gd name="T80" fmla="*/ 163 w 208"/>
                <a:gd name="T81" fmla="*/ 12 h 218"/>
                <a:gd name="T82" fmla="*/ 163 w 208"/>
                <a:gd name="T83" fmla="*/ 12 h 218"/>
                <a:gd name="T84" fmla="*/ 163 w 208"/>
                <a:gd name="T85" fmla="*/ 12 h 2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8"/>
                <a:gd name="T130" fmla="*/ 0 h 218"/>
                <a:gd name="T131" fmla="*/ 208 w 208"/>
                <a:gd name="T132" fmla="*/ 218 h 2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8" h="218">
                  <a:moveTo>
                    <a:pt x="163" y="12"/>
                  </a:moveTo>
                  <a:lnTo>
                    <a:pt x="208" y="14"/>
                  </a:lnTo>
                  <a:lnTo>
                    <a:pt x="200" y="118"/>
                  </a:lnTo>
                  <a:lnTo>
                    <a:pt x="163" y="147"/>
                  </a:lnTo>
                  <a:lnTo>
                    <a:pt x="106" y="192"/>
                  </a:lnTo>
                  <a:lnTo>
                    <a:pt x="104" y="199"/>
                  </a:lnTo>
                  <a:lnTo>
                    <a:pt x="101" y="206"/>
                  </a:lnTo>
                  <a:lnTo>
                    <a:pt x="99" y="208"/>
                  </a:lnTo>
                  <a:lnTo>
                    <a:pt x="99" y="210"/>
                  </a:lnTo>
                  <a:lnTo>
                    <a:pt x="97" y="213"/>
                  </a:lnTo>
                  <a:lnTo>
                    <a:pt x="94" y="218"/>
                  </a:lnTo>
                  <a:lnTo>
                    <a:pt x="82" y="215"/>
                  </a:lnTo>
                  <a:lnTo>
                    <a:pt x="82" y="203"/>
                  </a:lnTo>
                  <a:lnTo>
                    <a:pt x="7" y="196"/>
                  </a:lnTo>
                  <a:lnTo>
                    <a:pt x="0" y="196"/>
                  </a:lnTo>
                  <a:lnTo>
                    <a:pt x="12" y="43"/>
                  </a:lnTo>
                  <a:lnTo>
                    <a:pt x="14" y="31"/>
                  </a:lnTo>
                  <a:lnTo>
                    <a:pt x="14" y="26"/>
                  </a:lnTo>
                  <a:lnTo>
                    <a:pt x="14" y="19"/>
                  </a:lnTo>
                  <a:lnTo>
                    <a:pt x="14" y="0"/>
                  </a:lnTo>
                  <a:lnTo>
                    <a:pt x="163" y="12"/>
                  </a:lnTo>
                  <a:close/>
                </a:path>
              </a:pathLst>
            </a:custGeom>
            <a:solidFill>
              <a:schemeClr val="accent2"/>
            </a:solidFill>
            <a:ln w="9525" cap="flat" cmpd="sng">
              <a:solidFill>
                <a:schemeClr val="bg1"/>
              </a:solidFill>
              <a:prstDash val="solid"/>
              <a:miter lim="800000"/>
              <a:headEnd/>
              <a:tailEnd/>
            </a:ln>
          </p:spPr>
          <p:txBody>
            <a:bodyPr/>
            <a:lstStyle/>
            <a:p>
              <a:endParaRPr lang="de-DE"/>
            </a:p>
          </p:txBody>
        </p:sp>
        <p:sp>
          <p:nvSpPr>
            <p:cNvPr id="81" name="Freeform 2561"/>
            <p:cNvSpPr>
              <a:spLocks/>
            </p:cNvSpPr>
            <p:nvPr/>
          </p:nvSpPr>
          <p:spPr bwMode="auto">
            <a:xfrm>
              <a:off x="2612" y="2397"/>
              <a:ext cx="276" cy="234"/>
            </a:xfrm>
            <a:custGeom>
              <a:avLst/>
              <a:gdLst>
                <a:gd name="T0" fmla="*/ 118 w 276"/>
                <a:gd name="T1" fmla="*/ 12 h 234"/>
                <a:gd name="T2" fmla="*/ 118 w 276"/>
                <a:gd name="T3" fmla="*/ 16 h 234"/>
                <a:gd name="T4" fmla="*/ 118 w 276"/>
                <a:gd name="T5" fmla="*/ 21 h 234"/>
                <a:gd name="T6" fmla="*/ 118 w 276"/>
                <a:gd name="T7" fmla="*/ 21 h 234"/>
                <a:gd name="T8" fmla="*/ 116 w 276"/>
                <a:gd name="T9" fmla="*/ 59 h 234"/>
                <a:gd name="T10" fmla="*/ 116 w 276"/>
                <a:gd name="T11" fmla="*/ 59 h 234"/>
                <a:gd name="T12" fmla="*/ 125 w 276"/>
                <a:gd name="T13" fmla="*/ 59 h 234"/>
                <a:gd name="T14" fmla="*/ 172 w 276"/>
                <a:gd name="T15" fmla="*/ 61 h 234"/>
                <a:gd name="T16" fmla="*/ 217 w 276"/>
                <a:gd name="T17" fmla="*/ 63 h 234"/>
                <a:gd name="T18" fmla="*/ 213 w 276"/>
                <a:gd name="T19" fmla="*/ 139 h 234"/>
                <a:gd name="T20" fmla="*/ 213 w 276"/>
                <a:gd name="T21" fmla="*/ 149 h 234"/>
                <a:gd name="T22" fmla="*/ 222 w 276"/>
                <a:gd name="T23" fmla="*/ 149 h 234"/>
                <a:gd name="T24" fmla="*/ 222 w 276"/>
                <a:gd name="T25" fmla="*/ 158 h 234"/>
                <a:gd name="T26" fmla="*/ 229 w 276"/>
                <a:gd name="T27" fmla="*/ 158 h 234"/>
                <a:gd name="T28" fmla="*/ 229 w 276"/>
                <a:gd name="T29" fmla="*/ 165 h 234"/>
                <a:gd name="T30" fmla="*/ 229 w 276"/>
                <a:gd name="T31" fmla="*/ 174 h 234"/>
                <a:gd name="T32" fmla="*/ 276 w 276"/>
                <a:gd name="T33" fmla="*/ 177 h 234"/>
                <a:gd name="T34" fmla="*/ 276 w 276"/>
                <a:gd name="T35" fmla="*/ 212 h 234"/>
                <a:gd name="T36" fmla="*/ 274 w 276"/>
                <a:gd name="T37" fmla="*/ 212 h 234"/>
                <a:gd name="T38" fmla="*/ 274 w 276"/>
                <a:gd name="T39" fmla="*/ 215 h 234"/>
                <a:gd name="T40" fmla="*/ 272 w 276"/>
                <a:gd name="T41" fmla="*/ 219 h 234"/>
                <a:gd name="T42" fmla="*/ 269 w 276"/>
                <a:gd name="T43" fmla="*/ 222 h 234"/>
                <a:gd name="T44" fmla="*/ 269 w 276"/>
                <a:gd name="T45" fmla="*/ 224 h 234"/>
                <a:gd name="T46" fmla="*/ 269 w 276"/>
                <a:gd name="T47" fmla="*/ 226 h 234"/>
                <a:gd name="T48" fmla="*/ 264 w 276"/>
                <a:gd name="T49" fmla="*/ 229 h 234"/>
                <a:gd name="T50" fmla="*/ 264 w 276"/>
                <a:gd name="T51" fmla="*/ 229 h 234"/>
                <a:gd name="T52" fmla="*/ 262 w 276"/>
                <a:gd name="T53" fmla="*/ 231 h 234"/>
                <a:gd name="T54" fmla="*/ 262 w 276"/>
                <a:gd name="T55" fmla="*/ 234 h 234"/>
                <a:gd name="T56" fmla="*/ 262 w 276"/>
                <a:gd name="T57" fmla="*/ 234 h 234"/>
                <a:gd name="T58" fmla="*/ 104 w 276"/>
                <a:gd name="T59" fmla="*/ 226 h 234"/>
                <a:gd name="T60" fmla="*/ 14 w 276"/>
                <a:gd name="T61" fmla="*/ 219 h 234"/>
                <a:gd name="T62" fmla="*/ 16 w 276"/>
                <a:gd name="T63" fmla="*/ 196 h 234"/>
                <a:gd name="T64" fmla="*/ 19 w 276"/>
                <a:gd name="T65" fmla="*/ 163 h 234"/>
                <a:gd name="T66" fmla="*/ 0 w 276"/>
                <a:gd name="T67" fmla="*/ 163 h 234"/>
                <a:gd name="T68" fmla="*/ 5 w 276"/>
                <a:gd name="T69" fmla="*/ 97 h 234"/>
                <a:gd name="T70" fmla="*/ 9 w 276"/>
                <a:gd name="T71" fmla="*/ 52 h 234"/>
                <a:gd name="T72" fmla="*/ 64 w 276"/>
                <a:gd name="T73" fmla="*/ 54 h 234"/>
                <a:gd name="T74" fmla="*/ 64 w 276"/>
                <a:gd name="T75" fmla="*/ 40 h 234"/>
                <a:gd name="T76" fmla="*/ 66 w 276"/>
                <a:gd name="T77" fmla="*/ 0 h 234"/>
                <a:gd name="T78" fmla="*/ 68 w 276"/>
                <a:gd name="T79" fmla="*/ 0 h 234"/>
                <a:gd name="T80" fmla="*/ 120 w 276"/>
                <a:gd name="T81" fmla="*/ 2 h 234"/>
                <a:gd name="T82" fmla="*/ 120 w 276"/>
                <a:gd name="T83" fmla="*/ 2 h 2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6"/>
                <a:gd name="T127" fmla="*/ 0 h 234"/>
                <a:gd name="T128" fmla="*/ 276 w 276"/>
                <a:gd name="T129" fmla="*/ 234 h 2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6" h="234">
                  <a:moveTo>
                    <a:pt x="120" y="2"/>
                  </a:moveTo>
                  <a:lnTo>
                    <a:pt x="118" y="12"/>
                  </a:lnTo>
                  <a:lnTo>
                    <a:pt x="118" y="16"/>
                  </a:lnTo>
                  <a:lnTo>
                    <a:pt x="118" y="21"/>
                  </a:lnTo>
                  <a:lnTo>
                    <a:pt x="116" y="59"/>
                  </a:lnTo>
                  <a:lnTo>
                    <a:pt x="125" y="59"/>
                  </a:lnTo>
                  <a:lnTo>
                    <a:pt x="172" y="61"/>
                  </a:lnTo>
                  <a:lnTo>
                    <a:pt x="217" y="63"/>
                  </a:lnTo>
                  <a:lnTo>
                    <a:pt x="213" y="139"/>
                  </a:lnTo>
                  <a:lnTo>
                    <a:pt x="213" y="149"/>
                  </a:lnTo>
                  <a:lnTo>
                    <a:pt x="222" y="149"/>
                  </a:lnTo>
                  <a:lnTo>
                    <a:pt x="222" y="158"/>
                  </a:lnTo>
                  <a:lnTo>
                    <a:pt x="229" y="158"/>
                  </a:lnTo>
                  <a:lnTo>
                    <a:pt x="229" y="165"/>
                  </a:lnTo>
                  <a:lnTo>
                    <a:pt x="229" y="174"/>
                  </a:lnTo>
                  <a:lnTo>
                    <a:pt x="276" y="177"/>
                  </a:lnTo>
                  <a:lnTo>
                    <a:pt x="276" y="212"/>
                  </a:lnTo>
                  <a:lnTo>
                    <a:pt x="274" y="212"/>
                  </a:lnTo>
                  <a:lnTo>
                    <a:pt x="274" y="215"/>
                  </a:lnTo>
                  <a:lnTo>
                    <a:pt x="272" y="219"/>
                  </a:lnTo>
                  <a:lnTo>
                    <a:pt x="269" y="222"/>
                  </a:lnTo>
                  <a:lnTo>
                    <a:pt x="269" y="224"/>
                  </a:lnTo>
                  <a:lnTo>
                    <a:pt x="269" y="226"/>
                  </a:lnTo>
                  <a:lnTo>
                    <a:pt x="264" y="229"/>
                  </a:lnTo>
                  <a:lnTo>
                    <a:pt x="262" y="231"/>
                  </a:lnTo>
                  <a:lnTo>
                    <a:pt x="262" y="234"/>
                  </a:lnTo>
                  <a:lnTo>
                    <a:pt x="104" y="226"/>
                  </a:lnTo>
                  <a:lnTo>
                    <a:pt x="14" y="219"/>
                  </a:lnTo>
                  <a:lnTo>
                    <a:pt x="16" y="196"/>
                  </a:lnTo>
                  <a:lnTo>
                    <a:pt x="19" y="163"/>
                  </a:lnTo>
                  <a:lnTo>
                    <a:pt x="0" y="163"/>
                  </a:lnTo>
                  <a:lnTo>
                    <a:pt x="5" y="97"/>
                  </a:lnTo>
                  <a:lnTo>
                    <a:pt x="9" y="52"/>
                  </a:lnTo>
                  <a:lnTo>
                    <a:pt x="64" y="54"/>
                  </a:lnTo>
                  <a:lnTo>
                    <a:pt x="64" y="40"/>
                  </a:lnTo>
                  <a:lnTo>
                    <a:pt x="66" y="0"/>
                  </a:lnTo>
                  <a:lnTo>
                    <a:pt x="68" y="0"/>
                  </a:lnTo>
                  <a:lnTo>
                    <a:pt x="120" y="2"/>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82" name="Freeform 2562"/>
            <p:cNvSpPr>
              <a:spLocks/>
            </p:cNvSpPr>
            <p:nvPr/>
          </p:nvSpPr>
          <p:spPr bwMode="auto">
            <a:xfrm>
              <a:off x="2088" y="2420"/>
              <a:ext cx="314" cy="218"/>
            </a:xfrm>
            <a:custGeom>
              <a:avLst/>
              <a:gdLst>
                <a:gd name="T0" fmla="*/ 141 w 314"/>
                <a:gd name="T1" fmla="*/ 5 h 218"/>
                <a:gd name="T2" fmla="*/ 196 w 314"/>
                <a:gd name="T3" fmla="*/ 5 h 218"/>
                <a:gd name="T4" fmla="*/ 198 w 314"/>
                <a:gd name="T5" fmla="*/ 5 h 218"/>
                <a:gd name="T6" fmla="*/ 200 w 314"/>
                <a:gd name="T7" fmla="*/ 15 h 218"/>
                <a:gd name="T8" fmla="*/ 198 w 314"/>
                <a:gd name="T9" fmla="*/ 17 h 218"/>
                <a:gd name="T10" fmla="*/ 193 w 314"/>
                <a:gd name="T11" fmla="*/ 17 h 218"/>
                <a:gd name="T12" fmla="*/ 193 w 314"/>
                <a:gd name="T13" fmla="*/ 17 h 218"/>
                <a:gd name="T14" fmla="*/ 191 w 314"/>
                <a:gd name="T15" fmla="*/ 17 h 218"/>
                <a:gd name="T16" fmla="*/ 191 w 314"/>
                <a:gd name="T17" fmla="*/ 19 h 218"/>
                <a:gd name="T18" fmla="*/ 203 w 314"/>
                <a:gd name="T19" fmla="*/ 24 h 218"/>
                <a:gd name="T20" fmla="*/ 241 w 314"/>
                <a:gd name="T21" fmla="*/ 26 h 218"/>
                <a:gd name="T22" fmla="*/ 245 w 314"/>
                <a:gd name="T23" fmla="*/ 26 h 218"/>
                <a:gd name="T24" fmla="*/ 259 w 314"/>
                <a:gd name="T25" fmla="*/ 26 h 218"/>
                <a:gd name="T26" fmla="*/ 271 w 314"/>
                <a:gd name="T27" fmla="*/ 29 h 218"/>
                <a:gd name="T28" fmla="*/ 274 w 314"/>
                <a:gd name="T29" fmla="*/ 29 h 218"/>
                <a:gd name="T30" fmla="*/ 311 w 314"/>
                <a:gd name="T31" fmla="*/ 50 h 218"/>
                <a:gd name="T32" fmla="*/ 311 w 314"/>
                <a:gd name="T33" fmla="*/ 52 h 218"/>
                <a:gd name="T34" fmla="*/ 309 w 314"/>
                <a:gd name="T35" fmla="*/ 83 h 218"/>
                <a:gd name="T36" fmla="*/ 309 w 314"/>
                <a:gd name="T37" fmla="*/ 92 h 218"/>
                <a:gd name="T38" fmla="*/ 302 w 314"/>
                <a:gd name="T39" fmla="*/ 199 h 218"/>
                <a:gd name="T40" fmla="*/ 302 w 314"/>
                <a:gd name="T41" fmla="*/ 203 h 218"/>
                <a:gd name="T42" fmla="*/ 281 w 314"/>
                <a:gd name="T43" fmla="*/ 218 h 218"/>
                <a:gd name="T44" fmla="*/ 226 w 314"/>
                <a:gd name="T45" fmla="*/ 213 h 218"/>
                <a:gd name="T46" fmla="*/ 203 w 314"/>
                <a:gd name="T47" fmla="*/ 211 h 218"/>
                <a:gd name="T48" fmla="*/ 193 w 314"/>
                <a:gd name="T49" fmla="*/ 211 h 218"/>
                <a:gd name="T50" fmla="*/ 47 w 314"/>
                <a:gd name="T51" fmla="*/ 201 h 218"/>
                <a:gd name="T52" fmla="*/ 21 w 314"/>
                <a:gd name="T53" fmla="*/ 199 h 218"/>
                <a:gd name="T54" fmla="*/ 23 w 314"/>
                <a:gd name="T55" fmla="*/ 177 h 218"/>
                <a:gd name="T56" fmla="*/ 23 w 314"/>
                <a:gd name="T57" fmla="*/ 177 h 218"/>
                <a:gd name="T58" fmla="*/ 23 w 314"/>
                <a:gd name="T59" fmla="*/ 168 h 218"/>
                <a:gd name="T60" fmla="*/ 23 w 314"/>
                <a:gd name="T61" fmla="*/ 166 h 218"/>
                <a:gd name="T62" fmla="*/ 19 w 314"/>
                <a:gd name="T63" fmla="*/ 168 h 218"/>
                <a:gd name="T64" fmla="*/ 19 w 314"/>
                <a:gd name="T65" fmla="*/ 170 h 218"/>
                <a:gd name="T66" fmla="*/ 16 w 314"/>
                <a:gd name="T67" fmla="*/ 170 h 218"/>
                <a:gd name="T68" fmla="*/ 14 w 314"/>
                <a:gd name="T69" fmla="*/ 170 h 218"/>
                <a:gd name="T70" fmla="*/ 9 w 314"/>
                <a:gd name="T71" fmla="*/ 168 h 218"/>
                <a:gd name="T72" fmla="*/ 9 w 314"/>
                <a:gd name="T73" fmla="*/ 166 h 218"/>
                <a:gd name="T74" fmla="*/ 7 w 314"/>
                <a:gd name="T75" fmla="*/ 166 h 218"/>
                <a:gd name="T76" fmla="*/ 7 w 314"/>
                <a:gd name="T77" fmla="*/ 163 h 218"/>
                <a:gd name="T78" fmla="*/ 7 w 314"/>
                <a:gd name="T79" fmla="*/ 159 h 218"/>
                <a:gd name="T80" fmla="*/ 7 w 314"/>
                <a:gd name="T81" fmla="*/ 159 h 218"/>
                <a:gd name="T82" fmla="*/ 0 w 314"/>
                <a:gd name="T83" fmla="*/ 154 h 218"/>
                <a:gd name="T84" fmla="*/ 2 w 314"/>
                <a:gd name="T85" fmla="*/ 151 h 218"/>
                <a:gd name="T86" fmla="*/ 7 w 314"/>
                <a:gd name="T87" fmla="*/ 144 h 218"/>
                <a:gd name="T88" fmla="*/ 9 w 314"/>
                <a:gd name="T89" fmla="*/ 142 h 218"/>
                <a:gd name="T90" fmla="*/ 7 w 314"/>
                <a:gd name="T91" fmla="*/ 140 h 218"/>
                <a:gd name="T92" fmla="*/ 7 w 314"/>
                <a:gd name="T93" fmla="*/ 137 h 218"/>
                <a:gd name="T94" fmla="*/ 4 w 314"/>
                <a:gd name="T95" fmla="*/ 130 h 218"/>
                <a:gd name="T96" fmla="*/ 7 w 314"/>
                <a:gd name="T97" fmla="*/ 128 h 218"/>
                <a:gd name="T98" fmla="*/ 4 w 314"/>
                <a:gd name="T99" fmla="*/ 121 h 218"/>
                <a:gd name="T100" fmla="*/ 4 w 314"/>
                <a:gd name="T101" fmla="*/ 121 h 218"/>
                <a:gd name="T102" fmla="*/ 4 w 314"/>
                <a:gd name="T103" fmla="*/ 116 h 218"/>
                <a:gd name="T104" fmla="*/ 7 w 314"/>
                <a:gd name="T105" fmla="*/ 111 h 218"/>
                <a:gd name="T106" fmla="*/ 9 w 314"/>
                <a:gd name="T107" fmla="*/ 107 h 218"/>
                <a:gd name="T108" fmla="*/ 7 w 314"/>
                <a:gd name="T109" fmla="*/ 102 h 218"/>
                <a:gd name="T110" fmla="*/ 9 w 314"/>
                <a:gd name="T111" fmla="*/ 97 h 218"/>
                <a:gd name="T112" fmla="*/ 11 w 314"/>
                <a:gd name="T113" fmla="*/ 92 h 218"/>
                <a:gd name="T114" fmla="*/ 56 w 314"/>
                <a:gd name="T115" fmla="*/ 7 h 218"/>
                <a:gd name="T116" fmla="*/ 59 w 314"/>
                <a:gd name="T117" fmla="*/ 7 h 218"/>
                <a:gd name="T118" fmla="*/ 61 w 314"/>
                <a:gd name="T119" fmla="*/ 0 h 2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14"/>
                <a:gd name="T181" fmla="*/ 0 h 218"/>
                <a:gd name="T182" fmla="*/ 314 w 314"/>
                <a:gd name="T183" fmla="*/ 218 h 2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14" h="218">
                  <a:moveTo>
                    <a:pt x="61" y="0"/>
                  </a:moveTo>
                  <a:lnTo>
                    <a:pt x="141" y="5"/>
                  </a:lnTo>
                  <a:lnTo>
                    <a:pt x="193" y="5"/>
                  </a:lnTo>
                  <a:lnTo>
                    <a:pt x="196" y="5"/>
                  </a:lnTo>
                  <a:lnTo>
                    <a:pt x="198" y="5"/>
                  </a:lnTo>
                  <a:lnTo>
                    <a:pt x="200" y="10"/>
                  </a:lnTo>
                  <a:lnTo>
                    <a:pt x="200" y="15"/>
                  </a:lnTo>
                  <a:lnTo>
                    <a:pt x="198" y="17"/>
                  </a:lnTo>
                  <a:lnTo>
                    <a:pt x="196" y="17"/>
                  </a:lnTo>
                  <a:lnTo>
                    <a:pt x="193" y="17"/>
                  </a:lnTo>
                  <a:lnTo>
                    <a:pt x="191" y="17"/>
                  </a:lnTo>
                  <a:lnTo>
                    <a:pt x="191" y="19"/>
                  </a:lnTo>
                  <a:lnTo>
                    <a:pt x="191" y="24"/>
                  </a:lnTo>
                  <a:lnTo>
                    <a:pt x="203" y="24"/>
                  </a:lnTo>
                  <a:lnTo>
                    <a:pt x="241" y="26"/>
                  </a:lnTo>
                  <a:lnTo>
                    <a:pt x="245" y="26"/>
                  </a:lnTo>
                  <a:lnTo>
                    <a:pt x="259" y="26"/>
                  </a:lnTo>
                  <a:lnTo>
                    <a:pt x="262" y="29"/>
                  </a:lnTo>
                  <a:lnTo>
                    <a:pt x="271" y="29"/>
                  </a:lnTo>
                  <a:lnTo>
                    <a:pt x="274" y="29"/>
                  </a:lnTo>
                  <a:lnTo>
                    <a:pt x="314" y="31"/>
                  </a:lnTo>
                  <a:lnTo>
                    <a:pt x="311" y="50"/>
                  </a:lnTo>
                  <a:lnTo>
                    <a:pt x="311" y="52"/>
                  </a:lnTo>
                  <a:lnTo>
                    <a:pt x="311" y="57"/>
                  </a:lnTo>
                  <a:lnTo>
                    <a:pt x="309" y="83"/>
                  </a:lnTo>
                  <a:lnTo>
                    <a:pt x="309" y="92"/>
                  </a:lnTo>
                  <a:lnTo>
                    <a:pt x="302" y="194"/>
                  </a:lnTo>
                  <a:lnTo>
                    <a:pt x="302" y="199"/>
                  </a:lnTo>
                  <a:lnTo>
                    <a:pt x="302" y="203"/>
                  </a:lnTo>
                  <a:lnTo>
                    <a:pt x="300" y="218"/>
                  </a:lnTo>
                  <a:lnTo>
                    <a:pt x="281" y="218"/>
                  </a:lnTo>
                  <a:lnTo>
                    <a:pt x="226" y="213"/>
                  </a:lnTo>
                  <a:lnTo>
                    <a:pt x="219" y="213"/>
                  </a:lnTo>
                  <a:lnTo>
                    <a:pt x="203" y="211"/>
                  </a:lnTo>
                  <a:lnTo>
                    <a:pt x="193" y="211"/>
                  </a:lnTo>
                  <a:lnTo>
                    <a:pt x="191" y="211"/>
                  </a:lnTo>
                  <a:lnTo>
                    <a:pt x="47" y="201"/>
                  </a:lnTo>
                  <a:lnTo>
                    <a:pt x="21" y="199"/>
                  </a:lnTo>
                  <a:lnTo>
                    <a:pt x="26" y="177"/>
                  </a:lnTo>
                  <a:lnTo>
                    <a:pt x="23" y="177"/>
                  </a:lnTo>
                  <a:lnTo>
                    <a:pt x="23" y="173"/>
                  </a:lnTo>
                  <a:lnTo>
                    <a:pt x="23" y="168"/>
                  </a:lnTo>
                  <a:lnTo>
                    <a:pt x="23" y="166"/>
                  </a:lnTo>
                  <a:lnTo>
                    <a:pt x="19" y="168"/>
                  </a:lnTo>
                  <a:lnTo>
                    <a:pt x="19" y="170"/>
                  </a:lnTo>
                  <a:lnTo>
                    <a:pt x="16" y="170"/>
                  </a:lnTo>
                  <a:lnTo>
                    <a:pt x="14" y="170"/>
                  </a:lnTo>
                  <a:lnTo>
                    <a:pt x="11" y="168"/>
                  </a:lnTo>
                  <a:lnTo>
                    <a:pt x="9" y="168"/>
                  </a:lnTo>
                  <a:lnTo>
                    <a:pt x="9" y="166"/>
                  </a:lnTo>
                  <a:lnTo>
                    <a:pt x="7" y="166"/>
                  </a:lnTo>
                  <a:lnTo>
                    <a:pt x="7" y="163"/>
                  </a:lnTo>
                  <a:lnTo>
                    <a:pt x="9" y="161"/>
                  </a:lnTo>
                  <a:lnTo>
                    <a:pt x="7" y="159"/>
                  </a:lnTo>
                  <a:lnTo>
                    <a:pt x="2" y="154"/>
                  </a:lnTo>
                  <a:lnTo>
                    <a:pt x="0" y="154"/>
                  </a:lnTo>
                  <a:lnTo>
                    <a:pt x="2" y="151"/>
                  </a:lnTo>
                  <a:lnTo>
                    <a:pt x="7" y="149"/>
                  </a:lnTo>
                  <a:lnTo>
                    <a:pt x="7" y="144"/>
                  </a:lnTo>
                  <a:lnTo>
                    <a:pt x="9" y="142"/>
                  </a:lnTo>
                  <a:lnTo>
                    <a:pt x="9" y="140"/>
                  </a:lnTo>
                  <a:lnTo>
                    <a:pt x="7" y="140"/>
                  </a:lnTo>
                  <a:lnTo>
                    <a:pt x="7" y="137"/>
                  </a:lnTo>
                  <a:lnTo>
                    <a:pt x="7" y="133"/>
                  </a:lnTo>
                  <a:lnTo>
                    <a:pt x="4" y="130"/>
                  </a:lnTo>
                  <a:lnTo>
                    <a:pt x="7" y="128"/>
                  </a:lnTo>
                  <a:lnTo>
                    <a:pt x="4" y="126"/>
                  </a:lnTo>
                  <a:lnTo>
                    <a:pt x="4" y="121"/>
                  </a:lnTo>
                  <a:lnTo>
                    <a:pt x="7" y="118"/>
                  </a:lnTo>
                  <a:lnTo>
                    <a:pt x="4" y="116"/>
                  </a:lnTo>
                  <a:lnTo>
                    <a:pt x="7" y="111"/>
                  </a:lnTo>
                  <a:lnTo>
                    <a:pt x="9" y="109"/>
                  </a:lnTo>
                  <a:lnTo>
                    <a:pt x="9" y="107"/>
                  </a:lnTo>
                  <a:lnTo>
                    <a:pt x="7" y="102"/>
                  </a:lnTo>
                  <a:lnTo>
                    <a:pt x="7" y="100"/>
                  </a:lnTo>
                  <a:lnTo>
                    <a:pt x="9" y="97"/>
                  </a:lnTo>
                  <a:lnTo>
                    <a:pt x="11" y="92"/>
                  </a:lnTo>
                  <a:lnTo>
                    <a:pt x="11" y="88"/>
                  </a:lnTo>
                  <a:lnTo>
                    <a:pt x="56" y="7"/>
                  </a:lnTo>
                  <a:lnTo>
                    <a:pt x="59" y="7"/>
                  </a:lnTo>
                  <a:lnTo>
                    <a:pt x="61"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83" name="Freeform 2563"/>
            <p:cNvSpPr>
              <a:spLocks/>
            </p:cNvSpPr>
            <p:nvPr/>
          </p:nvSpPr>
          <p:spPr bwMode="auto">
            <a:xfrm>
              <a:off x="2390" y="2496"/>
              <a:ext cx="241" cy="229"/>
            </a:xfrm>
            <a:custGeom>
              <a:avLst/>
              <a:gdLst>
                <a:gd name="T0" fmla="*/ 227 w 241"/>
                <a:gd name="T1" fmla="*/ 7 h 229"/>
                <a:gd name="T2" fmla="*/ 222 w 241"/>
                <a:gd name="T3" fmla="*/ 64 h 229"/>
                <a:gd name="T4" fmla="*/ 222 w 241"/>
                <a:gd name="T5" fmla="*/ 64 h 229"/>
                <a:gd name="T6" fmla="*/ 241 w 241"/>
                <a:gd name="T7" fmla="*/ 64 h 229"/>
                <a:gd name="T8" fmla="*/ 241 w 241"/>
                <a:gd name="T9" fmla="*/ 64 h 229"/>
                <a:gd name="T10" fmla="*/ 238 w 241"/>
                <a:gd name="T11" fmla="*/ 97 h 229"/>
                <a:gd name="T12" fmla="*/ 238 w 241"/>
                <a:gd name="T13" fmla="*/ 97 h 229"/>
                <a:gd name="T14" fmla="*/ 236 w 241"/>
                <a:gd name="T15" fmla="*/ 120 h 229"/>
                <a:gd name="T16" fmla="*/ 236 w 241"/>
                <a:gd name="T17" fmla="*/ 120 h 229"/>
                <a:gd name="T18" fmla="*/ 217 w 241"/>
                <a:gd name="T19" fmla="*/ 118 h 229"/>
                <a:gd name="T20" fmla="*/ 217 w 241"/>
                <a:gd name="T21" fmla="*/ 118 h 229"/>
                <a:gd name="T22" fmla="*/ 210 w 241"/>
                <a:gd name="T23" fmla="*/ 229 h 229"/>
                <a:gd name="T24" fmla="*/ 210 w 241"/>
                <a:gd name="T25" fmla="*/ 229 h 229"/>
                <a:gd name="T26" fmla="*/ 187 w 241"/>
                <a:gd name="T27" fmla="*/ 227 h 229"/>
                <a:gd name="T28" fmla="*/ 187 w 241"/>
                <a:gd name="T29" fmla="*/ 227 h 229"/>
                <a:gd name="T30" fmla="*/ 156 w 241"/>
                <a:gd name="T31" fmla="*/ 224 h 229"/>
                <a:gd name="T32" fmla="*/ 156 w 241"/>
                <a:gd name="T33" fmla="*/ 224 h 229"/>
                <a:gd name="T34" fmla="*/ 161 w 241"/>
                <a:gd name="T35" fmla="*/ 189 h 229"/>
                <a:gd name="T36" fmla="*/ 161 w 241"/>
                <a:gd name="T37" fmla="*/ 189 h 229"/>
                <a:gd name="T38" fmla="*/ 161 w 241"/>
                <a:gd name="T39" fmla="*/ 184 h 229"/>
                <a:gd name="T40" fmla="*/ 161 w 241"/>
                <a:gd name="T41" fmla="*/ 184 h 229"/>
                <a:gd name="T42" fmla="*/ 161 w 241"/>
                <a:gd name="T43" fmla="*/ 182 h 229"/>
                <a:gd name="T44" fmla="*/ 161 w 241"/>
                <a:gd name="T45" fmla="*/ 182 h 229"/>
                <a:gd name="T46" fmla="*/ 161 w 241"/>
                <a:gd name="T47" fmla="*/ 165 h 229"/>
                <a:gd name="T48" fmla="*/ 161 w 241"/>
                <a:gd name="T49" fmla="*/ 165 h 229"/>
                <a:gd name="T50" fmla="*/ 163 w 241"/>
                <a:gd name="T51" fmla="*/ 161 h 229"/>
                <a:gd name="T52" fmla="*/ 163 w 241"/>
                <a:gd name="T53" fmla="*/ 161 h 229"/>
                <a:gd name="T54" fmla="*/ 106 w 241"/>
                <a:gd name="T55" fmla="*/ 156 h 229"/>
                <a:gd name="T56" fmla="*/ 106 w 241"/>
                <a:gd name="T57" fmla="*/ 156 h 229"/>
                <a:gd name="T58" fmla="*/ 109 w 241"/>
                <a:gd name="T59" fmla="*/ 135 h 229"/>
                <a:gd name="T60" fmla="*/ 109 w 241"/>
                <a:gd name="T61" fmla="*/ 135 h 229"/>
                <a:gd name="T62" fmla="*/ 54 w 241"/>
                <a:gd name="T63" fmla="*/ 130 h 229"/>
                <a:gd name="T64" fmla="*/ 54 w 241"/>
                <a:gd name="T65" fmla="*/ 130 h 229"/>
                <a:gd name="T66" fmla="*/ 54 w 241"/>
                <a:gd name="T67" fmla="*/ 127 h 229"/>
                <a:gd name="T68" fmla="*/ 54 w 241"/>
                <a:gd name="T69" fmla="*/ 127 h 229"/>
                <a:gd name="T70" fmla="*/ 54 w 241"/>
                <a:gd name="T71" fmla="*/ 120 h 229"/>
                <a:gd name="T72" fmla="*/ 54 w 241"/>
                <a:gd name="T73" fmla="*/ 120 h 229"/>
                <a:gd name="T74" fmla="*/ 0 w 241"/>
                <a:gd name="T75" fmla="*/ 118 h 229"/>
                <a:gd name="T76" fmla="*/ 0 w 241"/>
                <a:gd name="T77" fmla="*/ 118 h 229"/>
                <a:gd name="T78" fmla="*/ 2 w 241"/>
                <a:gd name="T79" fmla="*/ 101 h 229"/>
                <a:gd name="T80" fmla="*/ 2 w 241"/>
                <a:gd name="T81" fmla="*/ 101 h 229"/>
                <a:gd name="T82" fmla="*/ 2 w 241"/>
                <a:gd name="T83" fmla="*/ 90 h 229"/>
                <a:gd name="T84" fmla="*/ 2 w 241"/>
                <a:gd name="T85" fmla="*/ 90 h 229"/>
                <a:gd name="T86" fmla="*/ 7 w 241"/>
                <a:gd name="T87" fmla="*/ 16 h 229"/>
                <a:gd name="T88" fmla="*/ 7 w 241"/>
                <a:gd name="T89" fmla="*/ 16 h 229"/>
                <a:gd name="T90" fmla="*/ 61 w 241"/>
                <a:gd name="T91" fmla="*/ 21 h 229"/>
                <a:gd name="T92" fmla="*/ 61 w 241"/>
                <a:gd name="T93" fmla="*/ 21 h 229"/>
                <a:gd name="T94" fmla="*/ 61 w 241"/>
                <a:gd name="T95" fmla="*/ 12 h 229"/>
                <a:gd name="T96" fmla="*/ 61 w 241"/>
                <a:gd name="T97" fmla="*/ 12 h 229"/>
                <a:gd name="T98" fmla="*/ 109 w 241"/>
                <a:gd name="T99" fmla="*/ 14 h 229"/>
                <a:gd name="T100" fmla="*/ 109 w 241"/>
                <a:gd name="T101" fmla="*/ 14 h 229"/>
                <a:gd name="T102" fmla="*/ 118 w 241"/>
                <a:gd name="T103" fmla="*/ 16 h 229"/>
                <a:gd name="T104" fmla="*/ 118 w 241"/>
                <a:gd name="T105" fmla="*/ 16 h 229"/>
                <a:gd name="T106" fmla="*/ 118 w 241"/>
                <a:gd name="T107" fmla="*/ 0 h 229"/>
                <a:gd name="T108" fmla="*/ 118 w 241"/>
                <a:gd name="T109" fmla="*/ 0 h 229"/>
                <a:gd name="T110" fmla="*/ 227 w 241"/>
                <a:gd name="T111" fmla="*/ 7 h 229"/>
                <a:gd name="T112" fmla="*/ 227 w 241"/>
                <a:gd name="T113" fmla="*/ 7 h 229"/>
                <a:gd name="T114" fmla="*/ 227 w 241"/>
                <a:gd name="T115" fmla="*/ 7 h 229"/>
                <a:gd name="T116" fmla="*/ 227 w 241"/>
                <a:gd name="T117" fmla="*/ 7 h 22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1"/>
                <a:gd name="T178" fmla="*/ 0 h 229"/>
                <a:gd name="T179" fmla="*/ 241 w 241"/>
                <a:gd name="T180" fmla="*/ 229 h 22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1" h="229">
                  <a:moveTo>
                    <a:pt x="227" y="7"/>
                  </a:moveTo>
                  <a:lnTo>
                    <a:pt x="222" y="64"/>
                  </a:lnTo>
                  <a:lnTo>
                    <a:pt x="241" y="64"/>
                  </a:lnTo>
                  <a:lnTo>
                    <a:pt x="238" y="97"/>
                  </a:lnTo>
                  <a:lnTo>
                    <a:pt x="236" y="120"/>
                  </a:lnTo>
                  <a:lnTo>
                    <a:pt x="217" y="118"/>
                  </a:lnTo>
                  <a:lnTo>
                    <a:pt x="210" y="229"/>
                  </a:lnTo>
                  <a:lnTo>
                    <a:pt x="187" y="227"/>
                  </a:lnTo>
                  <a:lnTo>
                    <a:pt x="156" y="224"/>
                  </a:lnTo>
                  <a:lnTo>
                    <a:pt x="161" y="189"/>
                  </a:lnTo>
                  <a:lnTo>
                    <a:pt x="161" y="184"/>
                  </a:lnTo>
                  <a:lnTo>
                    <a:pt x="161" y="182"/>
                  </a:lnTo>
                  <a:lnTo>
                    <a:pt x="161" y="165"/>
                  </a:lnTo>
                  <a:lnTo>
                    <a:pt x="163" y="161"/>
                  </a:lnTo>
                  <a:lnTo>
                    <a:pt x="106" y="156"/>
                  </a:lnTo>
                  <a:lnTo>
                    <a:pt x="109" y="135"/>
                  </a:lnTo>
                  <a:lnTo>
                    <a:pt x="54" y="130"/>
                  </a:lnTo>
                  <a:lnTo>
                    <a:pt x="54" y="127"/>
                  </a:lnTo>
                  <a:lnTo>
                    <a:pt x="54" y="120"/>
                  </a:lnTo>
                  <a:lnTo>
                    <a:pt x="0" y="118"/>
                  </a:lnTo>
                  <a:lnTo>
                    <a:pt x="2" y="101"/>
                  </a:lnTo>
                  <a:lnTo>
                    <a:pt x="2" y="90"/>
                  </a:lnTo>
                  <a:lnTo>
                    <a:pt x="7" y="16"/>
                  </a:lnTo>
                  <a:lnTo>
                    <a:pt x="61" y="21"/>
                  </a:lnTo>
                  <a:lnTo>
                    <a:pt x="61" y="12"/>
                  </a:lnTo>
                  <a:lnTo>
                    <a:pt x="109" y="14"/>
                  </a:lnTo>
                  <a:lnTo>
                    <a:pt x="118" y="16"/>
                  </a:lnTo>
                  <a:lnTo>
                    <a:pt x="118" y="0"/>
                  </a:lnTo>
                  <a:lnTo>
                    <a:pt x="227" y="7"/>
                  </a:lnTo>
                  <a:close/>
                </a:path>
              </a:pathLst>
            </a:custGeom>
            <a:solidFill>
              <a:schemeClr val="accent4"/>
            </a:solidFill>
            <a:ln w="9525" cap="flat" cmpd="sng">
              <a:solidFill>
                <a:schemeClr val="bg1"/>
              </a:solidFill>
              <a:prstDash val="solid"/>
              <a:miter lim="800000"/>
              <a:headEnd/>
              <a:tailEnd/>
            </a:ln>
          </p:spPr>
          <p:txBody>
            <a:bodyPr/>
            <a:lstStyle/>
            <a:p>
              <a:endParaRPr lang="de-DE"/>
            </a:p>
          </p:txBody>
        </p:sp>
        <p:sp>
          <p:nvSpPr>
            <p:cNvPr id="84" name="Freeform 2564"/>
            <p:cNvSpPr>
              <a:spLocks/>
            </p:cNvSpPr>
            <p:nvPr/>
          </p:nvSpPr>
          <p:spPr bwMode="auto">
            <a:xfrm>
              <a:off x="1861" y="2505"/>
              <a:ext cx="253" cy="227"/>
            </a:xfrm>
            <a:custGeom>
              <a:avLst/>
              <a:gdLst>
                <a:gd name="T0" fmla="*/ 238 w 253"/>
                <a:gd name="T1" fmla="*/ 7 h 227"/>
                <a:gd name="T2" fmla="*/ 234 w 253"/>
                <a:gd name="T3" fmla="*/ 15 h 227"/>
                <a:gd name="T4" fmla="*/ 234 w 253"/>
                <a:gd name="T5" fmla="*/ 17 h 227"/>
                <a:gd name="T6" fmla="*/ 236 w 253"/>
                <a:gd name="T7" fmla="*/ 24 h 227"/>
                <a:gd name="T8" fmla="*/ 234 w 253"/>
                <a:gd name="T9" fmla="*/ 26 h 227"/>
                <a:gd name="T10" fmla="*/ 234 w 253"/>
                <a:gd name="T11" fmla="*/ 33 h 227"/>
                <a:gd name="T12" fmla="*/ 231 w 253"/>
                <a:gd name="T13" fmla="*/ 36 h 227"/>
                <a:gd name="T14" fmla="*/ 231 w 253"/>
                <a:gd name="T15" fmla="*/ 41 h 227"/>
                <a:gd name="T16" fmla="*/ 234 w 253"/>
                <a:gd name="T17" fmla="*/ 43 h 227"/>
                <a:gd name="T18" fmla="*/ 234 w 253"/>
                <a:gd name="T19" fmla="*/ 48 h 227"/>
                <a:gd name="T20" fmla="*/ 234 w 253"/>
                <a:gd name="T21" fmla="*/ 52 h 227"/>
                <a:gd name="T22" fmla="*/ 236 w 253"/>
                <a:gd name="T23" fmla="*/ 55 h 227"/>
                <a:gd name="T24" fmla="*/ 236 w 253"/>
                <a:gd name="T25" fmla="*/ 57 h 227"/>
                <a:gd name="T26" fmla="*/ 234 w 253"/>
                <a:gd name="T27" fmla="*/ 64 h 227"/>
                <a:gd name="T28" fmla="*/ 229 w 253"/>
                <a:gd name="T29" fmla="*/ 66 h 227"/>
                <a:gd name="T30" fmla="*/ 229 w 253"/>
                <a:gd name="T31" fmla="*/ 69 h 227"/>
                <a:gd name="T32" fmla="*/ 234 w 253"/>
                <a:gd name="T33" fmla="*/ 74 h 227"/>
                <a:gd name="T34" fmla="*/ 236 w 253"/>
                <a:gd name="T35" fmla="*/ 76 h 227"/>
                <a:gd name="T36" fmla="*/ 234 w 253"/>
                <a:gd name="T37" fmla="*/ 78 h 227"/>
                <a:gd name="T38" fmla="*/ 234 w 253"/>
                <a:gd name="T39" fmla="*/ 81 h 227"/>
                <a:gd name="T40" fmla="*/ 236 w 253"/>
                <a:gd name="T41" fmla="*/ 81 h 227"/>
                <a:gd name="T42" fmla="*/ 238 w 253"/>
                <a:gd name="T43" fmla="*/ 83 h 227"/>
                <a:gd name="T44" fmla="*/ 241 w 253"/>
                <a:gd name="T45" fmla="*/ 85 h 227"/>
                <a:gd name="T46" fmla="*/ 243 w 253"/>
                <a:gd name="T47" fmla="*/ 85 h 227"/>
                <a:gd name="T48" fmla="*/ 246 w 253"/>
                <a:gd name="T49" fmla="*/ 85 h 227"/>
                <a:gd name="T50" fmla="*/ 250 w 253"/>
                <a:gd name="T51" fmla="*/ 81 h 227"/>
                <a:gd name="T52" fmla="*/ 250 w 253"/>
                <a:gd name="T53" fmla="*/ 81 h 227"/>
                <a:gd name="T54" fmla="*/ 250 w 253"/>
                <a:gd name="T55" fmla="*/ 88 h 227"/>
                <a:gd name="T56" fmla="*/ 250 w 253"/>
                <a:gd name="T57" fmla="*/ 92 h 227"/>
                <a:gd name="T58" fmla="*/ 253 w 253"/>
                <a:gd name="T59" fmla="*/ 92 h 227"/>
                <a:gd name="T60" fmla="*/ 248 w 253"/>
                <a:gd name="T61" fmla="*/ 114 h 227"/>
                <a:gd name="T62" fmla="*/ 172 w 253"/>
                <a:gd name="T63" fmla="*/ 215 h 227"/>
                <a:gd name="T64" fmla="*/ 123 w 253"/>
                <a:gd name="T65" fmla="*/ 227 h 227"/>
                <a:gd name="T66" fmla="*/ 26 w 253"/>
                <a:gd name="T67" fmla="*/ 227 h 227"/>
                <a:gd name="T68" fmla="*/ 0 w 253"/>
                <a:gd name="T69" fmla="*/ 225 h 227"/>
                <a:gd name="T70" fmla="*/ 0 w 253"/>
                <a:gd name="T71" fmla="*/ 203 h 227"/>
                <a:gd name="T72" fmla="*/ 2 w 253"/>
                <a:gd name="T73" fmla="*/ 152 h 227"/>
                <a:gd name="T74" fmla="*/ 2 w 253"/>
                <a:gd name="T75" fmla="*/ 83 h 227"/>
                <a:gd name="T76" fmla="*/ 16 w 253"/>
                <a:gd name="T77" fmla="*/ 85 h 227"/>
                <a:gd name="T78" fmla="*/ 28 w 253"/>
                <a:gd name="T79" fmla="*/ 100 h 227"/>
                <a:gd name="T80" fmla="*/ 31 w 253"/>
                <a:gd name="T81" fmla="*/ 95 h 227"/>
                <a:gd name="T82" fmla="*/ 33 w 253"/>
                <a:gd name="T83" fmla="*/ 90 h 227"/>
                <a:gd name="T84" fmla="*/ 35 w 253"/>
                <a:gd name="T85" fmla="*/ 88 h 227"/>
                <a:gd name="T86" fmla="*/ 40 w 253"/>
                <a:gd name="T87" fmla="*/ 74 h 227"/>
                <a:gd name="T88" fmla="*/ 97 w 253"/>
                <a:gd name="T89" fmla="*/ 29 h 227"/>
                <a:gd name="T90" fmla="*/ 238 w 253"/>
                <a:gd name="T91" fmla="*/ 3 h 227"/>
                <a:gd name="T92" fmla="*/ 238 w 253"/>
                <a:gd name="T93" fmla="*/ 3 h 2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53"/>
                <a:gd name="T142" fmla="*/ 0 h 227"/>
                <a:gd name="T143" fmla="*/ 253 w 253"/>
                <a:gd name="T144" fmla="*/ 227 h 22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53" h="227">
                  <a:moveTo>
                    <a:pt x="238" y="3"/>
                  </a:moveTo>
                  <a:lnTo>
                    <a:pt x="238" y="7"/>
                  </a:lnTo>
                  <a:lnTo>
                    <a:pt x="236" y="12"/>
                  </a:lnTo>
                  <a:lnTo>
                    <a:pt x="234" y="15"/>
                  </a:lnTo>
                  <a:lnTo>
                    <a:pt x="234" y="17"/>
                  </a:lnTo>
                  <a:lnTo>
                    <a:pt x="236" y="22"/>
                  </a:lnTo>
                  <a:lnTo>
                    <a:pt x="236" y="24"/>
                  </a:lnTo>
                  <a:lnTo>
                    <a:pt x="234" y="26"/>
                  </a:lnTo>
                  <a:lnTo>
                    <a:pt x="231" y="31"/>
                  </a:lnTo>
                  <a:lnTo>
                    <a:pt x="234" y="33"/>
                  </a:lnTo>
                  <a:lnTo>
                    <a:pt x="231" y="36"/>
                  </a:lnTo>
                  <a:lnTo>
                    <a:pt x="231" y="41"/>
                  </a:lnTo>
                  <a:lnTo>
                    <a:pt x="234" y="43"/>
                  </a:lnTo>
                  <a:lnTo>
                    <a:pt x="231" y="45"/>
                  </a:lnTo>
                  <a:lnTo>
                    <a:pt x="234" y="48"/>
                  </a:lnTo>
                  <a:lnTo>
                    <a:pt x="234" y="52"/>
                  </a:lnTo>
                  <a:lnTo>
                    <a:pt x="234" y="55"/>
                  </a:lnTo>
                  <a:lnTo>
                    <a:pt x="236" y="55"/>
                  </a:lnTo>
                  <a:lnTo>
                    <a:pt x="236" y="57"/>
                  </a:lnTo>
                  <a:lnTo>
                    <a:pt x="234" y="59"/>
                  </a:lnTo>
                  <a:lnTo>
                    <a:pt x="234" y="64"/>
                  </a:lnTo>
                  <a:lnTo>
                    <a:pt x="229" y="66"/>
                  </a:lnTo>
                  <a:lnTo>
                    <a:pt x="227" y="69"/>
                  </a:lnTo>
                  <a:lnTo>
                    <a:pt x="229" y="69"/>
                  </a:lnTo>
                  <a:lnTo>
                    <a:pt x="234" y="74"/>
                  </a:lnTo>
                  <a:lnTo>
                    <a:pt x="236" y="76"/>
                  </a:lnTo>
                  <a:lnTo>
                    <a:pt x="234" y="78"/>
                  </a:lnTo>
                  <a:lnTo>
                    <a:pt x="234" y="81"/>
                  </a:lnTo>
                  <a:lnTo>
                    <a:pt x="236" y="81"/>
                  </a:lnTo>
                  <a:lnTo>
                    <a:pt x="236" y="83"/>
                  </a:lnTo>
                  <a:lnTo>
                    <a:pt x="238" y="83"/>
                  </a:lnTo>
                  <a:lnTo>
                    <a:pt x="241" y="85"/>
                  </a:lnTo>
                  <a:lnTo>
                    <a:pt x="243" y="85"/>
                  </a:lnTo>
                  <a:lnTo>
                    <a:pt x="246" y="85"/>
                  </a:lnTo>
                  <a:lnTo>
                    <a:pt x="246" y="83"/>
                  </a:lnTo>
                  <a:lnTo>
                    <a:pt x="250" y="81"/>
                  </a:lnTo>
                  <a:lnTo>
                    <a:pt x="250" y="83"/>
                  </a:lnTo>
                  <a:lnTo>
                    <a:pt x="250" y="88"/>
                  </a:lnTo>
                  <a:lnTo>
                    <a:pt x="250" y="92"/>
                  </a:lnTo>
                  <a:lnTo>
                    <a:pt x="253" y="92"/>
                  </a:lnTo>
                  <a:lnTo>
                    <a:pt x="248" y="114"/>
                  </a:lnTo>
                  <a:lnTo>
                    <a:pt x="231" y="203"/>
                  </a:lnTo>
                  <a:lnTo>
                    <a:pt x="172" y="215"/>
                  </a:lnTo>
                  <a:lnTo>
                    <a:pt x="123" y="227"/>
                  </a:lnTo>
                  <a:lnTo>
                    <a:pt x="80" y="225"/>
                  </a:lnTo>
                  <a:lnTo>
                    <a:pt x="26" y="227"/>
                  </a:lnTo>
                  <a:lnTo>
                    <a:pt x="0" y="225"/>
                  </a:lnTo>
                  <a:lnTo>
                    <a:pt x="0" y="222"/>
                  </a:lnTo>
                  <a:lnTo>
                    <a:pt x="0" y="203"/>
                  </a:lnTo>
                  <a:lnTo>
                    <a:pt x="2" y="152"/>
                  </a:lnTo>
                  <a:lnTo>
                    <a:pt x="2" y="149"/>
                  </a:lnTo>
                  <a:lnTo>
                    <a:pt x="2" y="83"/>
                  </a:lnTo>
                  <a:lnTo>
                    <a:pt x="16" y="85"/>
                  </a:lnTo>
                  <a:lnTo>
                    <a:pt x="16" y="97"/>
                  </a:lnTo>
                  <a:lnTo>
                    <a:pt x="28" y="100"/>
                  </a:lnTo>
                  <a:lnTo>
                    <a:pt x="31" y="95"/>
                  </a:lnTo>
                  <a:lnTo>
                    <a:pt x="33" y="92"/>
                  </a:lnTo>
                  <a:lnTo>
                    <a:pt x="33" y="90"/>
                  </a:lnTo>
                  <a:lnTo>
                    <a:pt x="35" y="88"/>
                  </a:lnTo>
                  <a:lnTo>
                    <a:pt x="38" y="81"/>
                  </a:lnTo>
                  <a:lnTo>
                    <a:pt x="40" y="74"/>
                  </a:lnTo>
                  <a:lnTo>
                    <a:pt x="97" y="29"/>
                  </a:lnTo>
                  <a:lnTo>
                    <a:pt x="134" y="0"/>
                  </a:lnTo>
                  <a:lnTo>
                    <a:pt x="238" y="3"/>
                  </a:lnTo>
                  <a:close/>
                </a:path>
              </a:pathLst>
            </a:custGeom>
            <a:solidFill>
              <a:schemeClr val="accent2"/>
            </a:solidFill>
            <a:ln w="9525" cap="flat" cmpd="sng">
              <a:solidFill>
                <a:schemeClr val="bg1"/>
              </a:solidFill>
              <a:prstDash val="solid"/>
              <a:miter lim="800000"/>
              <a:headEnd type="none" w="med" len="med"/>
              <a:tailEnd type="none" w="med" len="med"/>
            </a:ln>
          </p:spPr>
          <p:txBody>
            <a:bodyPr/>
            <a:lstStyle/>
            <a:p>
              <a:endParaRPr lang="de-DE"/>
            </a:p>
          </p:txBody>
        </p:sp>
        <p:sp>
          <p:nvSpPr>
            <p:cNvPr id="85" name="Freeform 2565"/>
            <p:cNvSpPr>
              <a:spLocks/>
            </p:cNvSpPr>
            <p:nvPr/>
          </p:nvSpPr>
          <p:spPr bwMode="auto">
            <a:xfrm>
              <a:off x="1407" y="2548"/>
              <a:ext cx="270" cy="182"/>
            </a:xfrm>
            <a:custGeom>
              <a:avLst/>
              <a:gdLst>
                <a:gd name="T0" fmla="*/ 88 w 270"/>
                <a:gd name="T1" fmla="*/ 2 h 182"/>
                <a:gd name="T2" fmla="*/ 107 w 270"/>
                <a:gd name="T3" fmla="*/ 2 h 182"/>
                <a:gd name="T4" fmla="*/ 142 w 270"/>
                <a:gd name="T5" fmla="*/ 7 h 182"/>
                <a:gd name="T6" fmla="*/ 161 w 270"/>
                <a:gd name="T7" fmla="*/ 7 h 182"/>
                <a:gd name="T8" fmla="*/ 185 w 270"/>
                <a:gd name="T9" fmla="*/ 7 h 182"/>
                <a:gd name="T10" fmla="*/ 206 w 270"/>
                <a:gd name="T11" fmla="*/ 9 h 182"/>
                <a:gd name="T12" fmla="*/ 232 w 270"/>
                <a:gd name="T13" fmla="*/ 12 h 182"/>
                <a:gd name="T14" fmla="*/ 265 w 270"/>
                <a:gd name="T15" fmla="*/ 19 h 182"/>
                <a:gd name="T16" fmla="*/ 267 w 270"/>
                <a:gd name="T17" fmla="*/ 21 h 182"/>
                <a:gd name="T18" fmla="*/ 270 w 270"/>
                <a:gd name="T19" fmla="*/ 23 h 182"/>
                <a:gd name="T20" fmla="*/ 267 w 270"/>
                <a:gd name="T21" fmla="*/ 28 h 182"/>
                <a:gd name="T22" fmla="*/ 263 w 270"/>
                <a:gd name="T23" fmla="*/ 31 h 182"/>
                <a:gd name="T24" fmla="*/ 258 w 270"/>
                <a:gd name="T25" fmla="*/ 38 h 182"/>
                <a:gd name="T26" fmla="*/ 251 w 270"/>
                <a:gd name="T27" fmla="*/ 40 h 182"/>
                <a:gd name="T28" fmla="*/ 248 w 270"/>
                <a:gd name="T29" fmla="*/ 49 h 182"/>
                <a:gd name="T30" fmla="*/ 239 w 270"/>
                <a:gd name="T31" fmla="*/ 54 h 182"/>
                <a:gd name="T32" fmla="*/ 239 w 270"/>
                <a:gd name="T33" fmla="*/ 57 h 182"/>
                <a:gd name="T34" fmla="*/ 244 w 270"/>
                <a:gd name="T35" fmla="*/ 66 h 182"/>
                <a:gd name="T36" fmla="*/ 253 w 270"/>
                <a:gd name="T37" fmla="*/ 61 h 182"/>
                <a:gd name="T38" fmla="*/ 260 w 270"/>
                <a:gd name="T39" fmla="*/ 66 h 182"/>
                <a:gd name="T40" fmla="*/ 258 w 270"/>
                <a:gd name="T41" fmla="*/ 71 h 182"/>
                <a:gd name="T42" fmla="*/ 255 w 270"/>
                <a:gd name="T43" fmla="*/ 75 h 182"/>
                <a:gd name="T44" fmla="*/ 253 w 270"/>
                <a:gd name="T45" fmla="*/ 78 h 182"/>
                <a:gd name="T46" fmla="*/ 253 w 270"/>
                <a:gd name="T47" fmla="*/ 83 h 182"/>
                <a:gd name="T48" fmla="*/ 248 w 270"/>
                <a:gd name="T49" fmla="*/ 87 h 182"/>
                <a:gd name="T50" fmla="*/ 248 w 270"/>
                <a:gd name="T51" fmla="*/ 94 h 182"/>
                <a:gd name="T52" fmla="*/ 248 w 270"/>
                <a:gd name="T53" fmla="*/ 99 h 182"/>
                <a:gd name="T54" fmla="*/ 239 w 270"/>
                <a:gd name="T55" fmla="*/ 182 h 182"/>
                <a:gd name="T56" fmla="*/ 232 w 270"/>
                <a:gd name="T57" fmla="*/ 175 h 182"/>
                <a:gd name="T58" fmla="*/ 211 w 270"/>
                <a:gd name="T59" fmla="*/ 168 h 182"/>
                <a:gd name="T60" fmla="*/ 201 w 270"/>
                <a:gd name="T61" fmla="*/ 168 h 182"/>
                <a:gd name="T62" fmla="*/ 189 w 270"/>
                <a:gd name="T63" fmla="*/ 160 h 182"/>
                <a:gd name="T64" fmla="*/ 185 w 270"/>
                <a:gd name="T65" fmla="*/ 156 h 182"/>
                <a:gd name="T66" fmla="*/ 185 w 270"/>
                <a:gd name="T67" fmla="*/ 142 h 182"/>
                <a:gd name="T68" fmla="*/ 182 w 270"/>
                <a:gd name="T69" fmla="*/ 130 h 182"/>
                <a:gd name="T70" fmla="*/ 175 w 270"/>
                <a:gd name="T71" fmla="*/ 120 h 182"/>
                <a:gd name="T72" fmla="*/ 170 w 270"/>
                <a:gd name="T73" fmla="*/ 118 h 182"/>
                <a:gd name="T74" fmla="*/ 168 w 270"/>
                <a:gd name="T75" fmla="*/ 120 h 182"/>
                <a:gd name="T76" fmla="*/ 163 w 270"/>
                <a:gd name="T77" fmla="*/ 123 h 182"/>
                <a:gd name="T78" fmla="*/ 156 w 270"/>
                <a:gd name="T79" fmla="*/ 135 h 182"/>
                <a:gd name="T80" fmla="*/ 152 w 270"/>
                <a:gd name="T81" fmla="*/ 137 h 182"/>
                <a:gd name="T82" fmla="*/ 144 w 270"/>
                <a:gd name="T83" fmla="*/ 137 h 182"/>
                <a:gd name="T84" fmla="*/ 128 w 270"/>
                <a:gd name="T85" fmla="*/ 137 h 182"/>
                <a:gd name="T86" fmla="*/ 116 w 270"/>
                <a:gd name="T87" fmla="*/ 146 h 182"/>
                <a:gd name="T88" fmla="*/ 107 w 270"/>
                <a:gd name="T89" fmla="*/ 149 h 182"/>
                <a:gd name="T90" fmla="*/ 95 w 270"/>
                <a:gd name="T91" fmla="*/ 149 h 182"/>
                <a:gd name="T92" fmla="*/ 78 w 270"/>
                <a:gd name="T93" fmla="*/ 137 h 182"/>
                <a:gd name="T94" fmla="*/ 74 w 270"/>
                <a:gd name="T95" fmla="*/ 135 h 182"/>
                <a:gd name="T96" fmla="*/ 69 w 270"/>
                <a:gd name="T97" fmla="*/ 135 h 182"/>
                <a:gd name="T98" fmla="*/ 64 w 270"/>
                <a:gd name="T99" fmla="*/ 132 h 182"/>
                <a:gd name="T100" fmla="*/ 59 w 270"/>
                <a:gd name="T101" fmla="*/ 127 h 182"/>
                <a:gd name="T102" fmla="*/ 48 w 270"/>
                <a:gd name="T103" fmla="*/ 111 h 182"/>
                <a:gd name="T104" fmla="*/ 43 w 270"/>
                <a:gd name="T105" fmla="*/ 106 h 182"/>
                <a:gd name="T106" fmla="*/ 38 w 270"/>
                <a:gd name="T107" fmla="*/ 104 h 182"/>
                <a:gd name="T108" fmla="*/ 33 w 270"/>
                <a:gd name="T109" fmla="*/ 104 h 182"/>
                <a:gd name="T110" fmla="*/ 29 w 270"/>
                <a:gd name="T111" fmla="*/ 106 h 182"/>
                <a:gd name="T112" fmla="*/ 19 w 270"/>
                <a:gd name="T113" fmla="*/ 120 h 182"/>
                <a:gd name="T114" fmla="*/ 17 w 270"/>
                <a:gd name="T115" fmla="*/ 123 h 182"/>
                <a:gd name="T116" fmla="*/ 0 w 270"/>
                <a:gd name="T117" fmla="*/ 130 h 182"/>
                <a:gd name="T118" fmla="*/ 0 w 270"/>
                <a:gd name="T119" fmla="*/ 5 h 18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70"/>
                <a:gd name="T181" fmla="*/ 0 h 182"/>
                <a:gd name="T182" fmla="*/ 270 w 270"/>
                <a:gd name="T183" fmla="*/ 182 h 18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70" h="182">
                  <a:moveTo>
                    <a:pt x="0" y="5"/>
                  </a:moveTo>
                  <a:lnTo>
                    <a:pt x="85" y="5"/>
                  </a:lnTo>
                  <a:lnTo>
                    <a:pt x="88" y="2"/>
                  </a:lnTo>
                  <a:lnTo>
                    <a:pt x="90" y="0"/>
                  </a:lnTo>
                  <a:lnTo>
                    <a:pt x="107" y="2"/>
                  </a:lnTo>
                  <a:lnTo>
                    <a:pt x="123" y="2"/>
                  </a:lnTo>
                  <a:lnTo>
                    <a:pt x="142" y="7"/>
                  </a:lnTo>
                  <a:lnTo>
                    <a:pt x="152" y="5"/>
                  </a:lnTo>
                  <a:lnTo>
                    <a:pt x="161" y="7"/>
                  </a:lnTo>
                  <a:lnTo>
                    <a:pt x="170" y="7"/>
                  </a:lnTo>
                  <a:lnTo>
                    <a:pt x="185" y="7"/>
                  </a:lnTo>
                  <a:lnTo>
                    <a:pt x="187" y="9"/>
                  </a:lnTo>
                  <a:lnTo>
                    <a:pt x="206" y="9"/>
                  </a:lnTo>
                  <a:lnTo>
                    <a:pt x="222" y="12"/>
                  </a:lnTo>
                  <a:lnTo>
                    <a:pt x="232" y="12"/>
                  </a:lnTo>
                  <a:lnTo>
                    <a:pt x="267" y="14"/>
                  </a:lnTo>
                  <a:lnTo>
                    <a:pt x="265" y="19"/>
                  </a:lnTo>
                  <a:lnTo>
                    <a:pt x="267" y="21"/>
                  </a:lnTo>
                  <a:lnTo>
                    <a:pt x="270" y="21"/>
                  </a:lnTo>
                  <a:lnTo>
                    <a:pt x="270" y="23"/>
                  </a:lnTo>
                  <a:lnTo>
                    <a:pt x="267" y="26"/>
                  </a:lnTo>
                  <a:lnTo>
                    <a:pt x="267" y="28"/>
                  </a:lnTo>
                  <a:lnTo>
                    <a:pt x="263" y="31"/>
                  </a:lnTo>
                  <a:lnTo>
                    <a:pt x="263" y="33"/>
                  </a:lnTo>
                  <a:lnTo>
                    <a:pt x="258" y="38"/>
                  </a:lnTo>
                  <a:lnTo>
                    <a:pt x="253" y="40"/>
                  </a:lnTo>
                  <a:lnTo>
                    <a:pt x="251" y="40"/>
                  </a:lnTo>
                  <a:lnTo>
                    <a:pt x="251" y="45"/>
                  </a:lnTo>
                  <a:lnTo>
                    <a:pt x="248" y="49"/>
                  </a:lnTo>
                  <a:lnTo>
                    <a:pt x="244" y="49"/>
                  </a:lnTo>
                  <a:lnTo>
                    <a:pt x="239" y="54"/>
                  </a:lnTo>
                  <a:lnTo>
                    <a:pt x="239" y="57"/>
                  </a:lnTo>
                  <a:lnTo>
                    <a:pt x="241" y="57"/>
                  </a:lnTo>
                  <a:lnTo>
                    <a:pt x="244" y="66"/>
                  </a:lnTo>
                  <a:lnTo>
                    <a:pt x="251" y="64"/>
                  </a:lnTo>
                  <a:lnTo>
                    <a:pt x="253" y="61"/>
                  </a:lnTo>
                  <a:lnTo>
                    <a:pt x="255" y="61"/>
                  </a:lnTo>
                  <a:lnTo>
                    <a:pt x="260" y="66"/>
                  </a:lnTo>
                  <a:lnTo>
                    <a:pt x="260" y="71"/>
                  </a:lnTo>
                  <a:lnTo>
                    <a:pt x="258" y="71"/>
                  </a:lnTo>
                  <a:lnTo>
                    <a:pt x="258" y="73"/>
                  </a:lnTo>
                  <a:lnTo>
                    <a:pt x="255" y="75"/>
                  </a:lnTo>
                  <a:lnTo>
                    <a:pt x="255" y="78"/>
                  </a:lnTo>
                  <a:lnTo>
                    <a:pt x="253" y="78"/>
                  </a:lnTo>
                  <a:lnTo>
                    <a:pt x="253" y="83"/>
                  </a:lnTo>
                  <a:lnTo>
                    <a:pt x="248" y="85"/>
                  </a:lnTo>
                  <a:lnTo>
                    <a:pt x="248" y="87"/>
                  </a:lnTo>
                  <a:lnTo>
                    <a:pt x="248" y="92"/>
                  </a:lnTo>
                  <a:lnTo>
                    <a:pt x="248" y="94"/>
                  </a:lnTo>
                  <a:lnTo>
                    <a:pt x="248" y="97"/>
                  </a:lnTo>
                  <a:lnTo>
                    <a:pt x="248" y="99"/>
                  </a:lnTo>
                  <a:lnTo>
                    <a:pt x="246" y="123"/>
                  </a:lnTo>
                  <a:lnTo>
                    <a:pt x="239" y="182"/>
                  </a:lnTo>
                  <a:lnTo>
                    <a:pt x="234" y="177"/>
                  </a:lnTo>
                  <a:lnTo>
                    <a:pt x="232" y="175"/>
                  </a:lnTo>
                  <a:lnTo>
                    <a:pt x="222" y="170"/>
                  </a:lnTo>
                  <a:lnTo>
                    <a:pt x="211" y="168"/>
                  </a:lnTo>
                  <a:lnTo>
                    <a:pt x="201" y="168"/>
                  </a:lnTo>
                  <a:lnTo>
                    <a:pt x="196" y="168"/>
                  </a:lnTo>
                  <a:lnTo>
                    <a:pt x="189" y="160"/>
                  </a:lnTo>
                  <a:lnTo>
                    <a:pt x="187" y="156"/>
                  </a:lnTo>
                  <a:lnTo>
                    <a:pt x="185" y="156"/>
                  </a:lnTo>
                  <a:lnTo>
                    <a:pt x="185" y="151"/>
                  </a:lnTo>
                  <a:lnTo>
                    <a:pt x="185" y="142"/>
                  </a:lnTo>
                  <a:lnTo>
                    <a:pt x="185" y="137"/>
                  </a:lnTo>
                  <a:lnTo>
                    <a:pt x="182" y="130"/>
                  </a:lnTo>
                  <a:lnTo>
                    <a:pt x="182" y="127"/>
                  </a:lnTo>
                  <a:lnTo>
                    <a:pt x="175" y="120"/>
                  </a:lnTo>
                  <a:lnTo>
                    <a:pt x="170" y="118"/>
                  </a:lnTo>
                  <a:lnTo>
                    <a:pt x="168" y="120"/>
                  </a:lnTo>
                  <a:lnTo>
                    <a:pt x="166" y="120"/>
                  </a:lnTo>
                  <a:lnTo>
                    <a:pt x="163" y="123"/>
                  </a:lnTo>
                  <a:lnTo>
                    <a:pt x="156" y="132"/>
                  </a:lnTo>
                  <a:lnTo>
                    <a:pt x="156" y="135"/>
                  </a:lnTo>
                  <a:lnTo>
                    <a:pt x="154" y="135"/>
                  </a:lnTo>
                  <a:lnTo>
                    <a:pt x="152" y="137"/>
                  </a:lnTo>
                  <a:lnTo>
                    <a:pt x="144" y="139"/>
                  </a:lnTo>
                  <a:lnTo>
                    <a:pt x="144" y="137"/>
                  </a:lnTo>
                  <a:lnTo>
                    <a:pt x="133" y="135"/>
                  </a:lnTo>
                  <a:lnTo>
                    <a:pt x="128" y="137"/>
                  </a:lnTo>
                  <a:lnTo>
                    <a:pt x="123" y="142"/>
                  </a:lnTo>
                  <a:lnTo>
                    <a:pt x="116" y="146"/>
                  </a:lnTo>
                  <a:lnTo>
                    <a:pt x="107" y="149"/>
                  </a:lnTo>
                  <a:lnTo>
                    <a:pt x="97" y="151"/>
                  </a:lnTo>
                  <a:lnTo>
                    <a:pt x="95" y="149"/>
                  </a:lnTo>
                  <a:lnTo>
                    <a:pt x="88" y="146"/>
                  </a:lnTo>
                  <a:lnTo>
                    <a:pt x="78" y="137"/>
                  </a:lnTo>
                  <a:lnTo>
                    <a:pt x="76" y="137"/>
                  </a:lnTo>
                  <a:lnTo>
                    <a:pt x="74" y="135"/>
                  </a:lnTo>
                  <a:lnTo>
                    <a:pt x="71" y="135"/>
                  </a:lnTo>
                  <a:lnTo>
                    <a:pt x="69" y="135"/>
                  </a:lnTo>
                  <a:lnTo>
                    <a:pt x="67" y="132"/>
                  </a:lnTo>
                  <a:lnTo>
                    <a:pt x="64" y="132"/>
                  </a:lnTo>
                  <a:lnTo>
                    <a:pt x="59" y="127"/>
                  </a:lnTo>
                  <a:lnTo>
                    <a:pt x="52" y="113"/>
                  </a:lnTo>
                  <a:lnTo>
                    <a:pt x="48" y="111"/>
                  </a:lnTo>
                  <a:lnTo>
                    <a:pt x="45" y="109"/>
                  </a:lnTo>
                  <a:lnTo>
                    <a:pt x="43" y="106"/>
                  </a:lnTo>
                  <a:lnTo>
                    <a:pt x="41" y="104"/>
                  </a:lnTo>
                  <a:lnTo>
                    <a:pt x="38" y="104"/>
                  </a:lnTo>
                  <a:lnTo>
                    <a:pt x="36" y="104"/>
                  </a:lnTo>
                  <a:lnTo>
                    <a:pt x="33" y="104"/>
                  </a:lnTo>
                  <a:lnTo>
                    <a:pt x="29" y="106"/>
                  </a:lnTo>
                  <a:lnTo>
                    <a:pt x="22" y="118"/>
                  </a:lnTo>
                  <a:lnTo>
                    <a:pt x="19" y="120"/>
                  </a:lnTo>
                  <a:lnTo>
                    <a:pt x="17" y="123"/>
                  </a:lnTo>
                  <a:lnTo>
                    <a:pt x="7" y="125"/>
                  </a:lnTo>
                  <a:lnTo>
                    <a:pt x="0" y="130"/>
                  </a:lnTo>
                  <a:lnTo>
                    <a:pt x="0" y="54"/>
                  </a:lnTo>
                  <a:lnTo>
                    <a:pt x="0" y="5"/>
                  </a:lnTo>
                  <a:close/>
                </a:path>
              </a:pathLst>
            </a:custGeom>
            <a:solidFill>
              <a:schemeClr val="accent2"/>
            </a:solidFill>
            <a:ln w="9525" cap="flat" cmpd="sng">
              <a:solidFill>
                <a:schemeClr val="bg1"/>
              </a:solidFill>
              <a:prstDash val="solid"/>
              <a:miter lim="800000"/>
              <a:headEnd/>
              <a:tailEnd/>
            </a:ln>
          </p:spPr>
          <p:txBody>
            <a:bodyPr/>
            <a:lstStyle/>
            <a:p>
              <a:endParaRPr lang="de-DE"/>
            </a:p>
          </p:txBody>
        </p:sp>
        <p:sp>
          <p:nvSpPr>
            <p:cNvPr id="86" name="Freeform 2566"/>
            <p:cNvSpPr>
              <a:spLocks/>
            </p:cNvSpPr>
            <p:nvPr/>
          </p:nvSpPr>
          <p:spPr bwMode="auto">
            <a:xfrm>
              <a:off x="1646" y="2574"/>
              <a:ext cx="156" cy="312"/>
            </a:xfrm>
            <a:custGeom>
              <a:avLst/>
              <a:gdLst>
                <a:gd name="T0" fmla="*/ 149 w 156"/>
                <a:gd name="T1" fmla="*/ 9 h 312"/>
                <a:gd name="T2" fmla="*/ 153 w 156"/>
                <a:gd name="T3" fmla="*/ 61 h 312"/>
                <a:gd name="T4" fmla="*/ 151 w 156"/>
                <a:gd name="T5" fmla="*/ 78 h 312"/>
                <a:gd name="T6" fmla="*/ 132 w 156"/>
                <a:gd name="T7" fmla="*/ 264 h 312"/>
                <a:gd name="T8" fmla="*/ 127 w 156"/>
                <a:gd name="T9" fmla="*/ 312 h 312"/>
                <a:gd name="T10" fmla="*/ 80 w 156"/>
                <a:gd name="T11" fmla="*/ 297 h 312"/>
                <a:gd name="T12" fmla="*/ 68 w 156"/>
                <a:gd name="T13" fmla="*/ 297 h 312"/>
                <a:gd name="T14" fmla="*/ 54 w 156"/>
                <a:gd name="T15" fmla="*/ 293 h 312"/>
                <a:gd name="T16" fmla="*/ 50 w 156"/>
                <a:gd name="T17" fmla="*/ 288 h 312"/>
                <a:gd name="T18" fmla="*/ 45 w 156"/>
                <a:gd name="T19" fmla="*/ 283 h 312"/>
                <a:gd name="T20" fmla="*/ 42 w 156"/>
                <a:gd name="T21" fmla="*/ 281 h 312"/>
                <a:gd name="T22" fmla="*/ 42 w 156"/>
                <a:gd name="T23" fmla="*/ 269 h 312"/>
                <a:gd name="T24" fmla="*/ 42 w 156"/>
                <a:gd name="T25" fmla="*/ 248 h 312"/>
                <a:gd name="T26" fmla="*/ 40 w 156"/>
                <a:gd name="T27" fmla="*/ 236 h 312"/>
                <a:gd name="T28" fmla="*/ 33 w 156"/>
                <a:gd name="T29" fmla="*/ 224 h 312"/>
                <a:gd name="T30" fmla="*/ 12 w 156"/>
                <a:gd name="T31" fmla="*/ 189 h 312"/>
                <a:gd name="T32" fmla="*/ 12 w 156"/>
                <a:gd name="T33" fmla="*/ 182 h 312"/>
                <a:gd name="T34" fmla="*/ 7 w 156"/>
                <a:gd name="T35" fmla="*/ 168 h 312"/>
                <a:gd name="T36" fmla="*/ 5 w 156"/>
                <a:gd name="T37" fmla="*/ 160 h 312"/>
                <a:gd name="T38" fmla="*/ 7 w 156"/>
                <a:gd name="T39" fmla="*/ 97 h 312"/>
                <a:gd name="T40" fmla="*/ 9 w 156"/>
                <a:gd name="T41" fmla="*/ 73 h 312"/>
                <a:gd name="T42" fmla="*/ 9 w 156"/>
                <a:gd name="T43" fmla="*/ 68 h 312"/>
                <a:gd name="T44" fmla="*/ 9 w 156"/>
                <a:gd name="T45" fmla="*/ 66 h 312"/>
                <a:gd name="T46" fmla="*/ 9 w 156"/>
                <a:gd name="T47" fmla="*/ 59 h 312"/>
                <a:gd name="T48" fmla="*/ 14 w 156"/>
                <a:gd name="T49" fmla="*/ 57 h 312"/>
                <a:gd name="T50" fmla="*/ 14 w 156"/>
                <a:gd name="T51" fmla="*/ 52 h 312"/>
                <a:gd name="T52" fmla="*/ 16 w 156"/>
                <a:gd name="T53" fmla="*/ 52 h 312"/>
                <a:gd name="T54" fmla="*/ 19 w 156"/>
                <a:gd name="T55" fmla="*/ 47 h 312"/>
                <a:gd name="T56" fmla="*/ 19 w 156"/>
                <a:gd name="T57" fmla="*/ 45 h 312"/>
                <a:gd name="T58" fmla="*/ 21 w 156"/>
                <a:gd name="T59" fmla="*/ 40 h 312"/>
                <a:gd name="T60" fmla="*/ 16 w 156"/>
                <a:gd name="T61" fmla="*/ 35 h 312"/>
                <a:gd name="T62" fmla="*/ 12 w 156"/>
                <a:gd name="T63" fmla="*/ 38 h 312"/>
                <a:gd name="T64" fmla="*/ 5 w 156"/>
                <a:gd name="T65" fmla="*/ 40 h 312"/>
                <a:gd name="T66" fmla="*/ 0 w 156"/>
                <a:gd name="T67" fmla="*/ 31 h 312"/>
                <a:gd name="T68" fmla="*/ 0 w 156"/>
                <a:gd name="T69" fmla="*/ 28 h 312"/>
                <a:gd name="T70" fmla="*/ 5 w 156"/>
                <a:gd name="T71" fmla="*/ 23 h 312"/>
                <a:gd name="T72" fmla="*/ 9 w 156"/>
                <a:gd name="T73" fmla="*/ 23 h 312"/>
                <a:gd name="T74" fmla="*/ 12 w 156"/>
                <a:gd name="T75" fmla="*/ 14 h 312"/>
                <a:gd name="T76" fmla="*/ 14 w 156"/>
                <a:gd name="T77" fmla="*/ 14 h 312"/>
                <a:gd name="T78" fmla="*/ 24 w 156"/>
                <a:gd name="T79" fmla="*/ 7 h 312"/>
                <a:gd name="T80" fmla="*/ 24 w 156"/>
                <a:gd name="T81" fmla="*/ 5 h 312"/>
                <a:gd name="T82" fmla="*/ 28 w 156"/>
                <a:gd name="T83" fmla="*/ 2 h 312"/>
                <a:gd name="T84" fmla="*/ 28 w 156"/>
                <a:gd name="T85" fmla="*/ 0 h 3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6"/>
                <a:gd name="T130" fmla="*/ 0 h 312"/>
                <a:gd name="T131" fmla="*/ 156 w 156"/>
                <a:gd name="T132" fmla="*/ 312 h 3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6" h="312">
                  <a:moveTo>
                    <a:pt x="28" y="0"/>
                  </a:moveTo>
                  <a:lnTo>
                    <a:pt x="149" y="9"/>
                  </a:lnTo>
                  <a:lnTo>
                    <a:pt x="156" y="9"/>
                  </a:lnTo>
                  <a:lnTo>
                    <a:pt x="153" y="61"/>
                  </a:lnTo>
                  <a:lnTo>
                    <a:pt x="151" y="78"/>
                  </a:lnTo>
                  <a:lnTo>
                    <a:pt x="135" y="248"/>
                  </a:lnTo>
                  <a:lnTo>
                    <a:pt x="132" y="264"/>
                  </a:lnTo>
                  <a:lnTo>
                    <a:pt x="127" y="312"/>
                  </a:lnTo>
                  <a:lnTo>
                    <a:pt x="116" y="312"/>
                  </a:lnTo>
                  <a:lnTo>
                    <a:pt x="80" y="297"/>
                  </a:lnTo>
                  <a:lnTo>
                    <a:pt x="68" y="297"/>
                  </a:lnTo>
                  <a:lnTo>
                    <a:pt x="54" y="293"/>
                  </a:lnTo>
                  <a:lnTo>
                    <a:pt x="50" y="288"/>
                  </a:lnTo>
                  <a:lnTo>
                    <a:pt x="47" y="286"/>
                  </a:lnTo>
                  <a:lnTo>
                    <a:pt x="45" y="283"/>
                  </a:lnTo>
                  <a:lnTo>
                    <a:pt x="42" y="281"/>
                  </a:lnTo>
                  <a:lnTo>
                    <a:pt x="42" y="279"/>
                  </a:lnTo>
                  <a:lnTo>
                    <a:pt x="42" y="269"/>
                  </a:lnTo>
                  <a:lnTo>
                    <a:pt x="42" y="248"/>
                  </a:lnTo>
                  <a:lnTo>
                    <a:pt x="42" y="245"/>
                  </a:lnTo>
                  <a:lnTo>
                    <a:pt x="40" y="236"/>
                  </a:lnTo>
                  <a:lnTo>
                    <a:pt x="33" y="224"/>
                  </a:lnTo>
                  <a:lnTo>
                    <a:pt x="14" y="196"/>
                  </a:lnTo>
                  <a:lnTo>
                    <a:pt x="12" y="189"/>
                  </a:lnTo>
                  <a:lnTo>
                    <a:pt x="12" y="182"/>
                  </a:lnTo>
                  <a:lnTo>
                    <a:pt x="9" y="170"/>
                  </a:lnTo>
                  <a:lnTo>
                    <a:pt x="7" y="168"/>
                  </a:lnTo>
                  <a:lnTo>
                    <a:pt x="5" y="160"/>
                  </a:lnTo>
                  <a:lnTo>
                    <a:pt x="0" y="156"/>
                  </a:lnTo>
                  <a:lnTo>
                    <a:pt x="7" y="97"/>
                  </a:lnTo>
                  <a:lnTo>
                    <a:pt x="9" y="73"/>
                  </a:lnTo>
                  <a:lnTo>
                    <a:pt x="9" y="71"/>
                  </a:lnTo>
                  <a:lnTo>
                    <a:pt x="9" y="68"/>
                  </a:lnTo>
                  <a:lnTo>
                    <a:pt x="9" y="66"/>
                  </a:lnTo>
                  <a:lnTo>
                    <a:pt x="9" y="61"/>
                  </a:lnTo>
                  <a:lnTo>
                    <a:pt x="9" y="59"/>
                  </a:lnTo>
                  <a:lnTo>
                    <a:pt x="14" y="57"/>
                  </a:lnTo>
                  <a:lnTo>
                    <a:pt x="14" y="52"/>
                  </a:lnTo>
                  <a:lnTo>
                    <a:pt x="16" y="52"/>
                  </a:lnTo>
                  <a:lnTo>
                    <a:pt x="16" y="49"/>
                  </a:lnTo>
                  <a:lnTo>
                    <a:pt x="19" y="47"/>
                  </a:lnTo>
                  <a:lnTo>
                    <a:pt x="19" y="45"/>
                  </a:lnTo>
                  <a:lnTo>
                    <a:pt x="21" y="45"/>
                  </a:lnTo>
                  <a:lnTo>
                    <a:pt x="21" y="40"/>
                  </a:lnTo>
                  <a:lnTo>
                    <a:pt x="16" y="35"/>
                  </a:lnTo>
                  <a:lnTo>
                    <a:pt x="14" y="35"/>
                  </a:lnTo>
                  <a:lnTo>
                    <a:pt x="12" y="38"/>
                  </a:lnTo>
                  <a:lnTo>
                    <a:pt x="5" y="40"/>
                  </a:lnTo>
                  <a:lnTo>
                    <a:pt x="2" y="31"/>
                  </a:lnTo>
                  <a:lnTo>
                    <a:pt x="0" y="31"/>
                  </a:lnTo>
                  <a:lnTo>
                    <a:pt x="0" y="28"/>
                  </a:lnTo>
                  <a:lnTo>
                    <a:pt x="5" y="23"/>
                  </a:lnTo>
                  <a:lnTo>
                    <a:pt x="9" y="23"/>
                  </a:lnTo>
                  <a:lnTo>
                    <a:pt x="12" y="19"/>
                  </a:lnTo>
                  <a:lnTo>
                    <a:pt x="12" y="14"/>
                  </a:lnTo>
                  <a:lnTo>
                    <a:pt x="14" y="14"/>
                  </a:lnTo>
                  <a:lnTo>
                    <a:pt x="19" y="12"/>
                  </a:lnTo>
                  <a:lnTo>
                    <a:pt x="24" y="7"/>
                  </a:lnTo>
                  <a:lnTo>
                    <a:pt x="24" y="5"/>
                  </a:lnTo>
                  <a:lnTo>
                    <a:pt x="28" y="2"/>
                  </a:lnTo>
                  <a:lnTo>
                    <a:pt x="28" y="0"/>
                  </a:lnTo>
                  <a:close/>
                </a:path>
              </a:pathLst>
            </a:custGeom>
            <a:solidFill>
              <a:schemeClr val="accent2"/>
            </a:solidFill>
            <a:ln w="9525" cap="flat" cmpd="sng">
              <a:solidFill>
                <a:schemeClr val="bg1"/>
              </a:solidFill>
              <a:prstDash val="solid"/>
              <a:miter lim="800000"/>
              <a:headEnd type="none" w="med" len="med"/>
              <a:tailEnd type="none" w="med" len="med"/>
            </a:ln>
          </p:spPr>
          <p:txBody>
            <a:bodyPr/>
            <a:lstStyle/>
            <a:p>
              <a:endParaRPr lang="de-DE"/>
            </a:p>
          </p:txBody>
        </p:sp>
        <p:sp>
          <p:nvSpPr>
            <p:cNvPr id="87" name="Freeform 2567"/>
            <p:cNvSpPr>
              <a:spLocks/>
            </p:cNvSpPr>
            <p:nvPr/>
          </p:nvSpPr>
          <p:spPr bwMode="auto">
            <a:xfrm>
              <a:off x="1773" y="2583"/>
              <a:ext cx="182" cy="385"/>
            </a:xfrm>
            <a:custGeom>
              <a:avLst/>
              <a:gdLst>
                <a:gd name="T0" fmla="*/ 90 w 182"/>
                <a:gd name="T1" fmla="*/ 5 h 385"/>
                <a:gd name="T2" fmla="*/ 90 w 182"/>
                <a:gd name="T3" fmla="*/ 71 h 385"/>
                <a:gd name="T4" fmla="*/ 90 w 182"/>
                <a:gd name="T5" fmla="*/ 74 h 385"/>
                <a:gd name="T6" fmla="*/ 88 w 182"/>
                <a:gd name="T7" fmla="*/ 125 h 385"/>
                <a:gd name="T8" fmla="*/ 88 w 182"/>
                <a:gd name="T9" fmla="*/ 144 h 385"/>
                <a:gd name="T10" fmla="*/ 88 w 182"/>
                <a:gd name="T11" fmla="*/ 147 h 385"/>
                <a:gd name="T12" fmla="*/ 114 w 182"/>
                <a:gd name="T13" fmla="*/ 149 h 385"/>
                <a:gd name="T14" fmla="*/ 168 w 182"/>
                <a:gd name="T15" fmla="*/ 147 h 385"/>
                <a:gd name="T16" fmla="*/ 182 w 182"/>
                <a:gd name="T17" fmla="*/ 147 h 385"/>
                <a:gd name="T18" fmla="*/ 171 w 182"/>
                <a:gd name="T19" fmla="*/ 310 h 385"/>
                <a:gd name="T20" fmla="*/ 168 w 182"/>
                <a:gd name="T21" fmla="*/ 385 h 385"/>
                <a:gd name="T22" fmla="*/ 161 w 182"/>
                <a:gd name="T23" fmla="*/ 383 h 385"/>
                <a:gd name="T24" fmla="*/ 142 w 182"/>
                <a:gd name="T25" fmla="*/ 381 h 385"/>
                <a:gd name="T26" fmla="*/ 140 w 182"/>
                <a:gd name="T27" fmla="*/ 378 h 385"/>
                <a:gd name="T28" fmla="*/ 137 w 182"/>
                <a:gd name="T29" fmla="*/ 376 h 385"/>
                <a:gd name="T30" fmla="*/ 137 w 182"/>
                <a:gd name="T31" fmla="*/ 376 h 385"/>
                <a:gd name="T32" fmla="*/ 133 w 182"/>
                <a:gd name="T33" fmla="*/ 371 h 385"/>
                <a:gd name="T34" fmla="*/ 133 w 182"/>
                <a:gd name="T35" fmla="*/ 371 h 385"/>
                <a:gd name="T36" fmla="*/ 133 w 182"/>
                <a:gd name="T37" fmla="*/ 366 h 385"/>
                <a:gd name="T38" fmla="*/ 130 w 182"/>
                <a:gd name="T39" fmla="*/ 357 h 385"/>
                <a:gd name="T40" fmla="*/ 130 w 182"/>
                <a:gd name="T41" fmla="*/ 355 h 385"/>
                <a:gd name="T42" fmla="*/ 130 w 182"/>
                <a:gd name="T43" fmla="*/ 355 h 385"/>
                <a:gd name="T44" fmla="*/ 128 w 182"/>
                <a:gd name="T45" fmla="*/ 347 h 385"/>
                <a:gd name="T46" fmla="*/ 123 w 182"/>
                <a:gd name="T47" fmla="*/ 345 h 385"/>
                <a:gd name="T48" fmla="*/ 111 w 182"/>
                <a:gd name="T49" fmla="*/ 343 h 385"/>
                <a:gd name="T50" fmla="*/ 104 w 182"/>
                <a:gd name="T51" fmla="*/ 338 h 385"/>
                <a:gd name="T52" fmla="*/ 102 w 182"/>
                <a:gd name="T53" fmla="*/ 333 h 385"/>
                <a:gd name="T54" fmla="*/ 102 w 182"/>
                <a:gd name="T55" fmla="*/ 333 h 385"/>
                <a:gd name="T56" fmla="*/ 100 w 182"/>
                <a:gd name="T57" fmla="*/ 324 h 385"/>
                <a:gd name="T58" fmla="*/ 100 w 182"/>
                <a:gd name="T59" fmla="*/ 322 h 385"/>
                <a:gd name="T60" fmla="*/ 100 w 182"/>
                <a:gd name="T61" fmla="*/ 319 h 385"/>
                <a:gd name="T62" fmla="*/ 95 w 182"/>
                <a:gd name="T63" fmla="*/ 312 h 385"/>
                <a:gd name="T64" fmla="*/ 95 w 182"/>
                <a:gd name="T65" fmla="*/ 312 h 385"/>
                <a:gd name="T66" fmla="*/ 93 w 182"/>
                <a:gd name="T67" fmla="*/ 312 h 385"/>
                <a:gd name="T68" fmla="*/ 88 w 182"/>
                <a:gd name="T69" fmla="*/ 310 h 385"/>
                <a:gd name="T70" fmla="*/ 88 w 182"/>
                <a:gd name="T71" fmla="*/ 310 h 385"/>
                <a:gd name="T72" fmla="*/ 86 w 182"/>
                <a:gd name="T73" fmla="*/ 310 h 385"/>
                <a:gd name="T74" fmla="*/ 71 w 182"/>
                <a:gd name="T75" fmla="*/ 305 h 385"/>
                <a:gd name="T76" fmla="*/ 62 w 182"/>
                <a:gd name="T77" fmla="*/ 303 h 385"/>
                <a:gd name="T78" fmla="*/ 52 w 182"/>
                <a:gd name="T79" fmla="*/ 296 h 385"/>
                <a:gd name="T80" fmla="*/ 45 w 182"/>
                <a:gd name="T81" fmla="*/ 293 h 385"/>
                <a:gd name="T82" fmla="*/ 36 w 182"/>
                <a:gd name="T83" fmla="*/ 296 h 385"/>
                <a:gd name="T84" fmla="*/ 29 w 182"/>
                <a:gd name="T85" fmla="*/ 298 h 385"/>
                <a:gd name="T86" fmla="*/ 17 w 182"/>
                <a:gd name="T87" fmla="*/ 298 h 385"/>
                <a:gd name="T88" fmla="*/ 5 w 182"/>
                <a:gd name="T89" fmla="*/ 303 h 385"/>
                <a:gd name="T90" fmla="*/ 3 w 182"/>
                <a:gd name="T91" fmla="*/ 303 h 385"/>
                <a:gd name="T92" fmla="*/ 0 w 182"/>
                <a:gd name="T93" fmla="*/ 303 h 385"/>
                <a:gd name="T94" fmla="*/ 5 w 182"/>
                <a:gd name="T95" fmla="*/ 255 h 385"/>
                <a:gd name="T96" fmla="*/ 8 w 182"/>
                <a:gd name="T97" fmla="*/ 239 h 385"/>
                <a:gd name="T98" fmla="*/ 24 w 182"/>
                <a:gd name="T99" fmla="*/ 69 h 385"/>
                <a:gd name="T100" fmla="*/ 26 w 182"/>
                <a:gd name="T101" fmla="*/ 52 h 385"/>
                <a:gd name="T102" fmla="*/ 29 w 182"/>
                <a:gd name="T103" fmla="*/ 0 h 385"/>
                <a:gd name="T104" fmla="*/ 29 w 182"/>
                <a:gd name="T105" fmla="*/ 0 h 38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2"/>
                <a:gd name="T160" fmla="*/ 0 h 385"/>
                <a:gd name="T161" fmla="*/ 182 w 182"/>
                <a:gd name="T162" fmla="*/ 385 h 38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2" h="385">
                  <a:moveTo>
                    <a:pt x="29" y="0"/>
                  </a:moveTo>
                  <a:lnTo>
                    <a:pt x="90" y="5"/>
                  </a:lnTo>
                  <a:lnTo>
                    <a:pt x="90" y="71"/>
                  </a:lnTo>
                  <a:lnTo>
                    <a:pt x="90" y="74"/>
                  </a:lnTo>
                  <a:lnTo>
                    <a:pt x="88" y="125"/>
                  </a:lnTo>
                  <a:lnTo>
                    <a:pt x="88" y="144"/>
                  </a:lnTo>
                  <a:lnTo>
                    <a:pt x="88" y="147"/>
                  </a:lnTo>
                  <a:lnTo>
                    <a:pt x="114" y="149"/>
                  </a:lnTo>
                  <a:lnTo>
                    <a:pt x="168" y="147"/>
                  </a:lnTo>
                  <a:lnTo>
                    <a:pt x="182" y="147"/>
                  </a:lnTo>
                  <a:lnTo>
                    <a:pt x="171" y="310"/>
                  </a:lnTo>
                  <a:lnTo>
                    <a:pt x="168" y="385"/>
                  </a:lnTo>
                  <a:lnTo>
                    <a:pt x="161" y="383"/>
                  </a:lnTo>
                  <a:lnTo>
                    <a:pt x="142" y="381"/>
                  </a:lnTo>
                  <a:lnTo>
                    <a:pt x="140" y="378"/>
                  </a:lnTo>
                  <a:lnTo>
                    <a:pt x="137" y="376"/>
                  </a:lnTo>
                  <a:lnTo>
                    <a:pt x="133" y="371"/>
                  </a:lnTo>
                  <a:lnTo>
                    <a:pt x="133" y="366"/>
                  </a:lnTo>
                  <a:lnTo>
                    <a:pt x="130" y="357"/>
                  </a:lnTo>
                  <a:lnTo>
                    <a:pt x="130" y="355"/>
                  </a:lnTo>
                  <a:lnTo>
                    <a:pt x="128" y="347"/>
                  </a:lnTo>
                  <a:lnTo>
                    <a:pt x="123" y="345"/>
                  </a:lnTo>
                  <a:lnTo>
                    <a:pt x="111" y="343"/>
                  </a:lnTo>
                  <a:lnTo>
                    <a:pt x="104" y="338"/>
                  </a:lnTo>
                  <a:lnTo>
                    <a:pt x="102" y="333"/>
                  </a:lnTo>
                  <a:lnTo>
                    <a:pt x="100" y="324"/>
                  </a:lnTo>
                  <a:lnTo>
                    <a:pt x="100" y="322"/>
                  </a:lnTo>
                  <a:lnTo>
                    <a:pt x="100" y="319"/>
                  </a:lnTo>
                  <a:lnTo>
                    <a:pt x="95" y="312"/>
                  </a:lnTo>
                  <a:lnTo>
                    <a:pt x="93" y="312"/>
                  </a:lnTo>
                  <a:lnTo>
                    <a:pt x="88" y="310"/>
                  </a:lnTo>
                  <a:lnTo>
                    <a:pt x="86" y="310"/>
                  </a:lnTo>
                  <a:lnTo>
                    <a:pt x="71" y="305"/>
                  </a:lnTo>
                  <a:lnTo>
                    <a:pt x="62" y="303"/>
                  </a:lnTo>
                  <a:lnTo>
                    <a:pt x="52" y="296"/>
                  </a:lnTo>
                  <a:lnTo>
                    <a:pt x="45" y="293"/>
                  </a:lnTo>
                  <a:lnTo>
                    <a:pt x="36" y="296"/>
                  </a:lnTo>
                  <a:lnTo>
                    <a:pt x="29" y="298"/>
                  </a:lnTo>
                  <a:lnTo>
                    <a:pt x="17" y="298"/>
                  </a:lnTo>
                  <a:lnTo>
                    <a:pt x="5" y="303"/>
                  </a:lnTo>
                  <a:lnTo>
                    <a:pt x="3" y="303"/>
                  </a:lnTo>
                  <a:lnTo>
                    <a:pt x="0" y="303"/>
                  </a:lnTo>
                  <a:lnTo>
                    <a:pt x="5" y="255"/>
                  </a:lnTo>
                  <a:lnTo>
                    <a:pt x="8" y="239"/>
                  </a:lnTo>
                  <a:lnTo>
                    <a:pt x="24" y="69"/>
                  </a:lnTo>
                  <a:lnTo>
                    <a:pt x="26" y="52"/>
                  </a:lnTo>
                  <a:lnTo>
                    <a:pt x="29" y="0"/>
                  </a:lnTo>
                  <a:close/>
                </a:path>
              </a:pathLst>
            </a:custGeom>
            <a:solidFill>
              <a:schemeClr val="accent2"/>
            </a:solidFill>
            <a:ln w="9525" cap="flat" cmpd="sng">
              <a:solidFill>
                <a:schemeClr val="bg1"/>
              </a:solidFill>
              <a:prstDash val="solid"/>
              <a:miter lim="800000"/>
              <a:headEnd type="none" w="med" len="med"/>
              <a:tailEnd type="none" w="med" len="med"/>
            </a:ln>
          </p:spPr>
          <p:txBody>
            <a:bodyPr/>
            <a:lstStyle/>
            <a:p>
              <a:endParaRPr lang="de-DE"/>
            </a:p>
          </p:txBody>
        </p:sp>
        <p:sp>
          <p:nvSpPr>
            <p:cNvPr id="88" name="Freeform 2568"/>
            <p:cNvSpPr>
              <a:spLocks/>
            </p:cNvSpPr>
            <p:nvPr/>
          </p:nvSpPr>
          <p:spPr bwMode="auto">
            <a:xfrm>
              <a:off x="2369" y="2614"/>
              <a:ext cx="184" cy="227"/>
            </a:xfrm>
            <a:custGeom>
              <a:avLst/>
              <a:gdLst>
                <a:gd name="T0" fmla="*/ 19 w 184"/>
                <a:gd name="T1" fmla="*/ 24 h 227"/>
                <a:gd name="T2" fmla="*/ 21 w 184"/>
                <a:gd name="T3" fmla="*/ 9 h 227"/>
                <a:gd name="T4" fmla="*/ 21 w 184"/>
                <a:gd name="T5" fmla="*/ 5 h 227"/>
                <a:gd name="T6" fmla="*/ 21 w 184"/>
                <a:gd name="T7" fmla="*/ 0 h 227"/>
                <a:gd name="T8" fmla="*/ 75 w 184"/>
                <a:gd name="T9" fmla="*/ 2 h 227"/>
                <a:gd name="T10" fmla="*/ 75 w 184"/>
                <a:gd name="T11" fmla="*/ 9 h 227"/>
                <a:gd name="T12" fmla="*/ 75 w 184"/>
                <a:gd name="T13" fmla="*/ 12 h 227"/>
                <a:gd name="T14" fmla="*/ 130 w 184"/>
                <a:gd name="T15" fmla="*/ 17 h 227"/>
                <a:gd name="T16" fmla="*/ 127 w 184"/>
                <a:gd name="T17" fmla="*/ 38 h 227"/>
                <a:gd name="T18" fmla="*/ 184 w 184"/>
                <a:gd name="T19" fmla="*/ 43 h 227"/>
                <a:gd name="T20" fmla="*/ 182 w 184"/>
                <a:gd name="T21" fmla="*/ 47 h 227"/>
                <a:gd name="T22" fmla="*/ 182 w 184"/>
                <a:gd name="T23" fmla="*/ 64 h 227"/>
                <a:gd name="T24" fmla="*/ 182 w 184"/>
                <a:gd name="T25" fmla="*/ 66 h 227"/>
                <a:gd name="T26" fmla="*/ 182 w 184"/>
                <a:gd name="T27" fmla="*/ 71 h 227"/>
                <a:gd name="T28" fmla="*/ 177 w 184"/>
                <a:gd name="T29" fmla="*/ 106 h 227"/>
                <a:gd name="T30" fmla="*/ 177 w 184"/>
                <a:gd name="T31" fmla="*/ 116 h 227"/>
                <a:gd name="T32" fmla="*/ 177 w 184"/>
                <a:gd name="T33" fmla="*/ 125 h 227"/>
                <a:gd name="T34" fmla="*/ 174 w 184"/>
                <a:gd name="T35" fmla="*/ 144 h 227"/>
                <a:gd name="T36" fmla="*/ 172 w 184"/>
                <a:gd name="T37" fmla="*/ 191 h 227"/>
                <a:gd name="T38" fmla="*/ 172 w 184"/>
                <a:gd name="T39" fmla="*/ 194 h 227"/>
                <a:gd name="T40" fmla="*/ 170 w 184"/>
                <a:gd name="T41" fmla="*/ 215 h 227"/>
                <a:gd name="T42" fmla="*/ 170 w 184"/>
                <a:gd name="T43" fmla="*/ 220 h 227"/>
                <a:gd name="T44" fmla="*/ 167 w 184"/>
                <a:gd name="T45" fmla="*/ 227 h 227"/>
                <a:gd name="T46" fmla="*/ 158 w 184"/>
                <a:gd name="T47" fmla="*/ 224 h 227"/>
                <a:gd name="T48" fmla="*/ 111 w 184"/>
                <a:gd name="T49" fmla="*/ 222 h 227"/>
                <a:gd name="T50" fmla="*/ 111 w 184"/>
                <a:gd name="T51" fmla="*/ 227 h 227"/>
                <a:gd name="T52" fmla="*/ 101 w 184"/>
                <a:gd name="T53" fmla="*/ 227 h 227"/>
                <a:gd name="T54" fmla="*/ 99 w 184"/>
                <a:gd name="T55" fmla="*/ 227 h 227"/>
                <a:gd name="T56" fmla="*/ 82 w 184"/>
                <a:gd name="T57" fmla="*/ 224 h 227"/>
                <a:gd name="T58" fmla="*/ 66 w 184"/>
                <a:gd name="T59" fmla="*/ 222 h 227"/>
                <a:gd name="T60" fmla="*/ 61 w 184"/>
                <a:gd name="T61" fmla="*/ 222 h 227"/>
                <a:gd name="T62" fmla="*/ 59 w 184"/>
                <a:gd name="T63" fmla="*/ 222 h 227"/>
                <a:gd name="T64" fmla="*/ 30 w 184"/>
                <a:gd name="T65" fmla="*/ 220 h 227"/>
                <a:gd name="T66" fmla="*/ 23 w 184"/>
                <a:gd name="T67" fmla="*/ 220 h 227"/>
                <a:gd name="T68" fmla="*/ 26 w 184"/>
                <a:gd name="T69" fmla="*/ 177 h 227"/>
                <a:gd name="T70" fmla="*/ 26 w 184"/>
                <a:gd name="T71" fmla="*/ 165 h 227"/>
                <a:gd name="T72" fmla="*/ 26 w 184"/>
                <a:gd name="T73" fmla="*/ 163 h 227"/>
                <a:gd name="T74" fmla="*/ 9 w 184"/>
                <a:gd name="T75" fmla="*/ 163 h 227"/>
                <a:gd name="T76" fmla="*/ 0 w 184"/>
                <a:gd name="T77" fmla="*/ 161 h 227"/>
                <a:gd name="T78" fmla="*/ 2 w 184"/>
                <a:gd name="T79" fmla="*/ 142 h 227"/>
                <a:gd name="T80" fmla="*/ 2 w 184"/>
                <a:gd name="T81" fmla="*/ 135 h 227"/>
                <a:gd name="T82" fmla="*/ 2 w 184"/>
                <a:gd name="T83" fmla="*/ 128 h 227"/>
                <a:gd name="T84" fmla="*/ 4 w 184"/>
                <a:gd name="T85" fmla="*/ 92 h 227"/>
                <a:gd name="T86" fmla="*/ 7 w 184"/>
                <a:gd name="T87" fmla="*/ 57 h 227"/>
                <a:gd name="T88" fmla="*/ 7 w 184"/>
                <a:gd name="T89" fmla="*/ 52 h 227"/>
                <a:gd name="T90" fmla="*/ 9 w 184"/>
                <a:gd name="T91" fmla="*/ 24 h 227"/>
                <a:gd name="T92" fmla="*/ 9 w 184"/>
                <a:gd name="T93" fmla="*/ 24 h 2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4"/>
                <a:gd name="T142" fmla="*/ 0 h 227"/>
                <a:gd name="T143" fmla="*/ 184 w 184"/>
                <a:gd name="T144" fmla="*/ 227 h 22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4" h="227">
                  <a:moveTo>
                    <a:pt x="9" y="24"/>
                  </a:moveTo>
                  <a:lnTo>
                    <a:pt x="19" y="24"/>
                  </a:lnTo>
                  <a:lnTo>
                    <a:pt x="21" y="9"/>
                  </a:lnTo>
                  <a:lnTo>
                    <a:pt x="21" y="5"/>
                  </a:lnTo>
                  <a:lnTo>
                    <a:pt x="21" y="0"/>
                  </a:lnTo>
                  <a:lnTo>
                    <a:pt x="75" y="2"/>
                  </a:lnTo>
                  <a:lnTo>
                    <a:pt x="75" y="9"/>
                  </a:lnTo>
                  <a:lnTo>
                    <a:pt x="75" y="12"/>
                  </a:lnTo>
                  <a:lnTo>
                    <a:pt x="130" y="17"/>
                  </a:lnTo>
                  <a:lnTo>
                    <a:pt x="127" y="38"/>
                  </a:lnTo>
                  <a:lnTo>
                    <a:pt x="184" y="43"/>
                  </a:lnTo>
                  <a:lnTo>
                    <a:pt x="182" y="47"/>
                  </a:lnTo>
                  <a:lnTo>
                    <a:pt x="182" y="64"/>
                  </a:lnTo>
                  <a:lnTo>
                    <a:pt x="182" y="66"/>
                  </a:lnTo>
                  <a:lnTo>
                    <a:pt x="182" y="71"/>
                  </a:lnTo>
                  <a:lnTo>
                    <a:pt x="177" y="106"/>
                  </a:lnTo>
                  <a:lnTo>
                    <a:pt x="177" y="116"/>
                  </a:lnTo>
                  <a:lnTo>
                    <a:pt x="177" y="125"/>
                  </a:lnTo>
                  <a:lnTo>
                    <a:pt x="174" y="144"/>
                  </a:lnTo>
                  <a:lnTo>
                    <a:pt x="172" y="191"/>
                  </a:lnTo>
                  <a:lnTo>
                    <a:pt x="172" y="194"/>
                  </a:lnTo>
                  <a:lnTo>
                    <a:pt x="170" y="215"/>
                  </a:lnTo>
                  <a:lnTo>
                    <a:pt x="170" y="220"/>
                  </a:lnTo>
                  <a:lnTo>
                    <a:pt x="167" y="227"/>
                  </a:lnTo>
                  <a:lnTo>
                    <a:pt x="158" y="224"/>
                  </a:lnTo>
                  <a:lnTo>
                    <a:pt x="111" y="222"/>
                  </a:lnTo>
                  <a:lnTo>
                    <a:pt x="111" y="227"/>
                  </a:lnTo>
                  <a:lnTo>
                    <a:pt x="101" y="227"/>
                  </a:lnTo>
                  <a:lnTo>
                    <a:pt x="99" y="227"/>
                  </a:lnTo>
                  <a:lnTo>
                    <a:pt x="82" y="224"/>
                  </a:lnTo>
                  <a:lnTo>
                    <a:pt x="66" y="222"/>
                  </a:lnTo>
                  <a:lnTo>
                    <a:pt x="61" y="222"/>
                  </a:lnTo>
                  <a:lnTo>
                    <a:pt x="59" y="222"/>
                  </a:lnTo>
                  <a:lnTo>
                    <a:pt x="30" y="220"/>
                  </a:lnTo>
                  <a:lnTo>
                    <a:pt x="23" y="220"/>
                  </a:lnTo>
                  <a:lnTo>
                    <a:pt x="26" y="177"/>
                  </a:lnTo>
                  <a:lnTo>
                    <a:pt x="26" y="165"/>
                  </a:lnTo>
                  <a:lnTo>
                    <a:pt x="26" y="163"/>
                  </a:lnTo>
                  <a:lnTo>
                    <a:pt x="9" y="163"/>
                  </a:lnTo>
                  <a:lnTo>
                    <a:pt x="0" y="161"/>
                  </a:lnTo>
                  <a:lnTo>
                    <a:pt x="2" y="142"/>
                  </a:lnTo>
                  <a:lnTo>
                    <a:pt x="2" y="135"/>
                  </a:lnTo>
                  <a:lnTo>
                    <a:pt x="2" y="128"/>
                  </a:lnTo>
                  <a:lnTo>
                    <a:pt x="4" y="92"/>
                  </a:lnTo>
                  <a:lnTo>
                    <a:pt x="7" y="57"/>
                  </a:lnTo>
                  <a:lnTo>
                    <a:pt x="7" y="52"/>
                  </a:lnTo>
                  <a:lnTo>
                    <a:pt x="9" y="24"/>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89" name="Freeform 2569"/>
            <p:cNvSpPr>
              <a:spLocks/>
            </p:cNvSpPr>
            <p:nvPr/>
          </p:nvSpPr>
          <p:spPr bwMode="auto">
            <a:xfrm>
              <a:off x="2600" y="2614"/>
              <a:ext cx="279" cy="208"/>
            </a:xfrm>
            <a:custGeom>
              <a:avLst/>
              <a:gdLst>
                <a:gd name="T0" fmla="*/ 274 w 279"/>
                <a:gd name="T1" fmla="*/ 17 h 208"/>
                <a:gd name="T2" fmla="*/ 274 w 279"/>
                <a:gd name="T3" fmla="*/ 24 h 208"/>
                <a:gd name="T4" fmla="*/ 279 w 279"/>
                <a:gd name="T5" fmla="*/ 38 h 208"/>
                <a:gd name="T6" fmla="*/ 279 w 279"/>
                <a:gd name="T7" fmla="*/ 59 h 208"/>
                <a:gd name="T8" fmla="*/ 279 w 279"/>
                <a:gd name="T9" fmla="*/ 64 h 208"/>
                <a:gd name="T10" fmla="*/ 272 w 279"/>
                <a:gd name="T11" fmla="*/ 76 h 208"/>
                <a:gd name="T12" fmla="*/ 267 w 279"/>
                <a:gd name="T13" fmla="*/ 78 h 208"/>
                <a:gd name="T14" fmla="*/ 253 w 279"/>
                <a:gd name="T15" fmla="*/ 78 h 208"/>
                <a:gd name="T16" fmla="*/ 248 w 279"/>
                <a:gd name="T17" fmla="*/ 76 h 208"/>
                <a:gd name="T18" fmla="*/ 246 w 279"/>
                <a:gd name="T19" fmla="*/ 80 h 208"/>
                <a:gd name="T20" fmla="*/ 246 w 279"/>
                <a:gd name="T21" fmla="*/ 87 h 208"/>
                <a:gd name="T22" fmla="*/ 253 w 279"/>
                <a:gd name="T23" fmla="*/ 102 h 208"/>
                <a:gd name="T24" fmla="*/ 260 w 279"/>
                <a:gd name="T25" fmla="*/ 106 h 208"/>
                <a:gd name="T26" fmla="*/ 267 w 279"/>
                <a:gd name="T27" fmla="*/ 116 h 208"/>
                <a:gd name="T28" fmla="*/ 269 w 279"/>
                <a:gd name="T29" fmla="*/ 125 h 208"/>
                <a:gd name="T30" fmla="*/ 265 w 279"/>
                <a:gd name="T31" fmla="*/ 137 h 208"/>
                <a:gd name="T32" fmla="*/ 262 w 279"/>
                <a:gd name="T33" fmla="*/ 142 h 208"/>
                <a:gd name="T34" fmla="*/ 260 w 279"/>
                <a:gd name="T35" fmla="*/ 156 h 208"/>
                <a:gd name="T36" fmla="*/ 265 w 279"/>
                <a:gd name="T37" fmla="*/ 163 h 208"/>
                <a:gd name="T38" fmla="*/ 269 w 279"/>
                <a:gd name="T39" fmla="*/ 170 h 208"/>
                <a:gd name="T40" fmla="*/ 269 w 279"/>
                <a:gd name="T41" fmla="*/ 172 h 208"/>
                <a:gd name="T42" fmla="*/ 265 w 279"/>
                <a:gd name="T43" fmla="*/ 177 h 208"/>
                <a:gd name="T44" fmla="*/ 262 w 279"/>
                <a:gd name="T45" fmla="*/ 177 h 208"/>
                <a:gd name="T46" fmla="*/ 258 w 279"/>
                <a:gd name="T47" fmla="*/ 175 h 208"/>
                <a:gd name="T48" fmla="*/ 251 w 279"/>
                <a:gd name="T49" fmla="*/ 170 h 208"/>
                <a:gd name="T50" fmla="*/ 246 w 279"/>
                <a:gd name="T51" fmla="*/ 163 h 208"/>
                <a:gd name="T52" fmla="*/ 239 w 279"/>
                <a:gd name="T53" fmla="*/ 163 h 208"/>
                <a:gd name="T54" fmla="*/ 232 w 279"/>
                <a:gd name="T55" fmla="*/ 170 h 208"/>
                <a:gd name="T56" fmla="*/ 229 w 279"/>
                <a:gd name="T57" fmla="*/ 175 h 208"/>
                <a:gd name="T58" fmla="*/ 229 w 279"/>
                <a:gd name="T59" fmla="*/ 184 h 208"/>
                <a:gd name="T60" fmla="*/ 227 w 279"/>
                <a:gd name="T61" fmla="*/ 194 h 208"/>
                <a:gd name="T62" fmla="*/ 220 w 279"/>
                <a:gd name="T63" fmla="*/ 201 h 208"/>
                <a:gd name="T64" fmla="*/ 210 w 279"/>
                <a:gd name="T65" fmla="*/ 208 h 208"/>
                <a:gd name="T66" fmla="*/ 199 w 279"/>
                <a:gd name="T67" fmla="*/ 205 h 208"/>
                <a:gd name="T68" fmla="*/ 191 w 279"/>
                <a:gd name="T69" fmla="*/ 198 h 208"/>
                <a:gd name="T70" fmla="*/ 189 w 279"/>
                <a:gd name="T71" fmla="*/ 194 h 208"/>
                <a:gd name="T72" fmla="*/ 191 w 279"/>
                <a:gd name="T73" fmla="*/ 189 h 208"/>
                <a:gd name="T74" fmla="*/ 199 w 279"/>
                <a:gd name="T75" fmla="*/ 180 h 208"/>
                <a:gd name="T76" fmla="*/ 203 w 279"/>
                <a:gd name="T77" fmla="*/ 175 h 208"/>
                <a:gd name="T78" fmla="*/ 199 w 279"/>
                <a:gd name="T79" fmla="*/ 163 h 208"/>
                <a:gd name="T80" fmla="*/ 194 w 279"/>
                <a:gd name="T81" fmla="*/ 151 h 208"/>
                <a:gd name="T82" fmla="*/ 189 w 279"/>
                <a:gd name="T83" fmla="*/ 142 h 208"/>
                <a:gd name="T84" fmla="*/ 184 w 279"/>
                <a:gd name="T85" fmla="*/ 135 h 208"/>
                <a:gd name="T86" fmla="*/ 180 w 279"/>
                <a:gd name="T87" fmla="*/ 132 h 208"/>
                <a:gd name="T88" fmla="*/ 177 w 279"/>
                <a:gd name="T89" fmla="*/ 132 h 208"/>
                <a:gd name="T90" fmla="*/ 168 w 279"/>
                <a:gd name="T91" fmla="*/ 135 h 208"/>
                <a:gd name="T92" fmla="*/ 165 w 279"/>
                <a:gd name="T93" fmla="*/ 132 h 208"/>
                <a:gd name="T94" fmla="*/ 161 w 279"/>
                <a:gd name="T95" fmla="*/ 128 h 208"/>
                <a:gd name="T96" fmla="*/ 158 w 279"/>
                <a:gd name="T97" fmla="*/ 116 h 208"/>
                <a:gd name="T98" fmla="*/ 149 w 279"/>
                <a:gd name="T99" fmla="*/ 111 h 208"/>
                <a:gd name="T100" fmla="*/ 142 w 279"/>
                <a:gd name="T101" fmla="*/ 111 h 208"/>
                <a:gd name="T102" fmla="*/ 135 w 279"/>
                <a:gd name="T103" fmla="*/ 118 h 208"/>
                <a:gd name="T104" fmla="*/ 132 w 279"/>
                <a:gd name="T105" fmla="*/ 128 h 208"/>
                <a:gd name="T106" fmla="*/ 130 w 279"/>
                <a:gd name="T107" fmla="*/ 135 h 208"/>
                <a:gd name="T108" fmla="*/ 123 w 279"/>
                <a:gd name="T109" fmla="*/ 139 h 208"/>
                <a:gd name="T110" fmla="*/ 114 w 279"/>
                <a:gd name="T111" fmla="*/ 144 h 208"/>
                <a:gd name="T112" fmla="*/ 111 w 279"/>
                <a:gd name="T113" fmla="*/ 151 h 208"/>
                <a:gd name="T114" fmla="*/ 106 w 279"/>
                <a:gd name="T115" fmla="*/ 158 h 208"/>
                <a:gd name="T116" fmla="*/ 106 w 279"/>
                <a:gd name="T117" fmla="*/ 151 h 208"/>
                <a:gd name="T118" fmla="*/ 0 w 279"/>
                <a:gd name="T119" fmla="*/ 120 h 208"/>
                <a:gd name="T120" fmla="*/ 26 w 279"/>
                <a:gd name="T121" fmla="*/ 2 h 20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9"/>
                <a:gd name="T184" fmla="*/ 0 h 208"/>
                <a:gd name="T185" fmla="*/ 279 w 279"/>
                <a:gd name="T186" fmla="*/ 208 h 20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9" h="208">
                  <a:moveTo>
                    <a:pt x="26" y="2"/>
                  </a:moveTo>
                  <a:lnTo>
                    <a:pt x="116" y="9"/>
                  </a:lnTo>
                  <a:lnTo>
                    <a:pt x="274" y="17"/>
                  </a:lnTo>
                  <a:lnTo>
                    <a:pt x="272" y="19"/>
                  </a:lnTo>
                  <a:lnTo>
                    <a:pt x="272" y="21"/>
                  </a:lnTo>
                  <a:lnTo>
                    <a:pt x="274" y="21"/>
                  </a:lnTo>
                  <a:lnTo>
                    <a:pt x="274" y="24"/>
                  </a:lnTo>
                  <a:lnTo>
                    <a:pt x="276" y="28"/>
                  </a:lnTo>
                  <a:lnTo>
                    <a:pt x="276" y="33"/>
                  </a:lnTo>
                  <a:lnTo>
                    <a:pt x="279" y="38"/>
                  </a:lnTo>
                  <a:lnTo>
                    <a:pt x="279" y="43"/>
                  </a:lnTo>
                  <a:lnTo>
                    <a:pt x="279" y="45"/>
                  </a:lnTo>
                  <a:lnTo>
                    <a:pt x="279" y="54"/>
                  </a:lnTo>
                  <a:lnTo>
                    <a:pt x="279" y="59"/>
                  </a:lnTo>
                  <a:lnTo>
                    <a:pt x="279" y="64"/>
                  </a:lnTo>
                  <a:lnTo>
                    <a:pt x="279" y="66"/>
                  </a:lnTo>
                  <a:lnTo>
                    <a:pt x="276" y="69"/>
                  </a:lnTo>
                  <a:lnTo>
                    <a:pt x="274" y="73"/>
                  </a:lnTo>
                  <a:lnTo>
                    <a:pt x="272" y="76"/>
                  </a:lnTo>
                  <a:lnTo>
                    <a:pt x="269" y="76"/>
                  </a:lnTo>
                  <a:lnTo>
                    <a:pt x="267" y="78"/>
                  </a:lnTo>
                  <a:lnTo>
                    <a:pt x="265" y="80"/>
                  </a:lnTo>
                  <a:lnTo>
                    <a:pt x="258" y="80"/>
                  </a:lnTo>
                  <a:lnTo>
                    <a:pt x="255" y="78"/>
                  </a:lnTo>
                  <a:lnTo>
                    <a:pt x="253" y="78"/>
                  </a:lnTo>
                  <a:lnTo>
                    <a:pt x="251" y="76"/>
                  </a:lnTo>
                  <a:lnTo>
                    <a:pt x="248" y="76"/>
                  </a:lnTo>
                  <a:lnTo>
                    <a:pt x="246" y="78"/>
                  </a:lnTo>
                  <a:lnTo>
                    <a:pt x="246" y="80"/>
                  </a:lnTo>
                  <a:lnTo>
                    <a:pt x="246" y="85"/>
                  </a:lnTo>
                  <a:lnTo>
                    <a:pt x="246" y="87"/>
                  </a:lnTo>
                  <a:lnTo>
                    <a:pt x="248" y="92"/>
                  </a:lnTo>
                  <a:lnTo>
                    <a:pt x="251" y="97"/>
                  </a:lnTo>
                  <a:lnTo>
                    <a:pt x="253" y="102"/>
                  </a:lnTo>
                  <a:lnTo>
                    <a:pt x="255" y="104"/>
                  </a:lnTo>
                  <a:lnTo>
                    <a:pt x="258" y="106"/>
                  </a:lnTo>
                  <a:lnTo>
                    <a:pt x="260" y="106"/>
                  </a:lnTo>
                  <a:lnTo>
                    <a:pt x="260" y="109"/>
                  </a:lnTo>
                  <a:lnTo>
                    <a:pt x="265" y="111"/>
                  </a:lnTo>
                  <a:lnTo>
                    <a:pt x="267" y="113"/>
                  </a:lnTo>
                  <a:lnTo>
                    <a:pt x="267" y="116"/>
                  </a:lnTo>
                  <a:lnTo>
                    <a:pt x="267" y="118"/>
                  </a:lnTo>
                  <a:lnTo>
                    <a:pt x="269" y="123"/>
                  </a:lnTo>
                  <a:lnTo>
                    <a:pt x="269" y="125"/>
                  </a:lnTo>
                  <a:lnTo>
                    <a:pt x="269" y="130"/>
                  </a:lnTo>
                  <a:lnTo>
                    <a:pt x="267" y="130"/>
                  </a:lnTo>
                  <a:lnTo>
                    <a:pt x="267" y="135"/>
                  </a:lnTo>
                  <a:lnTo>
                    <a:pt x="265" y="137"/>
                  </a:lnTo>
                  <a:lnTo>
                    <a:pt x="262" y="139"/>
                  </a:lnTo>
                  <a:lnTo>
                    <a:pt x="262" y="142"/>
                  </a:lnTo>
                  <a:lnTo>
                    <a:pt x="262" y="144"/>
                  </a:lnTo>
                  <a:lnTo>
                    <a:pt x="260" y="146"/>
                  </a:lnTo>
                  <a:lnTo>
                    <a:pt x="260" y="151"/>
                  </a:lnTo>
                  <a:lnTo>
                    <a:pt x="260" y="156"/>
                  </a:lnTo>
                  <a:lnTo>
                    <a:pt x="262" y="156"/>
                  </a:lnTo>
                  <a:lnTo>
                    <a:pt x="265" y="161"/>
                  </a:lnTo>
                  <a:lnTo>
                    <a:pt x="265" y="163"/>
                  </a:lnTo>
                  <a:lnTo>
                    <a:pt x="267" y="163"/>
                  </a:lnTo>
                  <a:lnTo>
                    <a:pt x="267" y="168"/>
                  </a:lnTo>
                  <a:lnTo>
                    <a:pt x="269" y="168"/>
                  </a:lnTo>
                  <a:lnTo>
                    <a:pt x="269" y="170"/>
                  </a:lnTo>
                  <a:lnTo>
                    <a:pt x="269" y="172"/>
                  </a:lnTo>
                  <a:lnTo>
                    <a:pt x="269" y="175"/>
                  </a:lnTo>
                  <a:lnTo>
                    <a:pt x="267" y="177"/>
                  </a:lnTo>
                  <a:lnTo>
                    <a:pt x="265" y="177"/>
                  </a:lnTo>
                  <a:lnTo>
                    <a:pt x="262" y="177"/>
                  </a:lnTo>
                  <a:lnTo>
                    <a:pt x="260" y="177"/>
                  </a:lnTo>
                  <a:lnTo>
                    <a:pt x="258" y="175"/>
                  </a:lnTo>
                  <a:lnTo>
                    <a:pt x="255" y="172"/>
                  </a:lnTo>
                  <a:lnTo>
                    <a:pt x="253" y="172"/>
                  </a:lnTo>
                  <a:lnTo>
                    <a:pt x="251" y="170"/>
                  </a:lnTo>
                  <a:lnTo>
                    <a:pt x="248" y="168"/>
                  </a:lnTo>
                  <a:lnTo>
                    <a:pt x="246" y="165"/>
                  </a:lnTo>
                  <a:lnTo>
                    <a:pt x="246" y="163"/>
                  </a:lnTo>
                  <a:lnTo>
                    <a:pt x="243" y="163"/>
                  </a:lnTo>
                  <a:lnTo>
                    <a:pt x="241" y="163"/>
                  </a:lnTo>
                  <a:lnTo>
                    <a:pt x="239" y="163"/>
                  </a:lnTo>
                  <a:lnTo>
                    <a:pt x="236" y="163"/>
                  </a:lnTo>
                  <a:lnTo>
                    <a:pt x="234" y="165"/>
                  </a:lnTo>
                  <a:lnTo>
                    <a:pt x="234" y="168"/>
                  </a:lnTo>
                  <a:lnTo>
                    <a:pt x="232" y="170"/>
                  </a:lnTo>
                  <a:lnTo>
                    <a:pt x="229" y="172"/>
                  </a:lnTo>
                  <a:lnTo>
                    <a:pt x="229" y="175"/>
                  </a:lnTo>
                  <a:lnTo>
                    <a:pt x="229" y="177"/>
                  </a:lnTo>
                  <a:lnTo>
                    <a:pt x="229" y="180"/>
                  </a:lnTo>
                  <a:lnTo>
                    <a:pt x="229" y="182"/>
                  </a:lnTo>
                  <a:lnTo>
                    <a:pt x="229" y="184"/>
                  </a:lnTo>
                  <a:lnTo>
                    <a:pt x="229" y="189"/>
                  </a:lnTo>
                  <a:lnTo>
                    <a:pt x="227" y="189"/>
                  </a:lnTo>
                  <a:lnTo>
                    <a:pt x="227" y="194"/>
                  </a:lnTo>
                  <a:lnTo>
                    <a:pt x="225" y="194"/>
                  </a:lnTo>
                  <a:lnTo>
                    <a:pt x="225" y="196"/>
                  </a:lnTo>
                  <a:lnTo>
                    <a:pt x="222" y="198"/>
                  </a:lnTo>
                  <a:lnTo>
                    <a:pt x="220" y="201"/>
                  </a:lnTo>
                  <a:lnTo>
                    <a:pt x="217" y="203"/>
                  </a:lnTo>
                  <a:lnTo>
                    <a:pt x="215" y="205"/>
                  </a:lnTo>
                  <a:lnTo>
                    <a:pt x="210" y="208"/>
                  </a:lnTo>
                  <a:lnTo>
                    <a:pt x="208" y="208"/>
                  </a:lnTo>
                  <a:lnTo>
                    <a:pt x="203" y="208"/>
                  </a:lnTo>
                  <a:lnTo>
                    <a:pt x="199" y="205"/>
                  </a:lnTo>
                  <a:lnTo>
                    <a:pt x="196" y="203"/>
                  </a:lnTo>
                  <a:lnTo>
                    <a:pt x="191" y="198"/>
                  </a:lnTo>
                  <a:lnTo>
                    <a:pt x="189" y="196"/>
                  </a:lnTo>
                  <a:lnTo>
                    <a:pt x="189" y="194"/>
                  </a:lnTo>
                  <a:lnTo>
                    <a:pt x="189" y="191"/>
                  </a:lnTo>
                  <a:lnTo>
                    <a:pt x="191" y="189"/>
                  </a:lnTo>
                  <a:lnTo>
                    <a:pt x="191" y="187"/>
                  </a:lnTo>
                  <a:lnTo>
                    <a:pt x="196" y="184"/>
                  </a:lnTo>
                  <a:lnTo>
                    <a:pt x="199" y="182"/>
                  </a:lnTo>
                  <a:lnTo>
                    <a:pt x="199" y="180"/>
                  </a:lnTo>
                  <a:lnTo>
                    <a:pt x="201" y="177"/>
                  </a:lnTo>
                  <a:lnTo>
                    <a:pt x="201" y="175"/>
                  </a:lnTo>
                  <a:lnTo>
                    <a:pt x="203" y="175"/>
                  </a:lnTo>
                  <a:lnTo>
                    <a:pt x="203" y="172"/>
                  </a:lnTo>
                  <a:lnTo>
                    <a:pt x="203" y="170"/>
                  </a:lnTo>
                  <a:lnTo>
                    <a:pt x="201" y="168"/>
                  </a:lnTo>
                  <a:lnTo>
                    <a:pt x="199" y="163"/>
                  </a:lnTo>
                  <a:lnTo>
                    <a:pt x="196" y="158"/>
                  </a:lnTo>
                  <a:lnTo>
                    <a:pt x="196" y="154"/>
                  </a:lnTo>
                  <a:lnTo>
                    <a:pt x="194" y="151"/>
                  </a:lnTo>
                  <a:lnTo>
                    <a:pt x="194" y="149"/>
                  </a:lnTo>
                  <a:lnTo>
                    <a:pt x="191" y="146"/>
                  </a:lnTo>
                  <a:lnTo>
                    <a:pt x="189" y="142"/>
                  </a:lnTo>
                  <a:lnTo>
                    <a:pt x="187" y="137"/>
                  </a:lnTo>
                  <a:lnTo>
                    <a:pt x="187" y="135"/>
                  </a:lnTo>
                  <a:lnTo>
                    <a:pt x="184" y="135"/>
                  </a:lnTo>
                  <a:lnTo>
                    <a:pt x="182" y="132"/>
                  </a:lnTo>
                  <a:lnTo>
                    <a:pt x="180" y="132"/>
                  </a:lnTo>
                  <a:lnTo>
                    <a:pt x="177" y="132"/>
                  </a:lnTo>
                  <a:lnTo>
                    <a:pt x="175" y="132"/>
                  </a:lnTo>
                  <a:lnTo>
                    <a:pt x="173" y="135"/>
                  </a:lnTo>
                  <a:lnTo>
                    <a:pt x="170" y="135"/>
                  </a:lnTo>
                  <a:lnTo>
                    <a:pt x="168" y="135"/>
                  </a:lnTo>
                  <a:lnTo>
                    <a:pt x="165" y="132"/>
                  </a:lnTo>
                  <a:lnTo>
                    <a:pt x="163" y="132"/>
                  </a:lnTo>
                  <a:lnTo>
                    <a:pt x="163" y="130"/>
                  </a:lnTo>
                  <a:lnTo>
                    <a:pt x="161" y="128"/>
                  </a:lnTo>
                  <a:lnTo>
                    <a:pt x="161" y="123"/>
                  </a:lnTo>
                  <a:lnTo>
                    <a:pt x="161" y="120"/>
                  </a:lnTo>
                  <a:lnTo>
                    <a:pt x="158" y="116"/>
                  </a:lnTo>
                  <a:lnTo>
                    <a:pt x="156" y="116"/>
                  </a:lnTo>
                  <a:lnTo>
                    <a:pt x="154" y="113"/>
                  </a:lnTo>
                  <a:lnTo>
                    <a:pt x="149" y="111"/>
                  </a:lnTo>
                  <a:lnTo>
                    <a:pt x="144" y="111"/>
                  </a:lnTo>
                  <a:lnTo>
                    <a:pt x="142" y="111"/>
                  </a:lnTo>
                  <a:lnTo>
                    <a:pt x="139" y="113"/>
                  </a:lnTo>
                  <a:lnTo>
                    <a:pt x="137" y="113"/>
                  </a:lnTo>
                  <a:lnTo>
                    <a:pt x="135" y="116"/>
                  </a:lnTo>
                  <a:lnTo>
                    <a:pt x="135" y="118"/>
                  </a:lnTo>
                  <a:lnTo>
                    <a:pt x="135" y="123"/>
                  </a:lnTo>
                  <a:lnTo>
                    <a:pt x="135" y="125"/>
                  </a:lnTo>
                  <a:lnTo>
                    <a:pt x="132" y="128"/>
                  </a:lnTo>
                  <a:lnTo>
                    <a:pt x="132" y="130"/>
                  </a:lnTo>
                  <a:lnTo>
                    <a:pt x="132" y="132"/>
                  </a:lnTo>
                  <a:lnTo>
                    <a:pt x="130" y="132"/>
                  </a:lnTo>
                  <a:lnTo>
                    <a:pt x="130" y="135"/>
                  </a:lnTo>
                  <a:lnTo>
                    <a:pt x="125" y="137"/>
                  </a:lnTo>
                  <a:lnTo>
                    <a:pt x="123" y="139"/>
                  </a:lnTo>
                  <a:lnTo>
                    <a:pt x="121" y="139"/>
                  </a:lnTo>
                  <a:lnTo>
                    <a:pt x="114" y="144"/>
                  </a:lnTo>
                  <a:lnTo>
                    <a:pt x="111" y="146"/>
                  </a:lnTo>
                  <a:lnTo>
                    <a:pt x="111" y="149"/>
                  </a:lnTo>
                  <a:lnTo>
                    <a:pt x="111" y="151"/>
                  </a:lnTo>
                  <a:lnTo>
                    <a:pt x="109" y="154"/>
                  </a:lnTo>
                  <a:lnTo>
                    <a:pt x="109" y="156"/>
                  </a:lnTo>
                  <a:lnTo>
                    <a:pt x="106" y="158"/>
                  </a:lnTo>
                  <a:lnTo>
                    <a:pt x="106" y="151"/>
                  </a:lnTo>
                  <a:lnTo>
                    <a:pt x="109" y="128"/>
                  </a:lnTo>
                  <a:lnTo>
                    <a:pt x="106" y="128"/>
                  </a:lnTo>
                  <a:lnTo>
                    <a:pt x="7" y="120"/>
                  </a:lnTo>
                  <a:lnTo>
                    <a:pt x="0" y="120"/>
                  </a:lnTo>
                  <a:lnTo>
                    <a:pt x="7" y="0"/>
                  </a:lnTo>
                  <a:lnTo>
                    <a:pt x="26" y="2"/>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90" name="Freeform 2570"/>
            <p:cNvSpPr>
              <a:spLocks/>
            </p:cNvSpPr>
            <p:nvPr/>
          </p:nvSpPr>
          <p:spPr bwMode="auto">
            <a:xfrm>
              <a:off x="2092" y="2619"/>
              <a:ext cx="286" cy="156"/>
            </a:xfrm>
            <a:custGeom>
              <a:avLst/>
              <a:gdLst>
                <a:gd name="T0" fmla="*/ 43 w 286"/>
                <a:gd name="T1" fmla="*/ 2 h 156"/>
                <a:gd name="T2" fmla="*/ 187 w 286"/>
                <a:gd name="T3" fmla="*/ 12 h 156"/>
                <a:gd name="T4" fmla="*/ 189 w 286"/>
                <a:gd name="T5" fmla="*/ 12 h 156"/>
                <a:gd name="T6" fmla="*/ 199 w 286"/>
                <a:gd name="T7" fmla="*/ 12 h 156"/>
                <a:gd name="T8" fmla="*/ 215 w 286"/>
                <a:gd name="T9" fmla="*/ 14 h 156"/>
                <a:gd name="T10" fmla="*/ 222 w 286"/>
                <a:gd name="T11" fmla="*/ 14 h 156"/>
                <a:gd name="T12" fmla="*/ 277 w 286"/>
                <a:gd name="T13" fmla="*/ 19 h 156"/>
                <a:gd name="T14" fmla="*/ 286 w 286"/>
                <a:gd name="T15" fmla="*/ 19 h 156"/>
                <a:gd name="T16" fmla="*/ 284 w 286"/>
                <a:gd name="T17" fmla="*/ 47 h 156"/>
                <a:gd name="T18" fmla="*/ 284 w 286"/>
                <a:gd name="T19" fmla="*/ 52 h 156"/>
                <a:gd name="T20" fmla="*/ 281 w 286"/>
                <a:gd name="T21" fmla="*/ 87 h 156"/>
                <a:gd name="T22" fmla="*/ 279 w 286"/>
                <a:gd name="T23" fmla="*/ 123 h 156"/>
                <a:gd name="T24" fmla="*/ 279 w 286"/>
                <a:gd name="T25" fmla="*/ 130 h 156"/>
                <a:gd name="T26" fmla="*/ 279 w 286"/>
                <a:gd name="T27" fmla="*/ 137 h 156"/>
                <a:gd name="T28" fmla="*/ 277 w 286"/>
                <a:gd name="T29" fmla="*/ 156 h 156"/>
                <a:gd name="T30" fmla="*/ 180 w 286"/>
                <a:gd name="T31" fmla="*/ 151 h 156"/>
                <a:gd name="T32" fmla="*/ 163 w 286"/>
                <a:gd name="T33" fmla="*/ 151 h 156"/>
                <a:gd name="T34" fmla="*/ 107 w 286"/>
                <a:gd name="T35" fmla="*/ 151 h 156"/>
                <a:gd name="T36" fmla="*/ 83 w 286"/>
                <a:gd name="T37" fmla="*/ 149 h 156"/>
                <a:gd name="T38" fmla="*/ 83 w 286"/>
                <a:gd name="T39" fmla="*/ 149 h 156"/>
                <a:gd name="T40" fmla="*/ 83 w 286"/>
                <a:gd name="T41" fmla="*/ 146 h 156"/>
                <a:gd name="T42" fmla="*/ 83 w 286"/>
                <a:gd name="T43" fmla="*/ 139 h 156"/>
                <a:gd name="T44" fmla="*/ 83 w 286"/>
                <a:gd name="T45" fmla="*/ 134 h 156"/>
                <a:gd name="T46" fmla="*/ 83 w 286"/>
                <a:gd name="T47" fmla="*/ 130 h 156"/>
                <a:gd name="T48" fmla="*/ 78 w 286"/>
                <a:gd name="T49" fmla="*/ 130 h 156"/>
                <a:gd name="T50" fmla="*/ 74 w 286"/>
                <a:gd name="T51" fmla="*/ 125 h 156"/>
                <a:gd name="T52" fmla="*/ 71 w 286"/>
                <a:gd name="T53" fmla="*/ 118 h 156"/>
                <a:gd name="T54" fmla="*/ 66 w 286"/>
                <a:gd name="T55" fmla="*/ 115 h 156"/>
                <a:gd name="T56" fmla="*/ 55 w 286"/>
                <a:gd name="T57" fmla="*/ 115 h 156"/>
                <a:gd name="T58" fmla="*/ 55 w 286"/>
                <a:gd name="T59" fmla="*/ 111 h 156"/>
                <a:gd name="T60" fmla="*/ 50 w 286"/>
                <a:gd name="T61" fmla="*/ 108 h 156"/>
                <a:gd name="T62" fmla="*/ 45 w 286"/>
                <a:gd name="T63" fmla="*/ 104 h 156"/>
                <a:gd name="T64" fmla="*/ 38 w 286"/>
                <a:gd name="T65" fmla="*/ 97 h 156"/>
                <a:gd name="T66" fmla="*/ 33 w 286"/>
                <a:gd name="T67" fmla="*/ 92 h 156"/>
                <a:gd name="T68" fmla="*/ 0 w 286"/>
                <a:gd name="T69" fmla="*/ 89 h 156"/>
                <a:gd name="T70" fmla="*/ 17 w 286"/>
                <a:gd name="T71" fmla="*/ 0 h 156"/>
                <a:gd name="T72" fmla="*/ 17 w 286"/>
                <a:gd name="T73" fmla="*/ 0 h 15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6"/>
                <a:gd name="T112" fmla="*/ 0 h 156"/>
                <a:gd name="T113" fmla="*/ 286 w 286"/>
                <a:gd name="T114" fmla="*/ 156 h 15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6" h="156">
                  <a:moveTo>
                    <a:pt x="17" y="0"/>
                  </a:moveTo>
                  <a:lnTo>
                    <a:pt x="43" y="2"/>
                  </a:lnTo>
                  <a:lnTo>
                    <a:pt x="187" y="12"/>
                  </a:lnTo>
                  <a:lnTo>
                    <a:pt x="189" y="12"/>
                  </a:lnTo>
                  <a:lnTo>
                    <a:pt x="199" y="12"/>
                  </a:lnTo>
                  <a:lnTo>
                    <a:pt x="215" y="14"/>
                  </a:lnTo>
                  <a:lnTo>
                    <a:pt x="222" y="14"/>
                  </a:lnTo>
                  <a:lnTo>
                    <a:pt x="277" y="19"/>
                  </a:lnTo>
                  <a:lnTo>
                    <a:pt x="286" y="19"/>
                  </a:lnTo>
                  <a:lnTo>
                    <a:pt x="284" y="47"/>
                  </a:lnTo>
                  <a:lnTo>
                    <a:pt x="284" y="52"/>
                  </a:lnTo>
                  <a:lnTo>
                    <a:pt x="281" y="87"/>
                  </a:lnTo>
                  <a:lnTo>
                    <a:pt x="279" y="123"/>
                  </a:lnTo>
                  <a:lnTo>
                    <a:pt x="279" y="130"/>
                  </a:lnTo>
                  <a:lnTo>
                    <a:pt x="279" y="137"/>
                  </a:lnTo>
                  <a:lnTo>
                    <a:pt x="277" y="156"/>
                  </a:lnTo>
                  <a:lnTo>
                    <a:pt x="180" y="151"/>
                  </a:lnTo>
                  <a:lnTo>
                    <a:pt x="163" y="151"/>
                  </a:lnTo>
                  <a:lnTo>
                    <a:pt x="107" y="151"/>
                  </a:lnTo>
                  <a:lnTo>
                    <a:pt x="83" y="149"/>
                  </a:lnTo>
                  <a:lnTo>
                    <a:pt x="83" y="146"/>
                  </a:lnTo>
                  <a:lnTo>
                    <a:pt x="83" y="139"/>
                  </a:lnTo>
                  <a:lnTo>
                    <a:pt x="83" y="134"/>
                  </a:lnTo>
                  <a:lnTo>
                    <a:pt x="83" y="130"/>
                  </a:lnTo>
                  <a:lnTo>
                    <a:pt x="78" y="130"/>
                  </a:lnTo>
                  <a:lnTo>
                    <a:pt x="74" y="125"/>
                  </a:lnTo>
                  <a:lnTo>
                    <a:pt x="71" y="118"/>
                  </a:lnTo>
                  <a:lnTo>
                    <a:pt x="66" y="115"/>
                  </a:lnTo>
                  <a:lnTo>
                    <a:pt x="55" y="115"/>
                  </a:lnTo>
                  <a:lnTo>
                    <a:pt x="55" y="111"/>
                  </a:lnTo>
                  <a:lnTo>
                    <a:pt x="50" y="108"/>
                  </a:lnTo>
                  <a:lnTo>
                    <a:pt x="45" y="104"/>
                  </a:lnTo>
                  <a:lnTo>
                    <a:pt x="38" y="97"/>
                  </a:lnTo>
                  <a:lnTo>
                    <a:pt x="33" y="92"/>
                  </a:lnTo>
                  <a:lnTo>
                    <a:pt x="0" y="89"/>
                  </a:lnTo>
                  <a:lnTo>
                    <a:pt x="17" y="0"/>
                  </a:lnTo>
                  <a:close/>
                </a:path>
              </a:pathLst>
            </a:custGeom>
            <a:solidFill>
              <a:schemeClr val="accent1"/>
            </a:solidFill>
            <a:ln w="9525" cap="flat" cmpd="sng">
              <a:solidFill>
                <a:schemeClr val="bg1"/>
              </a:solidFill>
              <a:prstDash val="solid"/>
              <a:miter lim="800000"/>
              <a:headEnd/>
              <a:tailEnd/>
            </a:ln>
          </p:spPr>
          <p:txBody>
            <a:bodyPr/>
            <a:lstStyle/>
            <a:p>
              <a:endParaRPr lang="de-DE"/>
            </a:p>
          </p:txBody>
        </p:sp>
        <p:sp>
          <p:nvSpPr>
            <p:cNvPr id="91" name="Freeform 2571"/>
            <p:cNvSpPr>
              <a:spLocks/>
            </p:cNvSpPr>
            <p:nvPr/>
          </p:nvSpPr>
          <p:spPr bwMode="auto">
            <a:xfrm>
              <a:off x="1941" y="2708"/>
              <a:ext cx="208" cy="289"/>
            </a:xfrm>
            <a:custGeom>
              <a:avLst/>
              <a:gdLst>
                <a:gd name="T0" fmla="*/ 43 w 208"/>
                <a:gd name="T1" fmla="*/ 24 h 289"/>
                <a:gd name="T2" fmla="*/ 92 w 208"/>
                <a:gd name="T3" fmla="*/ 12 h 289"/>
                <a:gd name="T4" fmla="*/ 151 w 208"/>
                <a:gd name="T5" fmla="*/ 0 h 289"/>
                <a:gd name="T6" fmla="*/ 184 w 208"/>
                <a:gd name="T7" fmla="*/ 3 h 289"/>
                <a:gd name="T8" fmla="*/ 189 w 208"/>
                <a:gd name="T9" fmla="*/ 8 h 289"/>
                <a:gd name="T10" fmla="*/ 196 w 208"/>
                <a:gd name="T11" fmla="*/ 15 h 289"/>
                <a:gd name="T12" fmla="*/ 201 w 208"/>
                <a:gd name="T13" fmla="*/ 19 h 289"/>
                <a:gd name="T14" fmla="*/ 206 w 208"/>
                <a:gd name="T15" fmla="*/ 22 h 289"/>
                <a:gd name="T16" fmla="*/ 206 w 208"/>
                <a:gd name="T17" fmla="*/ 26 h 289"/>
                <a:gd name="T18" fmla="*/ 208 w 208"/>
                <a:gd name="T19" fmla="*/ 123 h 289"/>
                <a:gd name="T20" fmla="*/ 208 w 208"/>
                <a:gd name="T21" fmla="*/ 274 h 289"/>
                <a:gd name="T22" fmla="*/ 206 w 208"/>
                <a:gd name="T23" fmla="*/ 279 h 289"/>
                <a:gd name="T24" fmla="*/ 203 w 208"/>
                <a:gd name="T25" fmla="*/ 282 h 289"/>
                <a:gd name="T26" fmla="*/ 199 w 208"/>
                <a:gd name="T27" fmla="*/ 286 h 289"/>
                <a:gd name="T28" fmla="*/ 194 w 208"/>
                <a:gd name="T29" fmla="*/ 289 h 289"/>
                <a:gd name="T30" fmla="*/ 189 w 208"/>
                <a:gd name="T31" fmla="*/ 286 h 289"/>
                <a:gd name="T32" fmla="*/ 187 w 208"/>
                <a:gd name="T33" fmla="*/ 284 h 289"/>
                <a:gd name="T34" fmla="*/ 184 w 208"/>
                <a:gd name="T35" fmla="*/ 279 h 289"/>
                <a:gd name="T36" fmla="*/ 180 w 208"/>
                <a:gd name="T37" fmla="*/ 267 h 289"/>
                <a:gd name="T38" fmla="*/ 177 w 208"/>
                <a:gd name="T39" fmla="*/ 260 h 289"/>
                <a:gd name="T40" fmla="*/ 177 w 208"/>
                <a:gd name="T41" fmla="*/ 260 h 289"/>
                <a:gd name="T42" fmla="*/ 163 w 208"/>
                <a:gd name="T43" fmla="*/ 251 h 289"/>
                <a:gd name="T44" fmla="*/ 158 w 208"/>
                <a:gd name="T45" fmla="*/ 248 h 289"/>
                <a:gd name="T46" fmla="*/ 149 w 208"/>
                <a:gd name="T47" fmla="*/ 246 h 289"/>
                <a:gd name="T48" fmla="*/ 147 w 208"/>
                <a:gd name="T49" fmla="*/ 246 h 289"/>
                <a:gd name="T50" fmla="*/ 116 w 208"/>
                <a:gd name="T51" fmla="*/ 241 h 289"/>
                <a:gd name="T52" fmla="*/ 111 w 208"/>
                <a:gd name="T53" fmla="*/ 239 h 289"/>
                <a:gd name="T54" fmla="*/ 106 w 208"/>
                <a:gd name="T55" fmla="*/ 232 h 289"/>
                <a:gd name="T56" fmla="*/ 99 w 208"/>
                <a:gd name="T57" fmla="*/ 225 h 289"/>
                <a:gd name="T58" fmla="*/ 95 w 208"/>
                <a:gd name="T59" fmla="*/ 225 h 289"/>
                <a:gd name="T60" fmla="*/ 88 w 208"/>
                <a:gd name="T61" fmla="*/ 222 h 289"/>
                <a:gd name="T62" fmla="*/ 88 w 208"/>
                <a:gd name="T63" fmla="*/ 222 h 289"/>
                <a:gd name="T64" fmla="*/ 85 w 208"/>
                <a:gd name="T65" fmla="*/ 222 h 289"/>
                <a:gd name="T66" fmla="*/ 78 w 208"/>
                <a:gd name="T67" fmla="*/ 222 h 289"/>
                <a:gd name="T68" fmla="*/ 59 w 208"/>
                <a:gd name="T69" fmla="*/ 230 h 289"/>
                <a:gd name="T70" fmla="*/ 57 w 208"/>
                <a:gd name="T71" fmla="*/ 230 h 289"/>
                <a:gd name="T72" fmla="*/ 43 w 208"/>
                <a:gd name="T73" fmla="*/ 232 h 289"/>
                <a:gd name="T74" fmla="*/ 38 w 208"/>
                <a:gd name="T75" fmla="*/ 234 h 289"/>
                <a:gd name="T76" fmla="*/ 36 w 208"/>
                <a:gd name="T77" fmla="*/ 239 h 289"/>
                <a:gd name="T78" fmla="*/ 33 w 208"/>
                <a:gd name="T79" fmla="*/ 241 h 289"/>
                <a:gd name="T80" fmla="*/ 33 w 208"/>
                <a:gd name="T81" fmla="*/ 244 h 289"/>
                <a:gd name="T82" fmla="*/ 31 w 208"/>
                <a:gd name="T83" fmla="*/ 248 h 289"/>
                <a:gd name="T84" fmla="*/ 31 w 208"/>
                <a:gd name="T85" fmla="*/ 258 h 289"/>
                <a:gd name="T86" fmla="*/ 29 w 208"/>
                <a:gd name="T87" fmla="*/ 263 h 289"/>
                <a:gd name="T88" fmla="*/ 29 w 208"/>
                <a:gd name="T89" fmla="*/ 263 h 289"/>
                <a:gd name="T90" fmla="*/ 26 w 208"/>
                <a:gd name="T91" fmla="*/ 267 h 289"/>
                <a:gd name="T92" fmla="*/ 21 w 208"/>
                <a:gd name="T93" fmla="*/ 270 h 289"/>
                <a:gd name="T94" fmla="*/ 19 w 208"/>
                <a:gd name="T95" fmla="*/ 270 h 289"/>
                <a:gd name="T96" fmla="*/ 17 w 208"/>
                <a:gd name="T97" fmla="*/ 270 h 289"/>
                <a:gd name="T98" fmla="*/ 5 w 208"/>
                <a:gd name="T99" fmla="*/ 265 h 289"/>
                <a:gd name="T100" fmla="*/ 0 w 208"/>
                <a:gd name="T101" fmla="*/ 260 h 289"/>
                <a:gd name="T102" fmla="*/ 3 w 208"/>
                <a:gd name="T103" fmla="*/ 185 h 289"/>
                <a:gd name="T104" fmla="*/ 14 w 208"/>
                <a:gd name="T105" fmla="*/ 22 h 289"/>
                <a:gd name="T106" fmla="*/ 14 w 208"/>
                <a:gd name="T107" fmla="*/ 22 h 28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8"/>
                <a:gd name="T163" fmla="*/ 0 h 289"/>
                <a:gd name="T164" fmla="*/ 208 w 208"/>
                <a:gd name="T165" fmla="*/ 289 h 28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8" h="289">
                  <a:moveTo>
                    <a:pt x="14" y="22"/>
                  </a:moveTo>
                  <a:lnTo>
                    <a:pt x="43" y="24"/>
                  </a:lnTo>
                  <a:lnTo>
                    <a:pt x="92" y="12"/>
                  </a:lnTo>
                  <a:lnTo>
                    <a:pt x="151" y="0"/>
                  </a:lnTo>
                  <a:lnTo>
                    <a:pt x="184" y="3"/>
                  </a:lnTo>
                  <a:lnTo>
                    <a:pt x="189" y="8"/>
                  </a:lnTo>
                  <a:lnTo>
                    <a:pt x="196" y="15"/>
                  </a:lnTo>
                  <a:lnTo>
                    <a:pt x="201" y="19"/>
                  </a:lnTo>
                  <a:lnTo>
                    <a:pt x="206" y="22"/>
                  </a:lnTo>
                  <a:lnTo>
                    <a:pt x="206" y="26"/>
                  </a:lnTo>
                  <a:lnTo>
                    <a:pt x="208" y="123"/>
                  </a:lnTo>
                  <a:lnTo>
                    <a:pt x="208" y="274"/>
                  </a:lnTo>
                  <a:lnTo>
                    <a:pt x="206" y="279"/>
                  </a:lnTo>
                  <a:lnTo>
                    <a:pt x="203" y="282"/>
                  </a:lnTo>
                  <a:lnTo>
                    <a:pt x="199" y="286"/>
                  </a:lnTo>
                  <a:lnTo>
                    <a:pt x="194" y="289"/>
                  </a:lnTo>
                  <a:lnTo>
                    <a:pt x="189" y="286"/>
                  </a:lnTo>
                  <a:lnTo>
                    <a:pt x="187" y="284"/>
                  </a:lnTo>
                  <a:lnTo>
                    <a:pt x="184" y="279"/>
                  </a:lnTo>
                  <a:lnTo>
                    <a:pt x="180" y="267"/>
                  </a:lnTo>
                  <a:lnTo>
                    <a:pt x="177" y="260"/>
                  </a:lnTo>
                  <a:lnTo>
                    <a:pt x="163" y="251"/>
                  </a:lnTo>
                  <a:lnTo>
                    <a:pt x="158" y="248"/>
                  </a:lnTo>
                  <a:lnTo>
                    <a:pt x="149" y="246"/>
                  </a:lnTo>
                  <a:lnTo>
                    <a:pt x="147" y="246"/>
                  </a:lnTo>
                  <a:lnTo>
                    <a:pt x="116" y="241"/>
                  </a:lnTo>
                  <a:lnTo>
                    <a:pt x="111" y="239"/>
                  </a:lnTo>
                  <a:lnTo>
                    <a:pt x="106" y="232"/>
                  </a:lnTo>
                  <a:lnTo>
                    <a:pt x="99" y="225"/>
                  </a:lnTo>
                  <a:lnTo>
                    <a:pt x="95" y="225"/>
                  </a:lnTo>
                  <a:lnTo>
                    <a:pt x="88" y="222"/>
                  </a:lnTo>
                  <a:lnTo>
                    <a:pt x="85" y="222"/>
                  </a:lnTo>
                  <a:lnTo>
                    <a:pt x="78" y="222"/>
                  </a:lnTo>
                  <a:lnTo>
                    <a:pt x="59" y="230"/>
                  </a:lnTo>
                  <a:lnTo>
                    <a:pt x="57" y="230"/>
                  </a:lnTo>
                  <a:lnTo>
                    <a:pt x="43" y="232"/>
                  </a:lnTo>
                  <a:lnTo>
                    <a:pt x="38" y="234"/>
                  </a:lnTo>
                  <a:lnTo>
                    <a:pt x="36" y="239"/>
                  </a:lnTo>
                  <a:lnTo>
                    <a:pt x="33" y="241"/>
                  </a:lnTo>
                  <a:lnTo>
                    <a:pt x="33" y="244"/>
                  </a:lnTo>
                  <a:lnTo>
                    <a:pt x="31" y="248"/>
                  </a:lnTo>
                  <a:lnTo>
                    <a:pt x="31" y="258"/>
                  </a:lnTo>
                  <a:lnTo>
                    <a:pt x="29" y="263"/>
                  </a:lnTo>
                  <a:lnTo>
                    <a:pt x="26" y="267"/>
                  </a:lnTo>
                  <a:lnTo>
                    <a:pt x="21" y="270"/>
                  </a:lnTo>
                  <a:lnTo>
                    <a:pt x="19" y="270"/>
                  </a:lnTo>
                  <a:lnTo>
                    <a:pt x="17" y="270"/>
                  </a:lnTo>
                  <a:lnTo>
                    <a:pt x="5" y="265"/>
                  </a:lnTo>
                  <a:lnTo>
                    <a:pt x="0" y="260"/>
                  </a:lnTo>
                  <a:lnTo>
                    <a:pt x="3" y="185"/>
                  </a:lnTo>
                  <a:lnTo>
                    <a:pt x="14" y="22"/>
                  </a:lnTo>
                  <a:close/>
                </a:path>
              </a:pathLst>
            </a:custGeom>
            <a:solidFill>
              <a:schemeClr val="accent2"/>
            </a:solidFill>
            <a:ln w="9525" cap="flat" cmpd="sng">
              <a:solidFill>
                <a:schemeClr val="bg1"/>
              </a:solidFill>
              <a:prstDash val="solid"/>
              <a:miter lim="800000"/>
              <a:headEnd/>
              <a:tailEnd/>
            </a:ln>
          </p:spPr>
          <p:txBody>
            <a:bodyPr/>
            <a:lstStyle/>
            <a:p>
              <a:endParaRPr lang="de-DE"/>
            </a:p>
          </p:txBody>
        </p:sp>
        <p:sp>
          <p:nvSpPr>
            <p:cNvPr id="92" name="Freeform 2572"/>
            <p:cNvSpPr>
              <a:spLocks/>
            </p:cNvSpPr>
            <p:nvPr/>
          </p:nvSpPr>
          <p:spPr bwMode="auto">
            <a:xfrm>
              <a:off x="2477" y="2720"/>
              <a:ext cx="232" cy="284"/>
            </a:xfrm>
            <a:custGeom>
              <a:avLst/>
              <a:gdLst>
                <a:gd name="T0" fmla="*/ 123 w 232"/>
                <a:gd name="T1" fmla="*/ 5 h 284"/>
                <a:gd name="T2" fmla="*/ 173 w 232"/>
                <a:gd name="T3" fmla="*/ 17 h 284"/>
                <a:gd name="T4" fmla="*/ 232 w 232"/>
                <a:gd name="T5" fmla="*/ 22 h 284"/>
                <a:gd name="T6" fmla="*/ 229 w 232"/>
                <a:gd name="T7" fmla="*/ 52 h 284"/>
                <a:gd name="T8" fmla="*/ 229 w 232"/>
                <a:gd name="T9" fmla="*/ 55 h 284"/>
                <a:gd name="T10" fmla="*/ 225 w 232"/>
                <a:gd name="T11" fmla="*/ 66 h 284"/>
                <a:gd name="T12" fmla="*/ 218 w 232"/>
                <a:gd name="T13" fmla="*/ 78 h 284"/>
                <a:gd name="T14" fmla="*/ 213 w 232"/>
                <a:gd name="T15" fmla="*/ 85 h 284"/>
                <a:gd name="T16" fmla="*/ 211 w 232"/>
                <a:gd name="T17" fmla="*/ 90 h 284"/>
                <a:gd name="T18" fmla="*/ 208 w 232"/>
                <a:gd name="T19" fmla="*/ 95 h 284"/>
                <a:gd name="T20" fmla="*/ 211 w 232"/>
                <a:gd name="T21" fmla="*/ 99 h 284"/>
                <a:gd name="T22" fmla="*/ 211 w 232"/>
                <a:gd name="T23" fmla="*/ 109 h 284"/>
                <a:gd name="T24" fmla="*/ 211 w 232"/>
                <a:gd name="T25" fmla="*/ 118 h 284"/>
                <a:gd name="T26" fmla="*/ 206 w 232"/>
                <a:gd name="T27" fmla="*/ 128 h 284"/>
                <a:gd name="T28" fmla="*/ 201 w 232"/>
                <a:gd name="T29" fmla="*/ 135 h 284"/>
                <a:gd name="T30" fmla="*/ 194 w 232"/>
                <a:gd name="T31" fmla="*/ 137 h 284"/>
                <a:gd name="T32" fmla="*/ 189 w 232"/>
                <a:gd name="T33" fmla="*/ 140 h 284"/>
                <a:gd name="T34" fmla="*/ 185 w 232"/>
                <a:gd name="T35" fmla="*/ 142 h 284"/>
                <a:gd name="T36" fmla="*/ 180 w 232"/>
                <a:gd name="T37" fmla="*/ 147 h 284"/>
                <a:gd name="T38" fmla="*/ 175 w 232"/>
                <a:gd name="T39" fmla="*/ 154 h 284"/>
                <a:gd name="T40" fmla="*/ 173 w 232"/>
                <a:gd name="T41" fmla="*/ 161 h 284"/>
                <a:gd name="T42" fmla="*/ 175 w 232"/>
                <a:gd name="T43" fmla="*/ 168 h 284"/>
                <a:gd name="T44" fmla="*/ 177 w 232"/>
                <a:gd name="T45" fmla="*/ 168 h 284"/>
                <a:gd name="T46" fmla="*/ 182 w 232"/>
                <a:gd name="T47" fmla="*/ 173 h 284"/>
                <a:gd name="T48" fmla="*/ 185 w 232"/>
                <a:gd name="T49" fmla="*/ 177 h 284"/>
                <a:gd name="T50" fmla="*/ 187 w 232"/>
                <a:gd name="T51" fmla="*/ 192 h 284"/>
                <a:gd name="T52" fmla="*/ 189 w 232"/>
                <a:gd name="T53" fmla="*/ 201 h 284"/>
                <a:gd name="T54" fmla="*/ 192 w 232"/>
                <a:gd name="T55" fmla="*/ 208 h 284"/>
                <a:gd name="T56" fmla="*/ 189 w 232"/>
                <a:gd name="T57" fmla="*/ 213 h 284"/>
                <a:gd name="T58" fmla="*/ 187 w 232"/>
                <a:gd name="T59" fmla="*/ 222 h 284"/>
                <a:gd name="T60" fmla="*/ 187 w 232"/>
                <a:gd name="T61" fmla="*/ 225 h 284"/>
                <a:gd name="T62" fmla="*/ 192 w 232"/>
                <a:gd name="T63" fmla="*/ 239 h 284"/>
                <a:gd name="T64" fmla="*/ 194 w 232"/>
                <a:gd name="T65" fmla="*/ 248 h 284"/>
                <a:gd name="T66" fmla="*/ 196 w 232"/>
                <a:gd name="T67" fmla="*/ 260 h 284"/>
                <a:gd name="T68" fmla="*/ 196 w 232"/>
                <a:gd name="T69" fmla="*/ 265 h 284"/>
                <a:gd name="T70" fmla="*/ 192 w 232"/>
                <a:gd name="T71" fmla="*/ 274 h 284"/>
                <a:gd name="T72" fmla="*/ 189 w 232"/>
                <a:gd name="T73" fmla="*/ 277 h 284"/>
                <a:gd name="T74" fmla="*/ 185 w 232"/>
                <a:gd name="T75" fmla="*/ 279 h 284"/>
                <a:gd name="T76" fmla="*/ 180 w 232"/>
                <a:gd name="T77" fmla="*/ 279 h 284"/>
                <a:gd name="T78" fmla="*/ 163 w 232"/>
                <a:gd name="T79" fmla="*/ 277 h 284"/>
                <a:gd name="T80" fmla="*/ 159 w 232"/>
                <a:gd name="T81" fmla="*/ 274 h 284"/>
                <a:gd name="T82" fmla="*/ 151 w 232"/>
                <a:gd name="T83" fmla="*/ 274 h 284"/>
                <a:gd name="T84" fmla="*/ 149 w 232"/>
                <a:gd name="T85" fmla="*/ 277 h 284"/>
                <a:gd name="T86" fmla="*/ 142 w 232"/>
                <a:gd name="T87" fmla="*/ 284 h 284"/>
                <a:gd name="T88" fmla="*/ 104 w 232"/>
                <a:gd name="T89" fmla="*/ 281 h 284"/>
                <a:gd name="T90" fmla="*/ 109 w 232"/>
                <a:gd name="T91" fmla="*/ 229 h 284"/>
                <a:gd name="T92" fmla="*/ 52 w 232"/>
                <a:gd name="T93" fmla="*/ 222 h 284"/>
                <a:gd name="T94" fmla="*/ 45 w 232"/>
                <a:gd name="T95" fmla="*/ 185 h 284"/>
                <a:gd name="T96" fmla="*/ 0 w 232"/>
                <a:gd name="T97" fmla="*/ 161 h 284"/>
                <a:gd name="T98" fmla="*/ 3 w 232"/>
                <a:gd name="T99" fmla="*/ 121 h 284"/>
                <a:gd name="T100" fmla="*/ 50 w 232"/>
                <a:gd name="T101" fmla="*/ 118 h 284"/>
                <a:gd name="T102" fmla="*/ 62 w 232"/>
                <a:gd name="T103" fmla="*/ 109 h 284"/>
                <a:gd name="T104" fmla="*/ 64 w 232"/>
                <a:gd name="T105" fmla="*/ 85 h 284"/>
                <a:gd name="T106" fmla="*/ 69 w 232"/>
                <a:gd name="T107" fmla="*/ 10 h 284"/>
                <a:gd name="T108" fmla="*/ 69 w 232"/>
                <a:gd name="T109" fmla="*/ 0 h 28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32"/>
                <a:gd name="T166" fmla="*/ 0 h 284"/>
                <a:gd name="T167" fmla="*/ 232 w 232"/>
                <a:gd name="T168" fmla="*/ 284 h 28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32" h="284">
                  <a:moveTo>
                    <a:pt x="69" y="0"/>
                  </a:moveTo>
                  <a:lnTo>
                    <a:pt x="100" y="3"/>
                  </a:lnTo>
                  <a:lnTo>
                    <a:pt x="123" y="5"/>
                  </a:lnTo>
                  <a:lnTo>
                    <a:pt x="123" y="14"/>
                  </a:lnTo>
                  <a:lnTo>
                    <a:pt x="173" y="17"/>
                  </a:lnTo>
                  <a:lnTo>
                    <a:pt x="229" y="22"/>
                  </a:lnTo>
                  <a:lnTo>
                    <a:pt x="232" y="22"/>
                  </a:lnTo>
                  <a:lnTo>
                    <a:pt x="229" y="45"/>
                  </a:lnTo>
                  <a:lnTo>
                    <a:pt x="229" y="52"/>
                  </a:lnTo>
                  <a:lnTo>
                    <a:pt x="229" y="55"/>
                  </a:lnTo>
                  <a:lnTo>
                    <a:pt x="227" y="57"/>
                  </a:lnTo>
                  <a:lnTo>
                    <a:pt x="225" y="64"/>
                  </a:lnTo>
                  <a:lnTo>
                    <a:pt x="225" y="66"/>
                  </a:lnTo>
                  <a:lnTo>
                    <a:pt x="220" y="74"/>
                  </a:lnTo>
                  <a:lnTo>
                    <a:pt x="218" y="78"/>
                  </a:lnTo>
                  <a:lnTo>
                    <a:pt x="218" y="81"/>
                  </a:lnTo>
                  <a:lnTo>
                    <a:pt x="215" y="83"/>
                  </a:lnTo>
                  <a:lnTo>
                    <a:pt x="213" y="85"/>
                  </a:lnTo>
                  <a:lnTo>
                    <a:pt x="211" y="88"/>
                  </a:lnTo>
                  <a:lnTo>
                    <a:pt x="211" y="90"/>
                  </a:lnTo>
                  <a:lnTo>
                    <a:pt x="211" y="92"/>
                  </a:lnTo>
                  <a:lnTo>
                    <a:pt x="208" y="95"/>
                  </a:lnTo>
                  <a:lnTo>
                    <a:pt x="211" y="97"/>
                  </a:lnTo>
                  <a:lnTo>
                    <a:pt x="211" y="99"/>
                  </a:lnTo>
                  <a:lnTo>
                    <a:pt x="211" y="104"/>
                  </a:lnTo>
                  <a:lnTo>
                    <a:pt x="211" y="107"/>
                  </a:lnTo>
                  <a:lnTo>
                    <a:pt x="211" y="109"/>
                  </a:lnTo>
                  <a:lnTo>
                    <a:pt x="211" y="116"/>
                  </a:lnTo>
                  <a:lnTo>
                    <a:pt x="211" y="118"/>
                  </a:lnTo>
                  <a:lnTo>
                    <a:pt x="208" y="123"/>
                  </a:lnTo>
                  <a:lnTo>
                    <a:pt x="208" y="125"/>
                  </a:lnTo>
                  <a:lnTo>
                    <a:pt x="206" y="128"/>
                  </a:lnTo>
                  <a:lnTo>
                    <a:pt x="203" y="133"/>
                  </a:lnTo>
                  <a:lnTo>
                    <a:pt x="201" y="135"/>
                  </a:lnTo>
                  <a:lnTo>
                    <a:pt x="196" y="135"/>
                  </a:lnTo>
                  <a:lnTo>
                    <a:pt x="194" y="137"/>
                  </a:lnTo>
                  <a:lnTo>
                    <a:pt x="189" y="140"/>
                  </a:lnTo>
                  <a:lnTo>
                    <a:pt x="187" y="140"/>
                  </a:lnTo>
                  <a:lnTo>
                    <a:pt x="185" y="142"/>
                  </a:lnTo>
                  <a:lnTo>
                    <a:pt x="182" y="144"/>
                  </a:lnTo>
                  <a:lnTo>
                    <a:pt x="180" y="147"/>
                  </a:lnTo>
                  <a:lnTo>
                    <a:pt x="177" y="149"/>
                  </a:lnTo>
                  <a:lnTo>
                    <a:pt x="175" y="151"/>
                  </a:lnTo>
                  <a:lnTo>
                    <a:pt x="175" y="154"/>
                  </a:lnTo>
                  <a:lnTo>
                    <a:pt x="173" y="156"/>
                  </a:lnTo>
                  <a:lnTo>
                    <a:pt x="173" y="161"/>
                  </a:lnTo>
                  <a:lnTo>
                    <a:pt x="173" y="163"/>
                  </a:lnTo>
                  <a:lnTo>
                    <a:pt x="175" y="166"/>
                  </a:lnTo>
                  <a:lnTo>
                    <a:pt x="175" y="168"/>
                  </a:lnTo>
                  <a:lnTo>
                    <a:pt x="177" y="168"/>
                  </a:lnTo>
                  <a:lnTo>
                    <a:pt x="180" y="170"/>
                  </a:lnTo>
                  <a:lnTo>
                    <a:pt x="182" y="173"/>
                  </a:lnTo>
                  <a:lnTo>
                    <a:pt x="185" y="175"/>
                  </a:lnTo>
                  <a:lnTo>
                    <a:pt x="185" y="177"/>
                  </a:lnTo>
                  <a:lnTo>
                    <a:pt x="185" y="180"/>
                  </a:lnTo>
                  <a:lnTo>
                    <a:pt x="185" y="187"/>
                  </a:lnTo>
                  <a:lnTo>
                    <a:pt x="187" y="192"/>
                  </a:lnTo>
                  <a:lnTo>
                    <a:pt x="187" y="196"/>
                  </a:lnTo>
                  <a:lnTo>
                    <a:pt x="189" y="201"/>
                  </a:lnTo>
                  <a:lnTo>
                    <a:pt x="192" y="203"/>
                  </a:lnTo>
                  <a:lnTo>
                    <a:pt x="192" y="208"/>
                  </a:lnTo>
                  <a:lnTo>
                    <a:pt x="189" y="210"/>
                  </a:lnTo>
                  <a:lnTo>
                    <a:pt x="189" y="213"/>
                  </a:lnTo>
                  <a:lnTo>
                    <a:pt x="187" y="218"/>
                  </a:lnTo>
                  <a:lnTo>
                    <a:pt x="187" y="220"/>
                  </a:lnTo>
                  <a:lnTo>
                    <a:pt x="187" y="222"/>
                  </a:lnTo>
                  <a:lnTo>
                    <a:pt x="187" y="225"/>
                  </a:lnTo>
                  <a:lnTo>
                    <a:pt x="187" y="227"/>
                  </a:lnTo>
                  <a:lnTo>
                    <a:pt x="189" y="232"/>
                  </a:lnTo>
                  <a:lnTo>
                    <a:pt x="192" y="239"/>
                  </a:lnTo>
                  <a:lnTo>
                    <a:pt x="194" y="244"/>
                  </a:lnTo>
                  <a:lnTo>
                    <a:pt x="194" y="248"/>
                  </a:lnTo>
                  <a:lnTo>
                    <a:pt x="196" y="255"/>
                  </a:lnTo>
                  <a:lnTo>
                    <a:pt x="196" y="258"/>
                  </a:lnTo>
                  <a:lnTo>
                    <a:pt x="196" y="260"/>
                  </a:lnTo>
                  <a:lnTo>
                    <a:pt x="196" y="262"/>
                  </a:lnTo>
                  <a:lnTo>
                    <a:pt x="196" y="265"/>
                  </a:lnTo>
                  <a:lnTo>
                    <a:pt x="194" y="267"/>
                  </a:lnTo>
                  <a:lnTo>
                    <a:pt x="194" y="272"/>
                  </a:lnTo>
                  <a:lnTo>
                    <a:pt x="192" y="274"/>
                  </a:lnTo>
                  <a:lnTo>
                    <a:pt x="189" y="274"/>
                  </a:lnTo>
                  <a:lnTo>
                    <a:pt x="189" y="277"/>
                  </a:lnTo>
                  <a:lnTo>
                    <a:pt x="187" y="277"/>
                  </a:lnTo>
                  <a:lnTo>
                    <a:pt x="185" y="279"/>
                  </a:lnTo>
                  <a:lnTo>
                    <a:pt x="182" y="279"/>
                  </a:lnTo>
                  <a:lnTo>
                    <a:pt x="180" y="279"/>
                  </a:lnTo>
                  <a:lnTo>
                    <a:pt x="175" y="279"/>
                  </a:lnTo>
                  <a:lnTo>
                    <a:pt x="170" y="279"/>
                  </a:lnTo>
                  <a:lnTo>
                    <a:pt x="163" y="277"/>
                  </a:lnTo>
                  <a:lnTo>
                    <a:pt x="161" y="277"/>
                  </a:lnTo>
                  <a:lnTo>
                    <a:pt x="159" y="274"/>
                  </a:lnTo>
                  <a:lnTo>
                    <a:pt x="154" y="274"/>
                  </a:lnTo>
                  <a:lnTo>
                    <a:pt x="151" y="274"/>
                  </a:lnTo>
                  <a:lnTo>
                    <a:pt x="151" y="277"/>
                  </a:lnTo>
                  <a:lnTo>
                    <a:pt x="149" y="277"/>
                  </a:lnTo>
                  <a:lnTo>
                    <a:pt x="144" y="281"/>
                  </a:lnTo>
                  <a:lnTo>
                    <a:pt x="142" y="281"/>
                  </a:lnTo>
                  <a:lnTo>
                    <a:pt x="142" y="284"/>
                  </a:lnTo>
                  <a:lnTo>
                    <a:pt x="104" y="281"/>
                  </a:lnTo>
                  <a:lnTo>
                    <a:pt x="107" y="246"/>
                  </a:lnTo>
                  <a:lnTo>
                    <a:pt x="107" y="241"/>
                  </a:lnTo>
                  <a:lnTo>
                    <a:pt x="109" y="229"/>
                  </a:lnTo>
                  <a:lnTo>
                    <a:pt x="109" y="227"/>
                  </a:lnTo>
                  <a:lnTo>
                    <a:pt x="52" y="222"/>
                  </a:lnTo>
                  <a:lnTo>
                    <a:pt x="52" y="213"/>
                  </a:lnTo>
                  <a:lnTo>
                    <a:pt x="55" y="185"/>
                  </a:lnTo>
                  <a:lnTo>
                    <a:pt x="45" y="185"/>
                  </a:lnTo>
                  <a:lnTo>
                    <a:pt x="48" y="166"/>
                  </a:lnTo>
                  <a:lnTo>
                    <a:pt x="0" y="161"/>
                  </a:lnTo>
                  <a:lnTo>
                    <a:pt x="3" y="130"/>
                  </a:lnTo>
                  <a:lnTo>
                    <a:pt x="3" y="125"/>
                  </a:lnTo>
                  <a:lnTo>
                    <a:pt x="3" y="121"/>
                  </a:lnTo>
                  <a:lnTo>
                    <a:pt x="3" y="116"/>
                  </a:lnTo>
                  <a:lnTo>
                    <a:pt x="50" y="118"/>
                  </a:lnTo>
                  <a:lnTo>
                    <a:pt x="59" y="121"/>
                  </a:lnTo>
                  <a:lnTo>
                    <a:pt x="62" y="114"/>
                  </a:lnTo>
                  <a:lnTo>
                    <a:pt x="62" y="109"/>
                  </a:lnTo>
                  <a:lnTo>
                    <a:pt x="64" y="88"/>
                  </a:lnTo>
                  <a:lnTo>
                    <a:pt x="64" y="85"/>
                  </a:lnTo>
                  <a:lnTo>
                    <a:pt x="66" y="38"/>
                  </a:lnTo>
                  <a:lnTo>
                    <a:pt x="69" y="19"/>
                  </a:lnTo>
                  <a:lnTo>
                    <a:pt x="69" y="10"/>
                  </a:lnTo>
                  <a:lnTo>
                    <a:pt x="69"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93" name="Freeform 2573"/>
            <p:cNvSpPr>
              <a:spLocks/>
            </p:cNvSpPr>
            <p:nvPr/>
          </p:nvSpPr>
          <p:spPr bwMode="auto">
            <a:xfrm>
              <a:off x="2147" y="2734"/>
              <a:ext cx="297" cy="279"/>
            </a:xfrm>
            <a:custGeom>
              <a:avLst/>
              <a:gdLst>
                <a:gd name="T0" fmla="*/ 16 w 297"/>
                <a:gd name="T1" fmla="*/ 3 h 279"/>
                <a:gd name="T2" fmla="*/ 23 w 297"/>
                <a:gd name="T3" fmla="*/ 15 h 279"/>
                <a:gd name="T4" fmla="*/ 28 w 297"/>
                <a:gd name="T5" fmla="*/ 19 h 279"/>
                <a:gd name="T6" fmla="*/ 28 w 297"/>
                <a:gd name="T7" fmla="*/ 31 h 279"/>
                <a:gd name="T8" fmla="*/ 28 w 297"/>
                <a:gd name="T9" fmla="*/ 34 h 279"/>
                <a:gd name="T10" fmla="*/ 108 w 297"/>
                <a:gd name="T11" fmla="*/ 36 h 279"/>
                <a:gd name="T12" fmla="*/ 222 w 297"/>
                <a:gd name="T13" fmla="*/ 41 h 279"/>
                <a:gd name="T14" fmla="*/ 248 w 297"/>
                <a:gd name="T15" fmla="*/ 43 h 279"/>
                <a:gd name="T16" fmla="*/ 248 w 297"/>
                <a:gd name="T17" fmla="*/ 57 h 279"/>
                <a:gd name="T18" fmla="*/ 252 w 297"/>
                <a:gd name="T19" fmla="*/ 100 h 279"/>
                <a:gd name="T20" fmla="*/ 283 w 297"/>
                <a:gd name="T21" fmla="*/ 102 h 279"/>
                <a:gd name="T22" fmla="*/ 297 w 297"/>
                <a:gd name="T23" fmla="*/ 104 h 279"/>
                <a:gd name="T24" fmla="*/ 293 w 297"/>
                <a:gd name="T25" fmla="*/ 159 h 279"/>
                <a:gd name="T26" fmla="*/ 290 w 297"/>
                <a:gd name="T27" fmla="*/ 166 h 279"/>
                <a:gd name="T28" fmla="*/ 271 w 297"/>
                <a:gd name="T29" fmla="*/ 204 h 279"/>
                <a:gd name="T30" fmla="*/ 243 w 297"/>
                <a:gd name="T31" fmla="*/ 211 h 279"/>
                <a:gd name="T32" fmla="*/ 255 w 297"/>
                <a:gd name="T33" fmla="*/ 263 h 279"/>
                <a:gd name="T34" fmla="*/ 215 w 297"/>
                <a:gd name="T35" fmla="*/ 277 h 279"/>
                <a:gd name="T36" fmla="*/ 208 w 297"/>
                <a:gd name="T37" fmla="*/ 270 h 279"/>
                <a:gd name="T38" fmla="*/ 203 w 297"/>
                <a:gd name="T39" fmla="*/ 263 h 279"/>
                <a:gd name="T40" fmla="*/ 198 w 297"/>
                <a:gd name="T41" fmla="*/ 251 h 279"/>
                <a:gd name="T42" fmla="*/ 198 w 297"/>
                <a:gd name="T43" fmla="*/ 234 h 279"/>
                <a:gd name="T44" fmla="*/ 198 w 297"/>
                <a:gd name="T45" fmla="*/ 225 h 279"/>
                <a:gd name="T46" fmla="*/ 196 w 297"/>
                <a:gd name="T47" fmla="*/ 218 h 279"/>
                <a:gd name="T48" fmla="*/ 189 w 297"/>
                <a:gd name="T49" fmla="*/ 206 h 279"/>
                <a:gd name="T50" fmla="*/ 189 w 297"/>
                <a:gd name="T51" fmla="*/ 192 h 279"/>
                <a:gd name="T52" fmla="*/ 191 w 297"/>
                <a:gd name="T53" fmla="*/ 175 h 279"/>
                <a:gd name="T54" fmla="*/ 189 w 297"/>
                <a:gd name="T55" fmla="*/ 168 h 279"/>
                <a:gd name="T56" fmla="*/ 186 w 297"/>
                <a:gd name="T57" fmla="*/ 166 h 279"/>
                <a:gd name="T58" fmla="*/ 184 w 297"/>
                <a:gd name="T59" fmla="*/ 163 h 279"/>
                <a:gd name="T60" fmla="*/ 165 w 297"/>
                <a:gd name="T61" fmla="*/ 168 h 279"/>
                <a:gd name="T62" fmla="*/ 158 w 297"/>
                <a:gd name="T63" fmla="*/ 171 h 279"/>
                <a:gd name="T64" fmla="*/ 148 w 297"/>
                <a:gd name="T65" fmla="*/ 178 h 279"/>
                <a:gd name="T66" fmla="*/ 146 w 297"/>
                <a:gd name="T67" fmla="*/ 180 h 279"/>
                <a:gd name="T68" fmla="*/ 125 w 297"/>
                <a:gd name="T69" fmla="*/ 178 h 279"/>
                <a:gd name="T70" fmla="*/ 115 w 297"/>
                <a:gd name="T71" fmla="*/ 182 h 279"/>
                <a:gd name="T72" fmla="*/ 106 w 297"/>
                <a:gd name="T73" fmla="*/ 196 h 279"/>
                <a:gd name="T74" fmla="*/ 101 w 297"/>
                <a:gd name="T75" fmla="*/ 201 h 279"/>
                <a:gd name="T76" fmla="*/ 78 w 297"/>
                <a:gd name="T77" fmla="*/ 215 h 279"/>
                <a:gd name="T78" fmla="*/ 73 w 297"/>
                <a:gd name="T79" fmla="*/ 225 h 279"/>
                <a:gd name="T80" fmla="*/ 66 w 297"/>
                <a:gd name="T81" fmla="*/ 237 h 279"/>
                <a:gd name="T82" fmla="*/ 59 w 297"/>
                <a:gd name="T83" fmla="*/ 246 h 279"/>
                <a:gd name="T84" fmla="*/ 56 w 297"/>
                <a:gd name="T85" fmla="*/ 246 h 279"/>
                <a:gd name="T86" fmla="*/ 35 w 297"/>
                <a:gd name="T87" fmla="*/ 251 h 279"/>
                <a:gd name="T88" fmla="*/ 33 w 297"/>
                <a:gd name="T89" fmla="*/ 248 h 279"/>
                <a:gd name="T90" fmla="*/ 19 w 297"/>
                <a:gd name="T91" fmla="*/ 244 h 279"/>
                <a:gd name="T92" fmla="*/ 16 w 297"/>
                <a:gd name="T93" fmla="*/ 241 h 279"/>
                <a:gd name="T94" fmla="*/ 7 w 297"/>
                <a:gd name="T95" fmla="*/ 246 h 279"/>
                <a:gd name="T96" fmla="*/ 2 w 297"/>
                <a:gd name="T97" fmla="*/ 248 h 279"/>
                <a:gd name="T98" fmla="*/ 0 w 297"/>
                <a:gd name="T99" fmla="*/ 0 h 27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97"/>
                <a:gd name="T151" fmla="*/ 0 h 279"/>
                <a:gd name="T152" fmla="*/ 297 w 297"/>
                <a:gd name="T153" fmla="*/ 279 h 27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97" h="279">
                  <a:moveTo>
                    <a:pt x="0" y="0"/>
                  </a:moveTo>
                  <a:lnTo>
                    <a:pt x="11" y="0"/>
                  </a:lnTo>
                  <a:lnTo>
                    <a:pt x="16" y="3"/>
                  </a:lnTo>
                  <a:lnTo>
                    <a:pt x="19" y="10"/>
                  </a:lnTo>
                  <a:lnTo>
                    <a:pt x="23" y="15"/>
                  </a:lnTo>
                  <a:lnTo>
                    <a:pt x="28" y="15"/>
                  </a:lnTo>
                  <a:lnTo>
                    <a:pt x="28" y="19"/>
                  </a:lnTo>
                  <a:lnTo>
                    <a:pt x="28" y="24"/>
                  </a:lnTo>
                  <a:lnTo>
                    <a:pt x="28" y="31"/>
                  </a:lnTo>
                  <a:lnTo>
                    <a:pt x="28" y="34"/>
                  </a:lnTo>
                  <a:lnTo>
                    <a:pt x="52" y="36"/>
                  </a:lnTo>
                  <a:lnTo>
                    <a:pt x="108" y="36"/>
                  </a:lnTo>
                  <a:lnTo>
                    <a:pt x="125" y="36"/>
                  </a:lnTo>
                  <a:lnTo>
                    <a:pt x="222" y="41"/>
                  </a:lnTo>
                  <a:lnTo>
                    <a:pt x="231" y="43"/>
                  </a:lnTo>
                  <a:lnTo>
                    <a:pt x="248" y="43"/>
                  </a:lnTo>
                  <a:lnTo>
                    <a:pt x="248" y="45"/>
                  </a:lnTo>
                  <a:lnTo>
                    <a:pt x="248" y="57"/>
                  </a:lnTo>
                  <a:lnTo>
                    <a:pt x="245" y="100"/>
                  </a:lnTo>
                  <a:lnTo>
                    <a:pt x="252" y="100"/>
                  </a:lnTo>
                  <a:lnTo>
                    <a:pt x="281" y="102"/>
                  </a:lnTo>
                  <a:lnTo>
                    <a:pt x="283" y="102"/>
                  </a:lnTo>
                  <a:lnTo>
                    <a:pt x="288" y="102"/>
                  </a:lnTo>
                  <a:lnTo>
                    <a:pt x="297" y="104"/>
                  </a:lnTo>
                  <a:lnTo>
                    <a:pt x="295" y="145"/>
                  </a:lnTo>
                  <a:lnTo>
                    <a:pt x="293" y="159"/>
                  </a:lnTo>
                  <a:lnTo>
                    <a:pt x="290" y="166"/>
                  </a:lnTo>
                  <a:lnTo>
                    <a:pt x="276" y="166"/>
                  </a:lnTo>
                  <a:lnTo>
                    <a:pt x="271" y="204"/>
                  </a:lnTo>
                  <a:lnTo>
                    <a:pt x="269" y="211"/>
                  </a:lnTo>
                  <a:lnTo>
                    <a:pt x="243" y="211"/>
                  </a:lnTo>
                  <a:lnTo>
                    <a:pt x="241" y="232"/>
                  </a:lnTo>
                  <a:lnTo>
                    <a:pt x="255" y="263"/>
                  </a:lnTo>
                  <a:lnTo>
                    <a:pt x="217" y="279"/>
                  </a:lnTo>
                  <a:lnTo>
                    <a:pt x="215" y="277"/>
                  </a:lnTo>
                  <a:lnTo>
                    <a:pt x="210" y="272"/>
                  </a:lnTo>
                  <a:lnTo>
                    <a:pt x="208" y="270"/>
                  </a:lnTo>
                  <a:lnTo>
                    <a:pt x="203" y="263"/>
                  </a:lnTo>
                  <a:lnTo>
                    <a:pt x="198" y="251"/>
                  </a:lnTo>
                  <a:lnTo>
                    <a:pt x="198" y="246"/>
                  </a:lnTo>
                  <a:lnTo>
                    <a:pt x="198" y="234"/>
                  </a:lnTo>
                  <a:lnTo>
                    <a:pt x="198" y="230"/>
                  </a:lnTo>
                  <a:lnTo>
                    <a:pt x="198" y="225"/>
                  </a:lnTo>
                  <a:lnTo>
                    <a:pt x="196" y="222"/>
                  </a:lnTo>
                  <a:lnTo>
                    <a:pt x="196" y="218"/>
                  </a:lnTo>
                  <a:lnTo>
                    <a:pt x="189" y="206"/>
                  </a:lnTo>
                  <a:lnTo>
                    <a:pt x="189" y="201"/>
                  </a:lnTo>
                  <a:lnTo>
                    <a:pt x="189" y="192"/>
                  </a:lnTo>
                  <a:lnTo>
                    <a:pt x="191" y="178"/>
                  </a:lnTo>
                  <a:lnTo>
                    <a:pt x="191" y="175"/>
                  </a:lnTo>
                  <a:lnTo>
                    <a:pt x="191" y="171"/>
                  </a:lnTo>
                  <a:lnTo>
                    <a:pt x="189" y="168"/>
                  </a:lnTo>
                  <a:lnTo>
                    <a:pt x="189" y="166"/>
                  </a:lnTo>
                  <a:lnTo>
                    <a:pt x="186" y="166"/>
                  </a:lnTo>
                  <a:lnTo>
                    <a:pt x="186" y="163"/>
                  </a:lnTo>
                  <a:lnTo>
                    <a:pt x="184" y="163"/>
                  </a:lnTo>
                  <a:lnTo>
                    <a:pt x="182" y="163"/>
                  </a:lnTo>
                  <a:lnTo>
                    <a:pt x="165" y="168"/>
                  </a:lnTo>
                  <a:lnTo>
                    <a:pt x="158" y="171"/>
                  </a:lnTo>
                  <a:lnTo>
                    <a:pt x="156" y="173"/>
                  </a:lnTo>
                  <a:lnTo>
                    <a:pt x="148" y="178"/>
                  </a:lnTo>
                  <a:lnTo>
                    <a:pt x="146" y="180"/>
                  </a:lnTo>
                  <a:lnTo>
                    <a:pt x="141" y="182"/>
                  </a:lnTo>
                  <a:lnTo>
                    <a:pt x="125" y="178"/>
                  </a:lnTo>
                  <a:lnTo>
                    <a:pt x="122" y="178"/>
                  </a:lnTo>
                  <a:lnTo>
                    <a:pt x="115" y="182"/>
                  </a:lnTo>
                  <a:lnTo>
                    <a:pt x="113" y="185"/>
                  </a:lnTo>
                  <a:lnTo>
                    <a:pt x="106" y="196"/>
                  </a:lnTo>
                  <a:lnTo>
                    <a:pt x="101" y="201"/>
                  </a:lnTo>
                  <a:lnTo>
                    <a:pt x="82" y="211"/>
                  </a:lnTo>
                  <a:lnTo>
                    <a:pt x="78" y="215"/>
                  </a:lnTo>
                  <a:lnTo>
                    <a:pt x="73" y="225"/>
                  </a:lnTo>
                  <a:lnTo>
                    <a:pt x="68" y="237"/>
                  </a:lnTo>
                  <a:lnTo>
                    <a:pt x="66" y="237"/>
                  </a:lnTo>
                  <a:lnTo>
                    <a:pt x="63" y="241"/>
                  </a:lnTo>
                  <a:lnTo>
                    <a:pt x="59" y="246"/>
                  </a:lnTo>
                  <a:lnTo>
                    <a:pt x="56" y="246"/>
                  </a:lnTo>
                  <a:lnTo>
                    <a:pt x="37" y="251"/>
                  </a:lnTo>
                  <a:lnTo>
                    <a:pt x="35" y="251"/>
                  </a:lnTo>
                  <a:lnTo>
                    <a:pt x="33" y="248"/>
                  </a:lnTo>
                  <a:lnTo>
                    <a:pt x="30" y="248"/>
                  </a:lnTo>
                  <a:lnTo>
                    <a:pt x="19" y="244"/>
                  </a:lnTo>
                  <a:lnTo>
                    <a:pt x="16" y="241"/>
                  </a:lnTo>
                  <a:lnTo>
                    <a:pt x="11" y="241"/>
                  </a:lnTo>
                  <a:lnTo>
                    <a:pt x="7" y="246"/>
                  </a:lnTo>
                  <a:lnTo>
                    <a:pt x="2" y="248"/>
                  </a:lnTo>
                  <a:lnTo>
                    <a:pt x="2" y="97"/>
                  </a:lnTo>
                  <a:lnTo>
                    <a:pt x="0"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sp>
          <p:nvSpPr>
            <p:cNvPr id="94" name="Freeform 2574"/>
            <p:cNvSpPr>
              <a:spLocks/>
            </p:cNvSpPr>
            <p:nvPr/>
          </p:nvSpPr>
          <p:spPr bwMode="auto">
            <a:xfrm>
              <a:off x="2366" y="2838"/>
              <a:ext cx="253" cy="279"/>
            </a:xfrm>
            <a:custGeom>
              <a:avLst/>
              <a:gdLst>
                <a:gd name="T0" fmla="*/ 102 w 253"/>
                <a:gd name="T1" fmla="*/ 3 h 279"/>
                <a:gd name="T2" fmla="*/ 114 w 253"/>
                <a:gd name="T3" fmla="*/ 3 h 279"/>
                <a:gd name="T4" fmla="*/ 114 w 253"/>
                <a:gd name="T5" fmla="*/ 12 h 279"/>
                <a:gd name="T6" fmla="*/ 159 w 253"/>
                <a:gd name="T7" fmla="*/ 48 h 279"/>
                <a:gd name="T8" fmla="*/ 166 w 253"/>
                <a:gd name="T9" fmla="*/ 67 h 279"/>
                <a:gd name="T10" fmla="*/ 163 w 253"/>
                <a:gd name="T11" fmla="*/ 104 h 279"/>
                <a:gd name="T12" fmla="*/ 220 w 253"/>
                <a:gd name="T13" fmla="*/ 111 h 279"/>
                <a:gd name="T14" fmla="*/ 218 w 253"/>
                <a:gd name="T15" fmla="*/ 128 h 279"/>
                <a:gd name="T16" fmla="*/ 253 w 253"/>
                <a:gd name="T17" fmla="*/ 166 h 279"/>
                <a:gd name="T18" fmla="*/ 251 w 253"/>
                <a:gd name="T19" fmla="*/ 168 h 279"/>
                <a:gd name="T20" fmla="*/ 248 w 253"/>
                <a:gd name="T21" fmla="*/ 173 h 279"/>
                <a:gd name="T22" fmla="*/ 248 w 253"/>
                <a:gd name="T23" fmla="*/ 178 h 279"/>
                <a:gd name="T24" fmla="*/ 248 w 253"/>
                <a:gd name="T25" fmla="*/ 185 h 279"/>
                <a:gd name="T26" fmla="*/ 248 w 253"/>
                <a:gd name="T27" fmla="*/ 192 h 279"/>
                <a:gd name="T28" fmla="*/ 246 w 253"/>
                <a:gd name="T29" fmla="*/ 196 h 279"/>
                <a:gd name="T30" fmla="*/ 244 w 253"/>
                <a:gd name="T31" fmla="*/ 206 h 279"/>
                <a:gd name="T32" fmla="*/ 244 w 253"/>
                <a:gd name="T33" fmla="*/ 213 h 279"/>
                <a:gd name="T34" fmla="*/ 244 w 253"/>
                <a:gd name="T35" fmla="*/ 220 h 279"/>
                <a:gd name="T36" fmla="*/ 241 w 253"/>
                <a:gd name="T37" fmla="*/ 227 h 279"/>
                <a:gd name="T38" fmla="*/ 239 w 253"/>
                <a:gd name="T39" fmla="*/ 232 h 279"/>
                <a:gd name="T40" fmla="*/ 239 w 253"/>
                <a:gd name="T41" fmla="*/ 237 h 279"/>
                <a:gd name="T42" fmla="*/ 237 w 253"/>
                <a:gd name="T43" fmla="*/ 241 h 279"/>
                <a:gd name="T44" fmla="*/ 237 w 253"/>
                <a:gd name="T45" fmla="*/ 246 h 279"/>
                <a:gd name="T46" fmla="*/ 234 w 253"/>
                <a:gd name="T47" fmla="*/ 251 h 279"/>
                <a:gd name="T48" fmla="*/ 229 w 253"/>
                <a:gd name="T49" fmla="*/ 253 h 279"/>
                <a:gd name="T50" fmla="*/ 227 w 253"/>
                <a:gd name="T51" fmla="*/ 255 h 279"/>
                <a:gd name="T52" fmla="*/ 213 w 253"/>
                <a:gd name="T53" fmla="*/ 258 h 279"/>
                <a:gd name="T54" fmla="*/ 211 w 253"/>
                <a:gd name="T55" fmla="*/ 258 h 279"/>
                <a:gd name="T56" fmla="*/ 206 w 253"/>
                <a:gd name="T57" fmla="*/ 258 h 279"/>
                <a:gd name="T58" fmla="*/ 201 w 253"/>
                <a:gd name="T59" fmla="*/ 258 h 279"/>
                <a:gd name="T60" fmla="*/ 199 w 253"/>
                <a:gd name="T61" fmla="*/ 258 h 279"/>
                <a:gd name="T62" fmla="*/ 196 w 253"/>
                <a:gd name="T63" fmla="*/ 258 h 279"/>
                <a:gd name="T64" fmla="*/ 192 w 253"/>
                <a:gd name="T65" fmla="*/ 258 h 279"/>
                <a:gd name="T66" fmla="*/ 192 w 253"/>
                <a:gd name="T67" fmla="*/ 258 h 279"/>
                <a:gd name="T68" fmla="*/ 185 w 253"/>
                <a:gd name="T69" fmla="*/ 260 h 279"/>
                <a:gd name="T70" fmla="*/ 173 w 253"/>
                <a:gd name="T71" fmla="*/ 265 h 279"/>
                <a:gd name="T72" fmla="*/ 163 w 253"/>
                <a:gd name="T73" fmla="*/ 267 h 279"/>
                <a:gd name="T74" fmla="*/ 154 w 253"/>
                <a:gd name="T75" fmla="*/ 270 h 279"/>
                <a:gd name="T76" fmla="*/ 142 w 253"/>
                <a:gd name="T77" fmla="*/ 277 h 279"/>
                <a:gd name="T78" fmla="*/ 130 w 253"/>
                <a:gd name="T79" fmla="*/ 279 h 279"/>
                <a:gd name="T80" fmla="*/ 121 w 253"/>
                <a:gd name="T81" fmla="*/ 279 h 279"/>
                <a:gd name="T82" fmla="*/ 118 w 253"/>
                <a:gd name="T83" fmla="*/ 279 h 279"/>
                <a:gd name="T84" fmla="*/ 111 w 253"/>
                <a:gd name="T85" fmla="*/ 277 h 279"/>
                <a:gd name="T86" fmla="*/ 109 w 253"/>
                <a:gd name="T87" fmla="*/ 272 h 279"/>
                <a:gd name="T88" fmla="*/ 104 w 253"/>
                <a:gd name="T89" fmla="*/ 270 h 279"/>
                <a:gd name="T90" fmla="*/ 102 w 253"/>
                <a:gd name="T91" fmla="*/ 260 h 279"/>
                <a:gd name="T92" fmla="*/ 97 w 253"/>
                <a:gd name="T93" fmla="*/ 237 h 279"/>
                <a:gd name="T94" fmla="*/ 90 w 253"/>
                <a:gd name="T95" fmla="*/ 232 h 279"/>
                <a:gd name="T96" fmla="*/ 81 w 253"/>
                <a:gd name="T97" fmla="*/ 227 h 279"/>
                <a:gd name="T98" fmla="*/ 74 w 253"/>
                <a:gd name="T99" fmla="*/ 220 h 279"/>
                <a:gd name="T100" fmla="*/ 66 w 253"/>
                <a:gd name="T101" fmla="*/ 211 h 279"/>
                <a:gd name="T102" fmla="*/ 57 w 253"/>
                <a:gd name="T103" fmla="*/ 194 h 279"/>
                <a:gd name="T104" fmla="*/ 52 w 253"/>
                <a:gd name="T105" fmla="*/ 189 h 279"/>
                <a:gd name="T106" fmla="*/ 45 w 253"/>
                <a:gd name="T107" fmla="*/ 185 h 279"/>
                <a:gd name="T108" fmla="*/ 36 w 253"/>
                <a:gd name="T109" fmla="*/ 180 h 279"/>
                <a:gd name="T110" fmla="*/ 12 w 253"/>
                <a:gd name="T111" fmla="*/ 180 h 279"/>
                <a:gd name="T112" fmla="*/ 0 w 253"/>
                <a:gd name="T113" fmla="*/ 173 h 279"/>
                <a:gd name="T114" fmla="*/ 22 w 253"/>
                <a:gd name="T115" fmla="*/ 128 h 279"/>
                <a:gd name="T116" fmla="*/ 50 w 253"/>
                <a:gd name="T117" fmla="*/ 107 h 279"/>
                <a:gd name="T118" fmla="*/ 57 w 253"/>
                <a:gd name="T119" fmla="*/ 62 h 279"/>
                <a:gd name="T120" fmla="*/ 74 w 253"/>
                <a:gd name="T121" fmla="*/ 55 h 279"/>
                <a:gd name="T122" fmla="*/ 76 w 253"/>
                <a:gd name="T123" fmla="*/ 41 h 279"/>
                <a:gd name="T124" fmla="*/ 78 w 253"/>
                <a:gd name="T125" fmla="*/ 0 h 27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53"/>
                <a:gd name="T190" fmla="*/ 0 h 279"/>
                <a:gd name="T191" fmla="*/ 253 w 253"/>
                <a:gd name="T192" fmla="*/ 279 h 27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53" h="279">
                  <a:moveTo>
                    <a:pt x="78" y="0"/>
                  </a:moveTo>
                  <a:lnTo>
                    <a:pt x="85" y="0"/>
                  </a:lnTo>
                  <a:lnTo>
                    <a:pt x="102" y="3"/>
                  </a:lnTo>
                  <a:lnTo>
                    <a:pt x="104" y="3"/>
                  </a:lnTo>
                  <a:lnTo>
                    <a:pt x="114" y="3"/>
                  </a:lnTo>
                  <a:lnTo>
                    <a:pt x="114" y="7"/>
                  </a:lnTo>
                  <a:lnTo>
                    <a:pt x="114" y="12"/>
                  </a:lnTo>
                  <a:lnTo>
                    <a:pt x="111" y="43"/>
                  </a:lnTo>
                  <a:lnTo>
                    <a:pt x="159" y="48"/>
                  </a:lnTo>
                  <a:lnTo>
                    <a:pt x="156" y="67"/>
                  </a:lnTo>
                  <a:lnTo>
                    <a:pt x="166" y="67"/>
                  </a:lnTo>
                  <a:lnTo>
                    <a:pt x="163" y="95"/>
                  </a:lnTo>
                  <a:lnTo>
                    <a:pt x="163" y="104"/>
                  </a:lnTo>
                  <a:lnTo>
                    <a:pt x="220" y="109"/>
                  </a:lnTo>
                  <a:lnTo>
                    <a:pt x="220" y="111"/>
                  </a:lnTo>
                  <a:lnTo>
                    <a:pt x="218" y="123"/>
                  </a:lnTo>
                  <a:lnTo>
                    <a:pt x="218" y="128"/>
                  </a:lnTo>
                  <a:lnTo>
                    <a:pt x="215" y="163"/>
                  </a:lnTo>
                  <a:lnTo>
                    <a:pt x="253" y="166"/>
                  </a:lnTo>
                  <a:lnTo>
                    <a:pt x="251" y="168"/>
                  </a:lnTo>
                  <a:lnTo>
                    <a:pt x="251" y="170"/>
                  </a:lnTo>
                  <a:lnTo>
                    <a:pt x="248" y="173"/>
                  </a:lnTo>
                  <a:lnTo>
                    <a:pt x="248" y="175"/>
                  </a:lnTo>
                  <a:lnTo>
                    <a:pt x="248" y="178"/>
                  </a:lnTo>
                  <a:lnTo>
                    <a:pt x="248" y="182"/>
                  </a:lnTo>
                  <a:lnTo>
                    <a:pt x="248" y="185"/>
                  </a:lnTo>
                  <a:lnTo>
                    <a:pt x="248" y="187"/>
                  </a:lnTo>
                  <a:lnTo>
                    <a:pt x="248" y="192"/>
                  </a:lnTo>
                  <a:lnTo>
                    <a:pt x="246" y="196"/>
                  </a:lnTo>
                  <a:lnTo>
                    <a:pt x="246" y="201"/>
                  </a:lnTo>
                  <a:lnTo>
                    <a:pt x="244" y="206"/>
                  </a:lnTo>
                  <a:lnTo>
                    <a:pt x="244" y="208"/>
                  </a:lnTo>
                  <a:lnTo>
                    <a:pt x="244" y="213"/>
                  </a:lnTo>
                  <a:lnTo>
                    <a:pt x="244" y="215"/>
                  </a:lnTo>
                  <a:lnTo>
                    <a:pt x="244" y="220"/>
                  </a:lnTo>
                  <a:lnTo>
                    <a:pt x="241" y="225"/>
                  </a:lnTo>
                  <a:lnTo>
                    <a:pt x="241" y="227"/>
                  </a:lnTo>
                  <a:lnTo>
                    <a:pt x="241" y="229"/>
                  </a:lnTo>
                  <a:lnTo>
                    <a:pt x="239" y="232"/>
                  </a:lnTo>
                  <a:lnTo>
                    <a:pt x="239" y="234"/>
                  </a:lnTo>
                  <a:lnTo>
                    <a:pt x="239" y="237"/>
                  </a:lnTo>
                  <a:lnTo>
                    <a:pt x="239" y="241"/>
                  </a:lnTo>
                  <a:lnTo>
                    <a:pt x="237" y="241"/>
                  </a:lnTo>
                  <a:lnTo>
                    <a:pt x="237" y="244"/>
                  </a:lnTo>
                  <a:lnTo>
                    <a:pt x="237" y="246"/>
                  </a:lnTo>
                  <a:lnTo>
                    <a:pt x="234" y="248"/>
                  </a:lnTo>
                  <a:lnTo>
                    <a:pt x="234" y="251"/>
                  </a:lnTo>
                  <a:lnTo>
                    <a:pt x="232" y="253"/>
                  </a:lnTo>
                  <a:lnTo>
                    <a:pt x="229" y="253"/>
                  </a:lnTo>
                  <a:lnTo>
                    <a:pt x="227" y="253"/>
                  </a:lnTo>
                  <a:lnTo>
                    <a:pt x="227" y="255"/>
                  </a:lnTo>
                  <a:lnTo>
                    <a:pt x="222" y="255"/>
                  </a:lnTo>
                  <a:lnTo>
                    <a:pt x="213" y="258"/>
                  </a:lnTo>
                  <a:lnTo>
                    <a:pt x="211" y="258"/>
                  </a:lnTo>
                  <a:lnTo>
                    <a:pt x="208" y="258"/>
                  </a:lnTo>
                  <a:lnTo>
                    <a:pt x="206" y="258"/>
                  </a:lnTo>
                  <a:lnTo>
                    <a:pt x="203" y="258"/>
                  </a:lnTo>
                  <a:lnTo>
                    <a:pt x="201" y="258"/>
                  </a:lnTo>
                  <a:lnTo>
                    <a:pt x="199" y="258"/>
                  </a:lnTo>
                  <a:lnTo>
                    <a:pt x="196" y="258"/>
                  </a:lnTo>
                  <a:lnTo>
                    <a:pt x="194" y="258"/>
                  </a:lnTo>
                  <a:lnTo>
                    <a:pt x="192" y="258"/>
                  </a:lnTo>
                  <a:lnTo>
                    <a:pt x="187" y="260"/>
                  </a:lnTo>
                  <a:lnTo>
                    <a:pt x="185" y="260"/>
                  </a:lnTo>
                  <a:lnTo>
                    <a:pt x="182" y="263"/>
                  </a:lnTo>
                  <a:lnTo>
                    <a:pt x="173" y="265"/>
                  </a:lnTo>
                  <a:lnTo>
                    <a:pt x="166" y="267"/>
                  </a:lnTo>
                  <a:lnTo>
                    <a:pt x="163" y="267"/>
                  </a:lnTo>
                  <a:lnTo>
                    <a:pt x="161" y="267"/>
                  </a:lnTo>
                  <a:lnTo>
                    <a:pt x="154" y="270"/>
                  </a:lnTo>
                  <a:lnTo>
                    <a:pt x="147" y="274"/>
                  </a:lnTo>
                  <a:lnTo>
                    <a:pt x="142" y="277"/>
                  </a:lnTo>
                  <a:lnTo>
                    <a:pt x="135" y="279"/>
                  </a:lnTo>
                  <a:lnTo>
                    <a:pt x="130" y="279"/>
                  </a:lnTo>
                  <a:lnTo>
                    <a:pt x="125" y="279"/>
                  </a:lnTo>
                  <a:lnTo>
                    <a:pt x="121" y="279"/>
                  </a:lnTo>
                  <a:lnTo>
                    <a:pt x="118" y="279"/>
                  </a:lnTo>
                  <a:lnTo>
                    <a:pt x="114" y="277"/>
                  </a:lnTo>
                  <a:lnTo>
                    <a:pt x="111" y="277"/>
                  </a:lnTo>
                  <a:lnTo>
                    <a:pt x="111" y="274"/>
                  </a:lnTo>
                  <a:lnTo>
                    <a:pt x="109" y="272"/>
                  </a:lnTo>
                  <a:lnTo>
                    <a:pt x="107" y="272"/>
                  </a:lnTo>
                  <a:lnTo>
                    <a:pt x="104" y="270"/>
                  </a:lnTo>
                  <a:lnTo>
                    <a:pt x="104" y="267"/>
                  </a:lnTo>
                  <a:lnTo>
                    <a:pt x="102" y="260"/>
                  </a:lnTo>
                  <a:lnTo>
                    <a:pt x="100" y="244"/>
                  </a:lnTo>
                  <a:lnTo>
                    <a:pt x="97" y="237"/>
                  </a:lnTo>
                  <a:lnTo>
                    <a:pt x="95" y="234"/>
                  </a:lnTo>
                  <a:lnTo>
                    <a:pt x="90" y="232"/>
                  </a:lnTo>
                  <a:lnTo>
                    <a:pt x="85" y="229"/>
                  </a:lnTo>
                  <a:lnTo>
                    <a:pt x="81" y="227"/>
                  </a:lnTo>
                  <a:lnTo>
                    <a:pt x="78" y="225"/>
                  </a:lnTo>
                  <a:lnTo>
                    <a:pt x="74" y="220"/>
                  </a:lnTo>
                  <a:lnTo>
                    <a:pt x="71" y="215"/>
                  </a:lnTo>
                  <a:lnTo>
                    <a:pt x="66" y="211"/>
                  </a:lnTo>
                  <a:lnTo>
                    <a:pt x="62" y="199"/>
                  </a:lnTo>
                  <a:lnTo>
                    <a:pt x="57" y="194"/>
                  </a:lnTo>
                  <a:lnTo>
                    <a:pt x="57" y="192"/>
                  </a:lnTo>
                  <a:lnTo>
                    <a:pt x="52" y="189"/>
                  </a:lnTo>
                  <a:lnTo>
                    <a:pt x="48" y="187"/>
                  </a:lnTo>
                  <a:lnTo>
                    <a:pt x="45" y="185"/>
                  </a:lnTo>
                  <a:lnTo>
                    <a:pt x="43" y="182"/>
                  </a:lnTo>
                  <a:lnTo>
                    <a:pt x="36" y="180"/>
                  </a:lnTo>
                  <a:lnTo>
                    <a:pt x="14" y="182"/>
                  </a:lnTo>
                  <a:lnTo>
                    <a:pt x="12" y="180"/>
                  </a:lnTo>
                  <a:lnTo>
                    <a:pt x="10" y="180"/>
                  </a:lnTo>
                  <a:lnTo>
                    <a:pt x="0" y="173"/>
                  </a:lnTo>
                  <a:lnTo>
                    <a:pt x="36" y="159"/>
                  </a:lnTo>
                  <a:lnTo>
                    <a:pt x="22" y="128"/>
                  </a:lnTo>
                  <a:lnTo>
                    <a:pt x="24" y="107"/>
                  </a:lnTo>
                  <a:lnTo>
                    <a:pt x="50" y="107"/>
                  </a:lnTo>
                  <a:lnTo>
                    <a:pt x="52" y="100"/>
                  </a:lnTo>
                  <a:lnTo>
                    <a:pt x="57" y="62"/>
                  </a:lnTo>
                  <a:lnTo>
                    <a:pt x="71" y="62"/>
                  </a:lnTo>
                  <a:lnTo>
                    <a:pt x="74" y="55"/>
                  </a:lnTo>
                  <a:lnTo>
                    <a:pt x="76" y="41"/>
                  </a:lnTo>
                  <a:lnTo>
                    <a:pt x="78" y="0"/>
                  </a:lnTo>
                  <a:close/>
                </a:path>
              </a:pathLst>
            </a:custGeom>
            <a:solidFill>
              <a:schemeClr val="accent4"/>
            </a:solidFill>
            <a:ln w="9525" cap="flat" cmpd="sng">
              <a:solidFill>
                <a:schemeClr val="bg1"/>
              </a:solidFill>
              <a:prstDash val="solid"/>
              <a:miter lim="800000"/>
              <a:headEnd type="none" w="med" len="med"/>
              <a:tailEnd type="none" w="med" len="med"/>
            </a:ln>
          </p:spPr>
          <p:txBody>
            <a:bodyPr/>
            <a:lstStyle/>
            <a:p>
              <a:endParaRPr lang="de-DE"/>
            </a:p>
          </p:txBody>
        </p:sp>
      </p:grpSp>
      <p:sp>
        <p:nvSpPr>
          <p:cNvPr id="184" name="TextBox 183"/>
          <p:cNvSpPr txBox="1"/>
          <p:nvPr/>
        </p:nvSpPr>
        <p:spPr>
          <a:xfrm>
            <a:off x="304800" y="6096000"/>
            <a:ext cx="8839200" cy="153888"/>
          </a:xfrm>
          <a:prstGeom prst="rect">
            <a:avLst/>
          </a:prstGeom>
          <a:noFill/>
        </p:spPr>
        <p:txBody>
          <a:bodyPr wrap="square" lIns="0" tIns="0" rIns="0" bIns="0" rtlCol="0">
            <a:spAutoFit/>
          </a:bodyPr>
          <a:lstStyle/>
          <a:p>
            <a:r>
              <a:rPr lang="en-US" sz="1000" i="1" dirty="0">
                <a:cs typeface="Times New Roman" pitchFamily="18" charset="0"/>
              </a:rPr>
              <a:t>About how many of the early education programs in your area would you say are </a:t>
            </a:r>
            <a:r>
              <a:rPr lang="en-US" sz="1000" i="1" dirty="0" smtClean="0">
                <a:cs typeface="Times New Roman" pitchFamily="18" charset="0"/>
              </a:rPr>
              <a:t>high‐quality AND </a:t>
            </a:r>
            <a:r>
              <a:rPr lang="en-US" sz="1000" i="1" dirty="0">
                <a:cs typeface="Times New Roman" pitchFamily="18" charset="0"/>
              </a:rPr>
              <a:t>affordable for lower‐ and middle‐income families?</a:t>
            </a:r>
          </a:p>
        </p:txBody>
      </p:sp>
      <p:cxnSp>
        <p:nvCxnSpPr>
          <p:cNvPr id="185" name="Straight Connector 184"/>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6" name="Rectangle 118"/>
          <p:cNvSpPr>
            <a:spLocks noChangeArrowheads="1"/>
          </p:cNvSpPr>
          <p:nvPr/>
        </p:nvSpPr>
        <p:spPr bwMode="auto">
          <a:xfrm>
            <a:off x="473956" y="304800"/>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a:solidFill>
                  <a:srgbClr val="660066"/>
                </a:solidFill>
                <a:ea typeface="Tahoma" pitchFamily="34" charset="0"/>
                <a:cs typeface="Arial"/>
              </a:rPr>
              <a:t>Voters throughout the state say there is a lack of affordable quality early education programs. </a:t>
            </a:r>
            <a:endParaRPr lang="en-US" sz="2200" dirty="0">
              <a:solidFill>
                <a:srgbClr val="660066"/>
              </a:solidFill>
              <a:ea typeface="Tahoma" pitchFamily="34" charset="0"/>
              <a:cs typeface="Arial"/>
            </a:endParaRPr>
          </a:p>
        </p:txBody>
      </p:sp>
      <p:graphicFrame>
        <p:nvGraphicFramePr>
          <p:cNvPr id="188" name="Table 187"/>
          <p:cNvGraphicFramePr>
            <a:graphicFrameLocks noGrp="1"/>
          </p:cNvGraphicFramePr>
          <p:nvPr>
            <p:extLst>
              <p:ext uri="{D42A27DB-BD31-4B8C-83A1-F6EECF244321}">
                <p14:modId xmlns:p14="http://schemas.microsoft.com/office/powerpoint/2010/main" val="3379424199"/>
              </p:ext>
            </p:extLst>
          </p:nvPr>
        </p:nvGraphicFramePr>
        <p:xfrm>
          <a:off x="7010400" y="1295400"/>
          <a:ext cx="1979168" cy="1376680"/>
        </p:xfrm>
        <a:graphic>
          <a:graphicData uri="http://schemas.openxmlformats.org/drawingml/2006/table">
            <a:tbl>
              <a:tblPr firstRow="1" bandRow="1">
                <a:tableStyleId>{5C22544A-7EE6-4342-B048-85BDC9FD1C3A}</a:tableStyleId>
              </a:tblPr>
              <a:tblGrid>
                <a:gridCol w="1152398"/>
                <a:gridCol w="826770"/>
              </a:tblGrid>
              <a:tr h="370840">
                <a:tc gridSpan="2">
                  <a:txBody>
                    <a:bodyPr/>
                    <a:lstStyle/>
                    <a:p>
                      <a:pPr algn="ctr"/>
                      <a:r>
                        <a:rPr lang="en-US" sz="1200" dirty="0" smtClean="0"/>
                        <a:t>Cleveland (33%)</a:t>
                      </a: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hMerge="1">
                  <a:txBody>
                    <a:bodyPr/>
                    <a:lstStyle/>
                    <a:p>
                      <a:endParaRPr lang="en-US" dirty="0"/>
                    </a:p>
                  </a:txBody>
                  <a:tcPr/>
                </a:tc>
              </a:tr>
              <a:tr h="274320">
                <a:tc>
                  <a:txBody>
                    <a:bodyPr/>
                    <a:lstStyle/>
                    <a:p>
                      <a:pPr algn="l"/>
                      <a:r>
                        <a:rPr lang="en-US" sz="1200" b="1" dirty="0" smtClean="0">
                          <a:solidFill>
                            <a:srgbClr val="002060"/>
                          </a:solidFill>
                        </a:rPr>
                        <a:t>All/Most</a:t>
                      </a:r>
                      <a:endParaRPr lang="en-US" sz="1200" b="1" dirty="0">
                        <a:solidFill>
                          <a:srgbClr val="00206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002060"/>
                          </a:solidFill>
                        </a:rPr>
                        <a:t>16%</a:t>
                      </a:r>
                      <a:endParaRPr lang="en-US" sz="1600" b="1" dirty="0">
                        <a:solidFill>
                          <a:srgbClr val="00206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chemeClr val="bg1">
                              <a:lumMod val="50000"/>
                            </a:schemeClr>
                          </a:solidFill>
                        </a:rPr>
                        <a:t>About Half</a:t>
                      </a:r>
                      <a:endParaRPr lang="en-US" sz="1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chemeClr val="bg1">
                              <a:lumMod val="50000"/>
                            </a:schemeClr>
                          </a:solidFill>
                        </a:rPr>
                        <a:t>24%</a:t>
                      </a:r>
                      <a:endParaRPr lang="en-US" sz="1600" b="1" dirty="0">
                        <a:solidFill>
                          <a:schemeClr val="bg1">
                            <a:lumMod val="50000"/>
                          </a:schemeClr>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rgbClr val="C00000"/>
                          </a:solidFill>
                        </a:rPr>
                        <a:t>Some/Few</a:t>
                      </a:r>
                      <a:endParaRPr lang="en-US" sz="1200" b="1" dirty="0">
                        <a:solidFill>
                          <a:srgbClr val="C0000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C00000"/>
                          </a:solidFill>
                        </a:rPr>
                        <a:t>41%</a:t>
                      </a:r>
                      <a:endParaRPr lang="en-US" sz="1600" b="1" dirty="0">
                        <a:solidFill>
                          <a:srgbClr val="C0000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89" name="Table 188"/>
          <p:cNvGraphicFramePr>
            <a:graphicFrameLocks noGrp="1"/>
          </p:cNvGraphicFramePr>
          <p:nvPr>
            <p:extLst>
              <p:ext uri="{D42A27DB-BD31-4B8C-83A1-F6EECF244321}">
                <p14:modId xmlns:p14="http://schemas.microsoft.com/office/powerpoint/2010/main" val="309745925"/>
              </p:ext>
            </p:extLst>
          </p:nvPr>
        </p:nvGraphicFramePr>
        <p:xfrm>
          <a:off x="4800600" y="1295400"/>
          <a:ext cx="1979168" cy="1376680"/>
        </p:xfrm>
        <a:graphic>
          <a:graphicData uri="http://schemas.openxmlformats.org/drawingml/2006/table">
            <a:tbl>
              <a:tblPr firstRow="1" bandRow="1">
                <a:tableStyleId>{5C22544A-7EE6-4342-B048-85BDC9FD1C3A}</a:tableStyleId>
              </a:tblPr>
              <a:tblGrid>
                <a:gridCol w="1152398"/>
                <a:gridCol w="826770"/>
              </a:tblGrid>
              <a:tr h="370840">
                <a:tc gridSpan="2">
                  <a:txBody>
                    <a:bodyPr/>
                    <a:lstStyle/>
                    <a:p>
                      <a:pPr algn="ctr"/>
                      <a:r>
                        <a:rPr lang="en-US" sz="1200" dirty="0" smtClean="0"/>
                        <a:t>Dayton (11%)</a:t>
                      </a: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lang="en-US" dirty="0"/>
                    </a:p>
                  </a:txBody>
                  <a:tcPr/>
                </a:tc>
              </a:tr>
              <a:tr h="274320">
                <a:tc>
                  <a:txBody>
                    <a:bodyPr/>
                    <a:lstStyle/>
                    <a:p>
                      <a:pPr algn="l"/>
                      <a:r>
                        <a:rPr lang="en-US" sz="1200" b="1" dirty="0" smtClean="0">
                          <a:solidFill>
                            <a:srgbClr val="002060"/>
                          </a:solidFill>
                        </a:rPr>
                        <a:t>All/Most</a:t>
                      </a:r>
                      <a:endParaRPr lang="en-US" sz="1200" b="1" dirty="0">
                        <a:solidFill>
                          <a:srgbClr val="00206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002060"/>
                          </a:solidFill>
                        </a:rPr>
                        <a:t>24%</a:t>
                      </a:r>
                      <a:endParaRPr lang="en-US" sz="1600" b="1" dirty="0">
                        <a:solidFill>
                          <a:srgbClr val="00206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chemeClr val="bg1">
                              <a:lumMod val="50000"/>
                            </a:schemeClr>
                          </a:solidFill>
                        </a:rPr>
                        <a:t>About Half</a:t>
                      </a:r>
                      <a:endParaRPr lang="en-US" sz="1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chemeClr val="bg1">
                              <a:lumMod val="50000"/>
                            </a:schemeClr>
                          </a:solidFill>
                        </a:rPr>
                        <a:t>11%</a:t>
                      </a:r>
                      <a:endParaRPr lang="en-US" sz="1600" b="1" dirty="0">
                        <a:solidFill>
                          <a:schemeClr val="bg1">
                            <a:lumMod val="50000"/>
                          </a:schemeClr>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rgbClr val="C00000"/>
                          </a:solidFill>
                        </a:rPr>
                        <a:t>Some/Few</a:t>
                      </a:r>
                      <a:endParaRPr lang="en-US" sz="1200" b="1" dirty="0">
                        <a:solidFill>
                          <a:srgbClr val="C0000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C00000"/>
                          </a:solidFill>
                        </a:rPr>
                        <a:t>48%</a:t>
                      </a:r>
                      <a:endParaRPr lang="en-US" sz="1600" b="1" dirty="0">
                        <a:solidFill>
                          <a:srgbClr val="C0000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90" name="Table 189"/>
          <p:cNvGraphicFramePr>
            <a:graphicFrameLocks noGrp="1"/>
          </p:cNvGraphicFramePr>
          <p:nvPr>
            <p:extLst>
              <p:ext uri="{D42A27DB-BD31-4B8C-83A1-F6EECF244321}">
                <p14:modId xmlns:p14="http://schemas.microsoft.com/office/powerpoint/2010/main" val="2919296491"/>
              </p:ext>
            </p:extLst>
          </p:nvPr>
        </p:nvGraphicFramePr>
        <p:xfrm>
          <a:off x="7010400" y="2819400"/>
          <a:ext cx="1979168" cy="1376680"/>
        </p:xfrm>
        <a:graphic>
          <a:graphicData uri="http://schemas.openxmlformats.org/drawingml/2006/table">
            <a:tbl>
              <a:tblPr firstRow="1" bandRow="1">
                <a:tableStyleId>{5C22544A-7EE6-4342-B048-85BDC9FD1C3A}</a:tableStyleId>
              </a:tblPr>
              <a:tblGrid>
                <a:gridCol w="1152398"/>
                <a:gridCol w="826770"/>
              </a:tblGrid>
              <a:tr h="370840">
                <a:tc gridSpan="2">
                  <a:txBody>
                    <a:bodyPr/>
                    <a:lstStyle/>
                    <a:p>
                      <a:pPr algn="ctr"/>
                      <a:r>
                        <a:rPr lang="en-US" sz="1200" dirty="0" smtClean="0"/>
                        <a:t>Columbus (21%)</a:t>
                      </a: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dirty="0"/>
                    </a:p>
                  </a:txBody>
                  <a:tcPr/>
                </a:tc>
              </a:tr>
              <a:tr h="274320">
                <a:tc>
                  <a:txBody>
                    <a:bodyPr/>
                    <a:lstStyle/>
                    <a:p>
                      <a:pPr algn="l"/>
                      <a:r>
                        <a:rPr lang="en-US" sz="1200" b="1" dirty="0" smtClean="0">
                          <a:solidFill>
                            <a:srgbClr val="002060"/>
                          </a:solidFill>
                        </a:rPr>
                        <a:t>All/Most</a:t>
                      </a:r>
                      <a:endParaRPr lang="en-US" sz="1200" b="1" dirty="0">
                        <a:solidFill>
                          <a:srgbClr val="00206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002060"/>
                          </a:solidFill>
                        </a:rPr>
                        <a:t>17%</a:t>
                      </a:r>
                      <a:endParaRPr lang="en-US" sz="1600" b="1" dirty="0">
                        <a:solidFill>
                          <a:srgbClr val="00206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chemeClr val="bg1">
                              <a:lumMod val="50000"/>
                            </a:schemeClr>
                          </a:solidFill>
                        </a:rPr>
                        <a:t>About Half</a:t>
                      </a:r>
                      <a:endParaRPr lang="en-US" sz="1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chemeClr val="bg1">
                              <a:lumMod val="50000"/>
                            </a:schemeClr>
                          </a:solidFill>
                        </a:rPr>
                        <a:t>16%</a:t>
                      </a:r>
                      <a:endParaRPr lang="en-US" sz="1600" b="1" dirty="0">
                        <a:solidFill>
                          <a:schemeClr val="bg1">
                            <a:lumMod val="50000"/>
                          </a:schemeClr>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rgbClr val="C00000"/>
                          </a:solidFill>
                        </a:rPr>
                        <a:t>Some/Few</a:t>
                      </a:r>
                      <a:endParaRPr lang="en-US" sz="1200" b="1" dirty="0">
                        <a:solidFill>
                          <a:srgbClr val="C0000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C00000"/>
                          </a:solidFill>
                        </a:rPr>
                        <a:t>46%</a:t>
                      </a:r>
                      <a:endParaRPr lang="en-US" sz="1600" b="1" dirty="0">
                        <a:solidFill>
                          <a:srgbClr val="C0000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91" name="Table 190"/>
          <p:cNvGraphicFramePr>
            <a:graphicFrameLocks noGrp="1"/>
          </p:cNvGraphicFramePr>
          <p:nvPr>
            <p:extLst>
              <p:ext uri="{D42A27DB-BD31-4B8C-83A1-F6EECF244321}">
                <p14:modId xmlns:p14="http://schemas.microsoft.com/office/powerpoint/2010/main" val="1240910061"/>
              </p:ext>
            </p:extLst>
          </p:nvPr>
        </p:nvGraphicFramePr>
        <p:xfrm>
          <a:off x="4800600" y="2819400"/>
          <a:ext cx="1979168" cy="1376680"/>
        </p:xfrm>
        <a:graphic>
          <a:graphicData uri="http://schemas.openxmlformats.org/drawingml/2006/table">
            <a:tbl>
              <a:tblPr firstRow="1" bandRow="1">
                <a:tableStyleId>{5C22544A-7EE6-4342-B048-85BDC9FD1C3A}</a:tableStyleId>
              </a:tblPr>
              <a:tblGrid>
                <a:gridCol w="1152398"/>
                <a:gridCol w="826770"/>
              </a:tblGrid>
              <a:tr h="370840">
                <a:tc gridSpan="2">
                  <a:txBody>
                    <a:bodyPr/>
                    <a:lstStyle/>
                    <a:p>
                      <a:pPr algn="ctr"/>
                      <a:r>
                        <a:rPr lang="en-US" sz="1200" dirty="0" smtClean="0"/>
                        <a:t>Cincinnati (15%)</a:t>
                      </a: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US" dirty="0"/>
                    </a:p>
                  </a:txBody>
                  <a:tcPr/>
                </a:tc>
              </a:tr>
              <a:tr h="274320">
                <a:tc>
                  <a:txBody>
                    <a:bodyPr/>
                    <a:lstStyle/>
                    <a:p>
                      <a:pPr algn="l"/>
                      <a:r>
                        <a:rPr lang="en-US" sz="1200" b="1" dirty="0" smtClean="0">
                          <a:solidFill>
                            <a:srgbClr val="002060"/>
                          </a:solidFill>
                        </a:rPr>
                        <a:t>All/Most</a:t>
                      </a:r>
                      <a:endParaRPr lang="en-US" sz="1200" b="1" dirty="0">
                        <a:solidFill>
                          <a:srgbClr val="00206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002060"/>
                          </a:solidFill>
                        </a:rPr>
                        <a:t>20%</a:t>
                      </a:r>
                      <a:endParaRPr lang="en-US" sz="1600" b="1" dirty="0">
                        <a:solidFill>
                          <a:srgbClr val="00206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chemeClr val="bg1">
                              <a:lumMod val="50000"/>
                            </a:schemeClr>
                          </a:solidFill>
                        </a:rPr>
                        <a:t>About Half</a:t>
                      </a:r>
                      <a:endParaRPr lang="en-US" sz="1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chemeClr val="bg1">
                              <a:lumMod val="50000"/>
                            </a:schemeClr>
                          </a:solidFill>
                        </a:rPr>
                        <a:t>15%</a:t>
                      </a:r>
                      <a:endParaRPr lang="en-US" sz="1600" b="1" dirty="0">
                        <a:solidFill>
                          <a:schemeClr val="bg1">
                            <a:lumMod val="50000"/>
                          </a:schemeClr>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rgbClr val="C00000"/>
                          </a:solidFill>
                        </a:rPr>
                        <a:t>Some/Few</a:t>
                      </a:r>
                      <a:endParaRPr lang="en-US" sz="1200" b="1" dirty="0">
                        <a:solidFill>
                          <a:srgbClr val="C0000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C00000"/>
                          </a:solidFill>
                        </a:rPr>
                        <a:t>46%</a:t>
                      </a:r>
                      <a:endParaRPr lang="en-US" sz="1600" b="1" dirty="0">
                        <a:solidFill>
                          <a:srgbClr val="C0000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92" name="Table 191"/>
          <p:cNvGraphicFramePr>
            <a:graphicFrameLocks noGrp="1"/>
          </p:cNvGraphicFramePr>
          <p:nvPr>
            <p:extLst>
              <p:ext uri="{D42A27DB-BD31-4B8C-83A1-F6EECF244321}">
                <p14:modId xmlns:p14="http://schemas.microsoft.com/office/powerpoint/2010/main" val="1177064615"/>
              </p:ext>
            </p:extLst>
          </p:nvPr>
        </p:nvGraphicFramePr>
        <p:xfrm>
          <a:off x="5905500" y="4343400"/>
          <a:ext cx="1979168" cy="1376680"/>
        </p:xfrm>
        <a:graphic>
          <a:graphicData uri="http://schemas.openxmlformats.org/drawingml/2006/table">
            <a:tbl>
              <a:tblPr firstRow="1" bandRow="1">
                <a:tableStyleId>{5C22544A-7EE6-4342-B048-85BDC9FD1C3A}</a:tableStyleId>
              </a:tblPr>
              <a:tblGrid>
                <a:gridCol w="1152398"/>
                <a:gridCol w="826770"/>
              </a:tblGrid>
              <a:tr h="370840">
                <a:tc gridSpan="2">
                  <a:txBody>
                    <a:bodyPr/>
                    <a:lstStyle/>
                    <a:p>
                      <a:pPr algn="ctr"/>
                      <a:r>
                        <a:rPr lang="en-US" sz="1200" dirty="0" smtClean="0"/>
                        <a:t>Other Media Markets (11%)</a:t>
                      </a: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US" dirty="0"/>
                    </a:p>
                  </a:txBody>
                  <a:tcPr/>
                </a:tc>
              </a:tr>
              <a:tr h="274320">
                <a:tc>
                  <a:txBody>
                    <a:bodyPr/>
                    <a:lstStyle/>
                    <a:p>
                      <a:pPr algn="l"/>
                      <a:r>
                        <a:rPr lang="en-US" sz="1200" b="1" dirty="0" smtClean="0">
                          <a:solidFill>
                            <a:srgbClr val="002060"/>
                          </a:solidFill>
                        </a:rPr>
                        <a:t>All/Most</a:t>
                      </a:r>
                      <a:endParaRPr lang="en-US" sz="1200" b="1" dirty="0">
                        <a:solidFill>
                          <a:srgbClr val="00206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002060"/>
                          </a:solidFill>
                        </a:rPr>
                        <a:t>36%</a:t>
                      </a:r>
                      <a:endParaRPr lang="en-US" sz="1600" b="1" dirty="0">
                        <a:solidFill>
                          <a:srgbClr val="00206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chemeClr val="bg1">
                              <a:lumMod val="50000"/>
                            </a:schemeClr>
                          </a:solidFill>
                        </a:rPr>
                        <a:t>About Half</a:t>
                      </a:r>
                      <a:endParaRPr lang="en-US" sz="1200" b="1"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chemeClr val="bg1">
                              <a:lumMod val="50000"/>
                            </a:schemeClr>
                          </a:solidFill>
                        </a:rPr>
                        <a:t>24%</a:t>
                      </a:r>
                      <a:endParaRPr lang="en-US" sz="1600" b="1" dirty="0">
                        <a:solidFill>
                          <a:schemeClr val="bg1">
                            <a:lumMod val="50000"/>
                          </a:schemeClr>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74320">
                <a:tc>
                  <a:txBody>
                    <a:bodyPr/>
                    <a:lstStyle/>
                    <a:p>
                      <a:pPr algn="l"/>
                      <a:r>
                        <a:rPr lang="en-US" sz="1200" b="1" dirty="0" smtClean="0">
                          <a:solidFill>
                            <a:srgbClr val="C00000"/>
                          </a:solidFill>
                        </a:rPr>
                        <a:t>Some/Few</a:t>
                      </a:r>
                      <a:endParaRPr lang="en-US" sz="1200" b="1" dirty="0">
                        <a:solidFill>
                          <a:srgbClr val="C00000"/>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smtClean="0">
                          <a:solidFill>
                            <a:srgbClr val="C00000"/>
                          </a:solidFill>
                        </a:rPr>
                        <a:t>31%</a:t>
                      </a:r>
                      <a:endParaRPr lang="en-US" sz="1600" b="1" dirty="0">
                        <a:solidFill>
                          <a:srgbClr val="C00000"/>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34625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p:cNvGraphicFramePr>
            <a:graphicFrameLocks/>
          </p:cNvGraphicFramePr>
          <p:nvPr>
            <p:extLst>
              <p:ext uri="{D42A27DB-BD31-4B8C-83A1-F6EECF244321}">
                <p14:modId xmlns:p14="http://schemas.microsoft.com/office/powerpoint/2010/main" val="2012747662"/>
              </p:ext>
            </p:extLst>
          </p:nvPr>
        </p:nvGraphicFramePr>
        <p:xfrm>
          <a:off x="152400" y="1676400"/>
          <a:ext cx="8839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202"/>
          <p:cNvSpPr>
            <a:spLocks noChangeArrowheads="1"/>
          </p:cNvSpPr>
          <p:nvPr/>
        </p:nvSpPr>
        <p:spPr bwMode="auto">
          <a:xfrm>
            <a:off x="609600" y="1600200"/>
            <a:ext cx="647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b="1" dirty="0" smtClean="0">
                <a:solidFill>
                  <a:srgbClr val="000000"/>
                </a:solidFill>
              </a:rPr>
              <a:t>High-Quality/Affordable Early Education by Income</a:t>
            </a:r>
            <a:endParaRPr lang="en-US" b="1" dirty="0"/>
          </a:p>
        </p:txBody>
      </p:sp>
      <p:sp>
        <p:nvSpPr>
          <p:cNvPr id="7" name="TextBox 6"/>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0" name="TextBox 9"/>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8</a:t>
            </a:fld>
            <a:endParaRPr lang="en-US" sz="700" dirty="0"/>
          </a:p>
        </p:txBody>
      </p:sp>
      <p:sp>
        <p:nvSpPr>
          <p:cNvPr id="11" name="Rectangle 118"/>
          <p:cNvSpPr>
            <a:spLocks noChangeArrowheads="1"/>
          </p:cNvSpPr>
          <p:nvPr/>
        </p:nvSpPr>
        <p:spPr bwMode="auto">
          <a:xfrm>
            <a:off x="473956" y="457201"/>
            <a:ext cx="82128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This is also true across all income levels.</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2039835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p:cNvGraphicFramePr>
            <a:graphicFrameLocks/>
          </p:cNvGraphicFramePr>
          <p:nvPr>
            <p:extLst>
              <p:ext uri="{D42A27DB-BD31-4B8C-83A1-F6EECF244321}">
                <p14:modId xmlns:p14="http://schemas.microsoft.com/office/powerpoint/2010/main" val="4011702832"/>
              </p:ext>
            </p:extLst>
          </p:nvPr>
        </p:nvGraphicFramePr>
        <p:xfrm>
          <a:off x="0" y="1447800"/>
          <a:ext cx="9144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81000" y="6019800"/>
            <a:ext cx="8610600" cy="307777"/>
          </a:xfrm>
          <a:prstGeom prst="rect">
            <a:avLst/>
          </a:prstGeom>
          <a:noFill/>
        </p:spPr>
        <p:txBody>
          <a:bodyPr wrap="square" lIns="0" tIns="0" rIns="0" bIns="0" rtlCol="0">
            <a:spAutoFit/>
          </a:bodyPr>
          <a:lstStyle/>
          <a:p>
            <a:r>
              <a:rPr lang="en-US" sz="1000" i="1" dirty="0">
                <a:cs typeface="Times New Roman" pitchFamily="18" charset="0"/>
              </a:rPr>
              <a:t>And when it comes to ensuring that children here in </a:t>
            </a:r>
            <a:r>
              <a:rPr lang="en-US" sz="1000" i="1" dirty="0" smtClean="0">
                <a:cs typeface="Times New Roman" pitchFamily="18" charset="0"/>
              </a:rPr>
              <a:t>Ohio</a:t>
            </a:r>
            <a:r>
              <a:rPr lang="en-US" sz="1000" b="1" i="1" dirty="0" smtClean="0">
                <a:cs typeface="Times New Roman" pitchFamily="18" charset="0"/>
              </a:rPr>
              <a:t> </a:t>
            </a:r>
            <a:r>
              <a:rPr lang="en-US" sz="1000" i="1" dirty="0" smtClean="0">
                <a:cs typeface="Times New Roman" pitchFamily="18" charset="0"/>
              </a:rPr>
              <a:t>begin </a:t>
            </a:r>
            <a:r>
              <a:rPr lang="en-US" sz="1000" i="1" dirty="0">
                <a:cs typeface="Times New Roman" pitchFamily="18" charset="0"/>
              </a:rPr>
              <a:t>kindergarten with the knowledge and skills they need to do their best in school, do you think we should be doing more, doing less, or are doing enough?</a:t>
            </a:r>
          </a:p>
        </p:txBody>
      </p:sp>
      <p:cxnSp>
        <p:nvCxnSpPr>
          <p:cNvPr id="9" name="Straight Connector 8"/>
          <p:cNvCxnSpPr/>
          <p:nvPr/>
        </p:nvCxnSpPr>
        <p:spPr>
          <a:xfrm>
            <a:off x="333375" y="5943600"/>
            <a:ext cx="8477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410200" y="6513239"/>
            <a:ext cx="3200400" cy="184666"/>
          </a:xfrm>
          <a:prstGeom prst="rect">
            <a:avLst/>
          </a:prstGeom>
          <a:noFill/>
        </p:spPr>
        <p:txBody>
          <a:bodyPr wrap="square" rtlCol="0">
            <a:spAutoFit/>
          </a:bodyPr>
          <a:lstStyle/>
          <a:p>
            <a:pPr algn="r"/>
            <a:r>
              <a:rPr lang="en-US" sz="600" b="1" dirty="0"/>
              <a:t>PUBLIC OPINION STRATEGIES • HART RESEARCH ASSOCIATES</a:t>
            </a:r>
          </a:p>
        </p:txBody>
      </p:sp>
      <p:sp>
        <p:nvSpPr>
          <p:cNvPr id="11" name="TextBox 10"/>
          <p:cNvSpPr txBox="1"/>
          <p:nvPr/>
        </p:nvSpPr>
        <p:spPr>
          <a:xfrm>
            <a:off x="8686800" y="6505545"/>
            <a:ext cx="457200" cy="200055"/>
          </a:xfrm>
          <a:prstGeom prst="rect">
            <a:avLst/>
          </a:prstGeom>
          <a:noFill/>
        </p:spPr>
        <p:txBody>
          <a:bodyPr wrap="square" rtlCol="0">
            <a:spAutoFit/>
          </a:bodyPr>
          <a:lstStyle/>
          <a:p>
            <a:fld id="{A0BCD4A0-3FAC-AA4C-BCDF-CF84086D480C}" type="slidenum">
              <a:rPr lang="en-US" sz="700" smtClean="0"/>
              <a:pPr/>
              <a:t>9</a:t>
            </a:fld>
            <a:endParaRPr lang="en-US" sz="700" dirty="0"/>
          </a:p>
        </p:txBody>
      </p:sp>
      <p:sp>
        <p:nvSpPr>
          <p:cNvPr id="12" name="Rectangle 118"/>
          <p:cNvSpPr>
            <a:spLocks noChangeArrowheads="1"/>
          </p:cNvSpPr>
          <p:nvPr/>
        </p:nvSpPr>
        <p:spPr bwMode="auto">
          <a:xfrm>
            <a:off x="473956" y="457201"/>
            <a:ext cx="821284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200" b="1" dirty="0" smtClean="0">
                <a:solidFill>
                  <a:srgbClr val="660066"/>
                </a:solidFill>
                <a:ea typeface="Tahoma" pitchFamily="34" charset="0"/>
                <a:cs typeface="Arial"/>
              </a:rPr>
              <a:t>A significantly larger proportion of Ohio voters today say we should be doing more for young children’s education.</a:t>
            </a:r>
            <a:endParaRPr lang="en-US" sz="2200" dirty="0">
              <a:solidFill>
                <a:srgbClr val="660066"/>
              </a:solidFill>
              <a:ea typeface="Tahoma" pitchFamily="34" charset="0"/>
              <a:cs typeface="Arial"/>
            </a:endParaRPr>
          </a:p>
        </p:txBody>
      </p:sp>
    </p:spTree>
    <p:extLst>
      <p:ext uri="{BB962C8B-B14F-4D97-AF65-F5344CB8AC3E}">
        <p14:creationId xmlns:p14="http://schemas.microsoft.com/office/powerpoint/2010/main" val="4093181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10297</TotalTime>
  <Words>2060</Words>
  <Application>Microsoft Macintosh PowerPoint</Application>
  <PresentationFormat>On-screen Show (4:3)</PresentationFormat>
  <Paragraphs>308</Paragraphs>
  <Slides>24</Slides>
  <Notes>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24</vt:i4>
      </vt:variant>
    </vt:vector>
  </HeadingPairs>
  <TitlesOfParts>
    <vt:vector size="36" baseType="lpstr">
      <vt:lpstr>Arial Black</vt:lpstr>
      <vt:lpstr>Calibri</vt:lpstr>
      <vt:lpstr>Futura Md BT</vt:lpstr>
      <vt:lpstr>Gulim</vt:lpstr>
      <vt:lpstr>Tahoma</vt:lpstr>
      <vt:lpstr>Times New Roman</vt:lpstr>
      <vt:lpstr>Wingdings</vt:lpstr>
      <vt:lpstr>Arial</vt:lpstr>
      <vt:lpstr>Custom Design</vt:lpstr>
      <vt:lpstr>Default Design</vt:lpstr>
      <vt:lpstr>3_Custom Design</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Administratr</dc:creator>
  <cp:lastModifiedBy>Microsoft Office User</cp:lastModifiedBy>
  <cp:revision>948</cp:revision>
  <cp:lastPrinted>2014-09-26T18:08:59Z</cp:lastPrinted>
  <dcterms:created xsi:type="dcterms:W3CDTF">2013-07-23T19:03:15Z</dcterms:created>
  <dcterms:modified xsi:type="dcterms:W3CDTF">2016-08-22T18:41:33Z</dcterms:modified>
</cp:coreProperties>
</file>